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emf" ContentType="image/x-em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83648" r:id="rId1"/>
  </p:sldMasterIdLst>
  <p:notesMasterIdLst>
    <p:notesMasterId r:id="rId212"/>
  </p:notesMasterIdLst>
  <p:handoutMasterIdLst>
    <p:handoutMasterId r:id="rId213"/>
  </p:handoutMasterIdLst>
  <p:sldIdLst>
    <p:sldId id="258" r:id="rId2"/>
    <p:sldId id="660" r:id="rId3"/>
    <p:sldId id="661" r:id="rId4"/>
    <p:sldId id="664" r:id="rId5"/>
    <p:sldId id="665" r:id="rId6"/>
    <p:sldId id="663" r:id="rId7"/>
    <p:sldId id="662" r:id="rId8"/>
    <p:sldId id="670" r:id="rId9"/>
    <p:sldId id="668" r:id="rId10"/>
    <p:sldId id="666" r:id="rId11"/>
    <p:sldId id="669" r:id="rId12"/>
    <p:sldId id="369" r:id="rId13"/>
    <p:sldId id="671" r:id="rId14"/>
    <p:sldId id="672" r:id="rId15"/>
    <p:sldId id="333" r:id="rId16"/>
    <p:sldId id="260" r:id="rId17"/>
    <p:sldId id="674" r:id="rId18"/>
    <p:sldId id="676" r:id="rId19"/>
    <p:sldId id="673" r:id="rId20"/>
    <p:sldId id="365" r:id="rId21"/>
    <p:sldId id="679" r:id="rId22"/>
    <p:sldId id="678" r:id="rId23"/>
    <p:sldId id="677" r:id="rId24"/>
    <p:sldId id="744" r:id="rId25"/>
    <p:sldId id="366" r:id="rId26"/>
    <p:sldId id="593" r:id="rId27"/>
    <p:sldId id="594" r:id="rId28"/>
    <p:sldId id="596" r:id="rId29"/>
    <p:sldId id="595" r:id="rId30"/>
    <p:sldId id="340" r:id="rId31"/>
    <p:sldId id="361" r:id="rId32"/>
    <p:sldId id="588" r:id="rId33"/>
    <p:sldId id="358" r:id="rId34"/>
    <p:sldId id="599" r:id="rId35"/>
    <p:sldId id="613" r:id="rId36"/>
    <p:sldId id="745" r:id="rId37"/>
    <p:sldId id="606" r:id="rId38"/>
    <p:sldId id="680" r:id="rId39"/>
    <p:sldId id="681" r:id="rId40"/>
    <p:sldId id="377" r:id="rId41"/>
    <p:sldId id="589" r:id="rId42"/>
    <p:sldId id="430" r:id="rId43"/>
    <p:sldId id="682" r:id="rId44"/>
    <p:sldId id="686" r:id="rId45"/>
    <p:sldId id="513" r:id="rId46"/>
    <p:sldId id="382" r:id="rId47"/>
    <p:sldId id="485" r:id="rId48"/>
    <p:sldId id="685" r:id="rId49"/>
    <p:sldId id="683" r:id="rId50"/>
    <p:sldId id="684" r:id="rId51"/>
    <p:sldId id="515" r:id="rId52"/>
    <p:sldId id="516" r:id="rId53"/>
    <p:sldId id="637" r:id="rId54"/>
    <p:sldId id="638" r:id="rId55"/>
    <p:sldId id="704" r:id="rId56"/>
    <p:sldId id="705" r:id="rId57"/>
    <p:sldId id="640" r:id="rId58"/>
    <p:sldId id="703" r:id="rId59"/>
    <p:sldId id="702" r:id="rId60"/>
    <p:sldId id="701" r:id="rId61"/>
    <p:sldId id="700" r:id="rId62"/>
    <p:sldId id="696" r:id="rId63"/>
    <p:sldId id="697" r:id="rId64"/>
    <p:sldId id="598" r:id="rId65"/>
    <p:sldId id="527" r:id="rId66"/>
    <p:sldId id="496" r:id="rId67"/>
    <p:sldId id="556" r:id="rId68"/>
    <p:sldId id="619" r:id="rId69"/>
    <p:sldId id="497" r:id="rId70"/>
    <p:sldId id="622" r:id="rId71"/>
    <p:sldId id="623" r:id="rId72"/>
    <p:sldId id="621" r:id="rId73"/>
    <p:sldId id="499" r:id="rId74"/>
    <p:sldId id="451" r:id="rId75"/>
    <p:sldId id="554" r:id="rId76"/>
    <p:sldId id="552" r:id="rId77"/>
    <p:sldId id="500" r:id="rId78"/>
    <p:sldId id="718" r:id="rId79"/>
    <p:sldId id="735" r:id="rId80"/>
    <p:sldId id="736" r:id="rId81"/>
    <p:sldId id="717" r:id="rId82"/>
    <p:sldId id="737" r:id="rId83"/>
    <p:sldId id="587" r:id="rId84"/>
    <p:sldId id="445" r:id="rId85"/>
    <p:sldId id="577" r:id="rId86"/>
    <p:sldId id="647" r:id="rId87"/>
    <p:sldId id="521" r:id="rId88"/>
    <p:sldId id="482" r:id="rId89"/>
    <p:sldId id="447" r:id="rId90"/>
    <p:sldId id="520" r:id="rId91"/>
    <p:sldId id="584" r:id="rId92"/>
    <p:sldId id="710" r:id="rId93"/>
    <p:sldId id="380" r:id="rId94"/>
    <p:sldId id="381" r:id="rId95"/>
    <p:sldId id="559" r:id="rId96"/>
    <p:sldId id="384" r:id="rId97"/>
    <p:sldId id="507" r:id="rId98"/>
    <p:sldId id="732" r:id="rId99"/>
    <p:sldId id="509" r:id="rId100"/>
    <p:sldId id="560" r:id="rId101"/>
    <p:sldId id="562" r:id="rId102"/>
    <p:sldId id="561" r:id="rId103"/>
    <p:sldId id="510" r:id="rId104"/>
    <p:sldId id="433" r:id="rId105"/>
    <p:sldId id="563" r:id="rId106"/>
    <p:sldId id="743" r:id="rId107"/>
    <p:sldId id="566" r:id="rId108"/>
    <p:sldId id="568" r:id="rId109"/>
    <p:sldId id="476" r:id="rId110"/>
    <p:sldId id="652" r:id="rId111"/>
    <p:sldId id="575" r:id="rId112"/>
    <p:sldId id="572" r:id="rId113"/>
    <p:sldId id="574" r:id="rId114"/>
    <p:sldId id="654" r:id="rId115"/>
    <p:sldId id="581" r:id="rId116"/>
    <p:sldId id="653" r:id="rId117"/>
    <p:sldId id="578" r:id="rId118"/>
    <p:sldId id="419" r:id="rId119"/>
    <p:sldId id="656" r:id="rId120"/>
    <p:sldId id="709" r:id="rId121"/>
    <p:sldId id="427" r:id="rId122"/>
    <p:sldId id="428" r:id="rId123"/>
    <p:sldId id="708" r:id="rId124"/>
    <p:sldId id="580" r:id="rId125"/>
    <p:sldId id="429" r:id="rId126"/>
    <p:sldId id="585" r:id="rId127"/>
    <p:sldId id="740" r:id="rId128"/>
    <p:sldId id="739" r:id="rId129"/>
    <p:sldId id="645" r:id="rId130"/>
    <p:sldId id="420" r:id="rId131"/>
    <p:sldId id="591" r:id="rId132"/>
    <p:sldId id="421" r:id="rId133"/>
    <p:sldId id="303" r:id="rId134"/>
    <p:sldId id="306" r:id="rId135"/>
    <p:sldId id="326" r:id="rId136"/>
    <p:sldId id="327" r:id="rId137"/>
    <p:sldId id="328" r:id="rId138"/>
    <p:sldId id="329" r:id="rId139"/>
    <p:sldId id="330" r:id="rId140"/>
    <p:sldId id="331" r:id="rId141"/>
    <p:sldId id="289" r:id="rId142"/>
    <p:sldId id="298" r:id="rId143"/>
    <p:sldId id="320" r:id="rId144"/>
    <p:sldId id="353" r:id="rId145"/>
    <p:sldId id="352" r:id="rId146"/>
    <p:sldId id="730" r:id="rId147"/>
    <p:sldId id="535" r:id="rId148"/>
    <p:sldId id="536" r:id="rId149"/>
    <p:sldId id="537" r:id="rId150"/>
    <p:sldId id="538" r:id="rId151"/>
    <p:sldId id="539" r:id="rId152"/>
    <p:sldId id="540" r:id="rId153"/>
    <p:sldId id="541" r:id="rId154"/>
    <p:sldId id="542" r:id="rId155"/>
    <p:sldId id="543" r:id="rId156"/>
    <p:sldId id="544" r:id="rId157"/>
    <p:sldId id="545" r:id="rId158"/>
    <p:sldId id="546" r:id="rId159"/>
    <p:sldId id="547" r:id="rId160"/>
    <p:sldId id="548" r:id="rId161"/>
    <p:sldId id="731" r:id="rId162"/>
    <p:sldId id="590" r:id="rId163"/>
    <p:sldId id="729" r:id="rId164"/>
    <p:sldId id="609" r:id="rId165"/>
    <p:sldId id="610" r:id="rId166"/>
    <p:sldId id="611" r:id="rId167"/>
    <p:sldId id="614" r:id="rId168"/>
    <p:sldId id="615" r:id="rId169"/>
    <p:sldId id="616" r:id="rId170"/>
    <p:sldId id="728" r:id="rId171"/>
    <p:sldId id="617" r:id="rId172"/>
    <p:sldId id="618" r:id="rId173"/>
    <p:sldId id="626" r:id="rId174"/>
    <p:sldId id="627" r:id="rId175"/>
    <p:sldId id="727" r:id="rId176"/>
    <p:sldId id="628" r:id="rId177"/>
    <p:sldId id="629" r:id="rId178"/>
    <p:sldId id="630" r:id="rId179"/>
    <p:sldId id="631" r:id="rId180"/>
    <p:sldId id="633" r:id="rId181"/>
    <p:sldId id="687" r:id="rId182"/>
    <p:sldId id="688" r:id="rId183"/>
    <p:sldId id="689" r:id="rId184"/>
    <p:sldId id="690" r:id="rId185"/>
    <p:sldId id="691" r:id="rId186"/>
    <p:sldId id="692" r:id="rId187"/>
    <p:sldId id="693" r:id="rId188"/>
    <p:sldId id="694" r:id="rId189"/>
    <p:sldId id="695" r:id="rId190"/>
    <p:sldId id="648" r:id="rId191"/>
    <p:sldId id="649" r:id="rId192"/>
    <p:sldId id="650" r:id="rId193"/>
    <p:sldId id="651" r:id="rId194"/>
    <p:sldId id="726" r:id="rId195"/>
    <p:sldId id="706" r:id="rId196"/>
    <p:sldId id="707" r:id="rId197"/>
    <p:sldId id="725" r:id="rId198"/>
    <p:sldId id="711" r:id="rId199"/>
    <p:sldId id="712" r:id="rId200"/>
    <p:sldId id="713" r:id="rId201"/>
    <p:sldId id="714" r:id="rId202"/>
    <p:sldId id="715" r:id="rId203"/>
    <p:sldId id="719" r:id="rId204"/>
    <p:sldId id="720" r:id="rId205"/>
    <p:sldId id="721" r:id="rId206"/>
    <p:sldId id="722" r:id="rId207"/>
    <p:sldId id="723" r:id="rId208"/>
    <p:sldId id="724" r:id="rId209"/>
    <p:sldId id="742" r:id="rId210"/>
    <p:sldId id="741" r:id="rId2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ay Yoon Lee" initials="JYL" lastIdx="1" clrIdx="0">
    <p:extLst/>
  </p:cmAuthor>
  <p:cmAuthor id="2" name="Jay Yoon Lee" initials="JYL [2]" lastIdx="1" clrIdx="1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C0504D"/>
    <a:srgbClr val="F79646"/>
    <a:srgbClr val="000000"/>
    <a:srgbClr val="FFF47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176"/>
    <p:restoredTop sz="90783" autoAdjust="0"/>
  </p:normalViewPr>
  <p:slideViewPr>
    <p:cSldViewPr snapToGrid="0" snapToObjects="1">
      <p:cViewPr>
        <p:scale>
          <a:sx n="114" d="100"/>
          <a:sy n="114" d="100"/>
        </p:scale>
        <p:origin x="360" y="-33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42" Type="http://schemas.openxmlformats.org/officeDocument/2006/relationships/slide" Target="slides/slide141.xml"/><Relationship Id="rId143" Type="http://schemas.openxmlformats.org/officeDocument/2006/relationships/slide" Target="slides/slide142.xml"/><Relationship Id="rId144" Type="http://schemas.openxmlformats.org/officeDocument/2006/relationships/slide" Target="slides/slide143.xml"/><Relationship Id="rId145" Type="http://schemas.openxmlformats.org/officeDocument/2006/relationships/slide" Target="slides/slide144.xml"/><Relationship Id="rId146" Type="http://schemas.openxmlformats.org/officeDocument/2006/relationships/slide" Target="slides/slide145.xml"/><Relationship Id="rId147" Type="http://schemas.openxmlformats.org/officeDocument/2006/relationships/slide" Target="slides/slide146.xml"/><Relationship Id="rId148" Type="http://schemas.openxmlformats.org/officeDocument/2006/relationships/slide" Target="slides/slide147.xml"/><Relationship Id="rId149" Type="http://schemas.openxmlformats.org/officeDocument/2006/relationships/slide" Target="slides/slide148.xml"/><Relationship Id="rId180" Type="http://schemas.openxmlformats.org/officeDocument/2006/relationships/slide" Target="slides/slide179.xml"/><Relationship Id="rId181" Type="http://schemas.openxmlformats.org/officeDocument/2006/relationships/slide" Target="slides/slide180.xml"/><Relationship Id="rId182" Type="http://schemas.openxmlformats.org/officeDocument/2006/relationships/slide" Target="slides/slide181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83" Type="http://schemas.openxmlformats.org/officeDocument/2006/relationships/slide" Target="slides/slide182.xml"/><Relationship Id="rId184" Type="http://schemas.openxmlformats.org/officeDocument/2006/relationships/slide" Target="slides/slide183.xml"/><Relationship Id="rId185" Type="http://schemas.openxmlformats.org/officeDocument/2006/relationships/slide" Target="slides/slide184.xml"/><Relationship Id="rId186" Type="http://schemas.openxmlformats.org/officeDocument/2006/relationships/slide" Target="slides/slide185.xml"/><Relationship Id="rId187" Type="http://schemas.openxmlformats.org/officeDocument/2006/relationships/slide" Target="slides/slide186.xml"/><Relationship Id="rId188" Type="http://schemas.openxmlformats.org/officeDocument/2006/relationships/slide" Target="slides/slide187.xml"/><Relationship Id="rId189" Type="http://schemas.openxmlformats.org/officeDocument/2006/relationships/slide" Target="slides/slide18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150" Type="http://schemas.openxmlformats.org/officeDocument/2006/relationships/slide" Target="slides/slide149.xml"/><Relationship Id="rId151" Type="http://schemas.openxmlformats.org/officeDocument/2006/relationships/slide" Target="slides/slide150.xml"/><Relationship Id="rId152" Type="http://schemas.openxmlformats.org/officeDocument/2006/relationships/slide" Target="slides/slide15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53" Type="http://schemas.openxmlformats.org/officeDocument/2006/relationships/slide" Target="slides/slide152.xml"/><Relationship Id="rId154" Type="http://schemas.openxmlformats.org/officeDocument/2006/relationships/slide" Target="slides/slide153.xml"/><Relationship Id="rId155" Type="http://schemas.openxmlformats.org/officeDocument/2006/relationships/slide" Target="slides/slide154.xml"/><Relationship Id="rId156" Type="http://schemas.openxmlformats.org/officeDocument/2006/relationships/slide" Target="slides/slide155.xml"/><Relationship Id="rId157" Type="http://schemas.openxmlformats.org/officeDocument/2006/relationships/slide" Target="slides/slide156.xml"/><Relationship Id="rId158" Type="http://schemas.openxmlformats.org/officeDocument/2006/relationships/slide" Target="slides/slide157.xml"/><Relationship Id="rId159" Type="http://schemas.openxmlformats.org/officeDocument/2006/relationships/slide" Target="slides/slide158.xml"/><Relationship Id="rId190" Type="http://schemas.openxmlformats.org/officeDocument/2006/relationships/slide" Target="slides/slide189.xml"/><Relationship Id="rId191" Type="http://schemas.openxmlformats.org/officeDocument/2006/relationships/slide" Target="slides/slide190.xml"/><Relationship Id="rId192" Type="http://schemas.openxmlformats.org/officeDocument/2006/relationships/slide" Target="slides/slide191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93" Type="http://schemas.openxmlformats.org/officeDocument/2006/relationships/slide" Target="slides/slide192.xml"/><Relationship Id="rId194" Type="http://schemas.openxmlformats.org/officeDocument/2006/relationships/slide" Target="slides/slide193.xml"/><Relationship Id="rId195" Type="http://schemas.openxmlformats.org/officeDocument/2006/relationships/slide" Target="slides/slide194.xml"/><Relationship Id="rId196" Type="http://schemas.openxmlformats.org/officeDocument/2006/relationships/slide" Target="slides/slide195.xml"/><Relationship Id="rId197" Type="http://schemas.openxmlformats.org/officeDocument/2006/relationships/slide" Target="slides/slide196.xml"/><Relationship Id="rId198" Type="http://schemas.openxmlformats.org/officeDocument/2006/relationships/slide" Target="slides/slide197.xml"/><Relationship Id="rId199" Type="http://schemas.openxmlformats.org/officeDocument/2006/relationships/slide" Target="slides/slide19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160" Type="http://schemas.openxmlformats.org/officeDocument/2006/relationships/slide" Target="slides/slide159.xml"/><Relationship Id="rId161" Type="http://schemas.openxmlformats.org/officeDocument/2006/relationships/slide" Target="slides/slide160.xml"/><Relationship Id="rId162" Type="http://schemas.openxmlformats.org/officeDocument/2006/relationships/slide" Target="slides/slide16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63" Type="http://schemas.openxmlformats.org/officeDocument/2006/relationships/slide" Target="slides/slide162.xml"/><Relationship Id="rId164" Type="http://schemas.openxmlformats.org/officeDocument/2006/relationships/slide" Target="slides/slide163.xml"/><Relationship Id="rId165" Type="http://schemas.openxmlformats.org/officeDocument/2006/relationships/slide" Target="slides/slide164.xml"/><Relationship Id="rId166" Type="http://schemas.openxmlformats.org/officeDocument/2006/relationships/slide" Target="slides/slide165.xml"/><Relationship Id="rId167" Type="http://schemas.openxmlformats.org/officeDocument/2006/relationships/slide" Target="slides/slide166.xml"/><Relationship Id="rId168" Type="http://schemas.openxmlformats.org/officeDocument/2006/relationships/slide" Target="slides/slide167.xml"/><Relationship Id="rId169" Type="http://schemas.openxmlformats.org/officeDocument/2006/relationships/slide" Target="slides/slide168.xml"/><Relationship Id="rId200" Type="http://schemas.openxmlformats.org/officeDocument/2006/relationships/slide" Target="slides/slide199.xml"/><Relationship Id="rId201" Type="http://schemas.openxmlformats.org/officeDocument/2006/relationships/slide" Target="slides/slide200.xml"/><Relationship Id="rId202" Type="http://schemas.openxmlformats.org/officeDocument/2006/relationships/slide" Target="slides/slide201.xml"/><Relationship Id="rId203" Type="http://schemas.openxmlformats.org/officeDocument/2006/relationships/slide" Target="slides/slide202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204" Type="http://schemas.openxmlformats.org/officeDocument/2006/relationships/slide" Target="slides/slide203.xml"/><Relationship Id="rId205" Type="http://schemas.openxmlformats.org/officeDocument/2006/relationships/slide" Target="slides/slide204.xml"/><Relationship Id="rId206" Type="http://schemas.openxmlformats.org/officeDocument/2006/relationships/slide" Target="slides/slide205.xml"/><Relationship Id="rId207" Type="http://schemas.openxmlformats.org/officeDocument/2006/relationships/slide" Target="slides/slide206.xml"/><Relationship Id="rId208" Type="http://schemas.openxmlformats.org/officeDocument/2006/relationships/slide" Target="slides/slide207.xml"/><Relationship Id="rId209" Type="http://schemas.openxmlformats.org/officeDocument/2006/relationships/slide" Target="slides/slide20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170" Type="http://schemas.openxmlformats.org/officeDocument/2006/relationships/slide" Target="slides/slide169.xml"/><Relationship Id="rId171" Type="http://schemas.openxmlformats.org/officeDocument/2006/relationships/slide" Target="slides/slide170.xml"/><Relationship Id="rId172" Type="http://schemas.openxmlformats.org/officeDocument/2006/relationships/slide" Target="slides/slide171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173" Type="http://schemas.openxmlformats.org/officeDocument/2006/relationships/slide" Target="slides/slide172.xml"/><Relationship Id="rId174" Type="http://schemas.openxmlformats.org/officeDocument/2006/relationships/slide" Target="slides/slide173.xml"/><Relationship Id="rId175" Type="http://schemas.openxmlformats.org/officeDocument/2006/relationships/slide" Target="slides/slide174.xml"/><Relationship Id="rId176" Type="http://schemas.openxmlformats.org/officeDocument/2006/relationships/slide" Target="slides/slide175.xml"/><Relationship Id="rId177" Type="http://schemas.openxmlformats.org/officeDocument/2006/relationships/slide" Target="slides/slide176.xml"/><Relationship Id="rId178" Type="http://schemas.openxmlformats.org/officeDocument/2006/relationships/slide" Target="slides/slide177.xml"/><Relationship Id="rId179" Type="http://schemas.openxmlformats.org/officeDocument/2006/relationships/slide" Target="slides/slide178.xml"/><Relationship Id="rId210" Type="http://schemas.openxmlformats.org/officeDocument/2006/relationships/slide" Target="slides/slide209.xml"/><Relationship Id="rId211" Type="http://schemas.openxmlformats.org/officeDocument/2006/relationships/slide" Target="slides/slide210.xml"/><Relationship Id="rId212" Type="http://schemas.openxmlformats.org/officeDocument/2006/relationships/notesMaster" Target="notesMasters/notesMaster1.xml"/><Relationship Id="rId213" Type="http://schemas.openxmlformats.org/officeDocument/2006/relationships/handoutMaster" Target="handoutMasters/handoutMaster1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14" Type="http://schemas.openxmlformats.org/officeDocument/2006/relationships/commentAuthors" Target="commentAuthors.xml"/><Relationship Id="rId215" Type="http://schemas.openxmlformats.org/officeDocument/2006/relationships/presProps" Target="presProps.xml"/><Relationship Id="rId216" Type="http://schemas.openxmlformats.org/officeDocument/2006/relationships/viewProps" Target="viewProps.xml"/><Relationship Id="rId217" Type="http://schemas.openxmlformats.org/officeDocument/2006/relationships/theme" Target="theme/theme1.xml"/><Relationship Id="rId2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007C95-97FF-324B-8626-C1FBAAA1006A}" type="datetime1">
              <a:rPr lang="en-US" smtClean="0"/>
              <a:t>11/9/18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86A913-C314-CD40-92C7-F030F2B96F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57081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B4718A-E9A6-E443-A37B-176E26C59FFB}" type="datetime1">
              <a:rPr lang="en-US" smtClean="0"/>
              <a:t>11/9/18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26865A-251E-8A47-847E-C4E8CFBCD0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08627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0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7.xml"/></Relationships>
</file>

<file path=ppt/notesSlides/_rels/notesSlide10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8.xml"/></Relationships>
</file>

<file path=ppt/notesSlides/_rels/notesSlide10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9.xml"/></Relationships>
</file>

<file path=ppt/notesSlides/_rels/notesSlide10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0.xml"/></Relationships>
</file>

<file path=ppt/notesSlides/_rels/notesSlide10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2.xml"/></Relationships>
</file>

<file path=ppt/notesSlides/_rels/notesSlide1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3.xml"/></Relationships>
</file>

<file path=ppt/notesSlides/_rels/notesSlide1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4.xml"/></Relationships>
</file>

<file path=ppt/notesSlides/_rels/notesSlide1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5.xml"/></Relationships>
</file>

<file path=ppt/notesSlides/_rels/notesSlide1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6.xml"/></Relationships>
</file>

<file path=ppt/notesSlides/_rels/notesSlide1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7.xml"/></Relationships>
</file>

<file path=ppt/notesSlides/_rels/notesSlide1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8.xml"/></Relationships>
</file>

<file path=ppt/notesSlides/_rels/notesSlide1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9.xml"/></Relationships>
</file>

<file path=ppt/notesSlides/_rels/notesSlide1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0.xml"/></Relationships>
</file>

<file path=ppt/notesSlides/_rels/notesSlide1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2.xml"/></Relationships>
</file>

<file path=ppt/notesSlides/_rels/notesSlide1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3.xml"/></Relationships>
</file>

<file path=ppt/notesSlides/_rels/notesSlide1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4.xml"/></Relationships>
</file>

<file path=ppt/notesSlides/_rels/notesSlide1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5.xml"/></Relationships>
</file>

<file path=ppt/notesSlides/_rels/notesSlide1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6.xml"/></Relationships>
</file>

<file path=ppt/notesSlides/_rels/notesSlide1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7.xml"/></Relationships>
</file>

<file path=ppt/notesSlides/_rels/notesSlide1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8.xml"/></Relationships>
</file>

<file path=ppt/notesSlides/_rels/notesSlide1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0.xml"/></Relationships>
</file>

<file path=ppt/notesSlides/_rels/notesSlide1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2.xml"/></Relationships>
</file>

<file path=ppt/notesSlides/_rels/notesSlide1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4.xml"/></Relationships>
</file>

<file path=ppt/notesSlides/_rels/notesSlide1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5.xml"/></Relationships>
</file>

<file path=ppt/notesSlides/_rels/notesSlide1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6.xml"/></Relationships>
</file>

<file path=ppt/notesSlides/_rels/notesSlide1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7.xml"/></Relationships>
</file>

<file path=ppt/notesSlides/_rels/notesSlide1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8.xml"/></Relationships>
</file>

<file path=ppt/notesSlides/_rels/notesSlide1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9.xml"/></Relationships>
</file>

<file path=ppt/notesSlides/_rels/notesSlide1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0.xml"/></Relationships>
</file>

<file path=ppt/notesSlides/_rels/notesSlide1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1.xml"/></Relationships>
</file>

<file path=ppt/notesSlides/_rels/notesSlide1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2.xml"/></Relationships>
</file>

<file path=ppt/notesSlides/_rels/notesSlide1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5.xml"/></Relationships>
</file>

<file path=ppt/notesSlides/_rels/notesSlide1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7.xml"/></Relationships>
</file>

<file path=ppt/notesSlides/_rels/notesSlide1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8.xml"/></Relationships>
</file>

<file path=ppt/notesSlides/_rels/notesSlide1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9.xml"/></Relationships>
</file>

<file path=ppt/notesSlides/_rels/notesSlide1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0.xml"/></Relationships>
</file>

<file path=ppt/notesSlides/_rels/notesSlide1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1.xml"/></Relationships>
</file>

<file path=ppt/notesSlides/_rels/notesSlide1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2.xml"/></Relationships>
</file>

<file path=ppt/notesSlides/_rels/notesSlide1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3.xml"/></Relationships>
</file>

<file path=ppt/notesSlides/_rels/notesSlide1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4.xml"/></Relationships>
</file>

<file path=ppt/notesSlides/_rels/notesSlide1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6.xml"/></Relationships>
</file>

<file path=ppt/notesSlides/_rels/notesSlide1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7.xml"/></Relationships>
</file>

<file path=ppt/notesSlides/_rels/notesSlide1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8.xml"/></Relationships>
</file>

<file path=ppt/notesSlides/_rels/notesSlide1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9.xml"/></Relationships>
</file>

<file path=ppt/notesSlides/_rels/notesSlide1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0.xml"/></Relationships>
</file>

<file path=ppt/notesSlides/_rels/notesSlide1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2.xml"/></Relationships>
</file>

<file path=ppt/notesSlides/_rels/notesSlide1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4.xml"/></Relationships>
</file>

<file path=ppt/notesSlides/_rels/notesSlide1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5.xml"/></Relationships>
</file>

<file path=ppt/notesSlides/_rels/notesSlide1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6.xml"/></Relationships>
</file>

<file path=ppt/notesSlides/_rels/notesSlide1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7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8.xml"/></Relationships>
</file>

<file path=ppt/notesSlides/_rels/notesSlide1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9.xml"/></Relationships>
</file>

<file path=ppt/notesSlides/_rels/notesSlide1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1.xml"/></Relationships>
</file>

<file path=ppt/notesSlides/_rels/notesSlide1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2.xml"/></Relationships>
</file>

<file path=ppt/notesSlides/_rels/notesSlide1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3.xml"/></Relationships>
</file>

<file path=ppt/notesSlides/_rels/notesSlide1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4.xml"/></Relationships>
</file>

<file path=ppt/notesSlides/_rels/notesSlide16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0.xml"/></Relationships>
</file>

<file path=ppt/notesSlides/_rels/notesSlide16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1.xml"/></Relationships>
</file>

<file path=ppt/notesSlides/_rels/notesSlide16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2.xml"/></Relationships>
</file>

<file path=ppt/notesSlides/_rels/notesSlide16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3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4.xml"/></Relationships>
</file>

<file path=ppt/notesSlides/_rels/notesSlide17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5.xml"/></Relationships>
</file>

<file path=ppt/notesSlides/_rels/notesSlide17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6.xml"/></Relationships>
</file>

<file path=ppt/notesSlides/_rels/notesSlide17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7.xml"/></Relationships>
</file>

<file path=ppt/notesSlides/_rels/notesSlide17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8.xml"/></Relationships>
</file>

<file path=ppt/notesSlides/_rels/notesSlide17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9.xml"/></Relationships>
</file>

<file path=ppt/notesSlides/_rels/notesSlide17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0.xml"/></Relationships>
</file>

<file path=ppt/notesSlides/_rels/notesSlide17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1.xml"/></Relationships>
</file>

<file path=ppt/notesSlides/_rels/notesSlide17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2.xml"/></Relationships>
</file>

<file path=ppt/notesSlides/_rels/notesSlide17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3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5.xml"/></Relationships>
</file>

<file path=ppt/notesSlides/_rels/notesSlide18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6.xml"/></Relationships>
</file>

<file path=ppt/notesSlides/_rels/notesSlide18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8.xml"/></Relationships>
</file>

<file path=ppt/notesSlides/_rels/notesSlide18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9.xml"/></Relationships>
</file>

<file path=ppt/notesSlides/_rels/notesSlide18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0.xml"/></Relationships>
</file>

<file path=ppt/notesSlides/_rels/notesSlide18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1.xml"/></Relationships>
</file>

<file path=ppt/notesSlides/_rels/notesSlide18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2.xml"/></Relationships>
</file>

<file path=ppt/notesSlides/_rels/notesSlide18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4.xml"/></Relationships>
</file>

<file path=ppt/notesSlides/_rels/notesSlide18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5.xml"/></Relationships>
</file>

<file path=ppt/notesSlides/_rels/notesSlide18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6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9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7.xml"/></Relationships>
</file>

<file path=ppt/notesSlides/_rels/notesSlide19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indent="22860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altLang="ko-KR" sz="1050" dirty="0" smtClean="0">
                <a:solidFill>
                  <a:schemeClr val="dk1"/>
                </a:solidFill>
              </a:rPr>
              <a:t>Thanks for coming to </a:t>
            </a:r>
            <a:r>
              <a:rPr lang="mr-IN" altLang="ko-KR" sz="1050" dirty="0" smtClean="0">
                <a:solidFill>
                  <a:schemeClr val="dk1"/>
                </a:solidFill>
              </a:rPr>
              <a:t>…</a:t>
            </a:r>
            <a:endParaRPr lang="en-US" altLang="ko-KR" sz="1050" dirty="0" smtClean="0">
              <a:solidFill>
                <a:schemeClr val="dk1"/>
              </a:solidFill>
            </a:endParaRPr>
          </a:p>
          <a:p>
            <a:pPr lvl="0" indent="22860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1050" dirty="0" smtClean="0">
                <a:solidFill>
                  <a:schemeClr val="dk1"/>
                </a:solidFill>
              </a:rPr>
              <a:t>Especially thank committee</a:t>
            </a:r>
            <a:r>
              <a:rPr lang="en-US" sz="1050" baseline="0" dirty="0" smtClean="0">
                <a:solidFill>
                  <a:schemeClr val="dk1"/>
                </a:solidFill>
              </a:rPr>
              <a:t> members taking their time</a:t>
            </a:r>
            <a:endParaRPr lang="en" sz="105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altLang="ko-KR" dirty="0" smtClean="0"/>
              <a:t>Neural</a:t>
            </a:r>
            <a:r>
              <a:rPr lang="en-US" altLang="ko-KR" baseline="0" dirty="0" smtClean="0"/>
              <a:t> models have recorded the state-of-the-art performance across applications</a:t>
            </a:r>
          </a:p>
          <a:p>
            <a:pPr lvl="0">
              <a:spcBef>
                <a:spcPts val="0"/>
              </a:spcBef>
              <a:buNone/>
            </a:pPr>
            <a:r>
              <a:rPr lang="en-US" altLang="ko-KR" baseline="0" dirty="0" smtClean="0"/>
              <a:t>And natural language processing is one of them.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899538265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altLang="ko-KR" dirty="0" smtClean="0"/>
              <a:t>Figuratively speaking,</a:t>
            </a:r>
          </a:p>
        </p:txBody>
      </p:sp>
    </p:spTree>
    <p:extLst>
      <p:ext uri="{BB962C8B-B14F-4D97-AF65-F5344CB8AC3E}">
        <p14:creationId xmlns:p14="http://schemas.microsoft.com/office/powerpoint/2010/main" val="641736024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altLang="ko-KR" dirty="0" smtClean="0"/>
              <a:t>Throw</a:t>
            </a:r>
            <a:r>
              <a:rPr lang="en-US" altLang="ko-KR" baseline="0" dirty="0" smtClean="0"/>
              <a:t> in some neural network equations   </a:t>
            </a:r>
            <a:r>
              <a:rPr lang="en-US" altLang="ko-KR" baseline="0" dirty="0" err="1" smtClean="0"/>
              <a:t>h_t</a:t>
            </a:r>
            <a:r>
              <a:rPr lang="en-US" altLang="ko-KR" baseline="0" dirty="0" smtClean="0"/>
              <a:t> = f(W*</a:t>
            </a:r>
            <a:r>
              <a:rPr lang="en-US" altLang="ko-KR" baseline="0" dirty="0" err="1" smtClean="0"/>
              <a:t>x_t</a:t>
            </a:r>
            <a:r>
              <a:rPr lang="en-US" altLang="ko-KR" baseline="0" dirty="0" smtClean="0"/>
              <a:t>)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571736592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altLang="ko-KR" dirty="0" smtClean="0"/>
              <a:t>Throw</a:t>
            </a:r>
            <a:r>
              <a:rPr lang="en-US" altLang="ko-KR" baseline="0" dirty="0" smtClean="0"/>
              <a:t> in some neural network equations   </a:t>
            </a:r>
            <a:r>
              <a:rPr lang="en-US" altLang="ko-KR" baseline="0" dirty="0" err="1" smtClean="0"/>
              <a:t>h_t</a:t>
            </a:r>
            <a:r>
              <a:rPr lang="en-US" altLang="ko-KR" baseline="0" dirty="0" smtClean="0"/>
              <a:t> = f(W*</a:t>
            </a:r>
            <a:r>
              <a:rPr lang="en-US" altLang="ko-KR" baseline="0" dirty="0" err="1" smtClean="0"/>
              <a:t>x_t</a:t>
            </a:r>
            <a:r>
              <a:rPr lang="en-US" altLang="ko-KR" baseline="0" dirty="0" smtClean="0"/>
              <a:t>)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13491932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altLang="ko-KR" dirty="0" smtClean="0"/>
              <a:t>Throw</a:t>
            </a:r>
            <a:r>
              <a:rPr lang="en-US" altLang="ko-KR" baseline="0" dirty="0" smtClean="0"/>
              <a:t> in some neural network equations   </a:t>
            </a:r>
            <a:r>
              <a:rPr lang="en-US" altLang="ko-KR" baseline="0" dirty="0" err="1" smtClean="0"/>
              <a:t>h_t</a:t>
            </a:r>
            <a:r>
              <a:rPr lang="en-US" altLang="ko-KR" baseline="0" dirty="0" smtClean="0"/>
              <a:t> = f(W*</a:t>
            </a:r>
            <a:r>
              <a:rPr lang="en-US" altLang="ko-KR" baseline="0" dirty="0" err="1" smtClean="0"/>
              <a:t>x_t</a:t>
            </a:r>
            <a:r>
              <a:rPr lang="en-US" altLang="ko-KR" baseline="0" dirty="0" smtClean="0"/>
              <a:t>)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241825889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altLang="ko-KR" dirty="0" smtClean="0"/>
              <a:t>Throw</a:t>
            </a:r>
            <a:r>
              <a:rPr lang="en-US" altLang="ko-KR" baseline="0" dirty="0" smtClean="0"/>
              <a:t> in some neural network equations   </a:t>
            </a:r>
            <a:r>
              <a:rPr lang="en-US" altLang="ko-KR" baseline="0" dirty="0" err="1" smtClean="0"/>
              <a:t>h_t</a:t>
            </a:r>
            <a:r>
              <a:rPr lang="en-US" altLang="ko-KR" baseline="0" dirty="0" smtClean="0"/>
              <a:t> = f(W*</a:t>
            </a:r>
            <a:r>
              <a:rPr lang="en-US" altLang="ko-KR" baseline="0" dirty="0" err="1" smtClean="0"/>
              <a:t>x_t</a:t>
            </a:r>
            <a:r>
              <a:rPr lang="en-US" altLang="ko-KR" baseline="0" dirty="0" smtClean="0"/>
              <a:t>)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455804899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40250992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5881359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altLang="ko-KR" dirty="0" smtClean="0"/>
              <a:t>Throw</a:t>
            </a:r>
            <a:r>
              <a:rPr lang="en-US" altLang="ko-KR" baseline="0" dirty="0" smtClean="0"/>
              <a:t> in some neural network equations   </a:t>
            </a:r>
            <a:r>
              <a:rPr lang="en-US" altLang="ko-KR" baseline="0" dirty="0" err="1" smtClean="0"/>
              <a:t>h_t</a:t>
            </a:r>
            <a:r>
              <a:rPr lang="en-US" altLang="ko-KR" baseline="0" dirty="0" smtClean="0"/>
              <a:t> = f(W*</a:t>
            </a:r>
            <a:r>
              <a:rPr lang="en-US" altLang="ko-KR" baseline="0" dirty="0" err="1" smtClean="0"/>
              <a:t>x_t</a:t>
            </a:r>
            <a:r>
              <a:rPr lang="en-US" altLang="ko-KR" baseline="0" dirty="0" smtClean="0"/>
              <a:t>)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33155884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altLang="ko-KR" dirty="0" smtClean="0"/>
              <a:t>Throw</a:t>
            </a:r>
            <a:r>
              <a:rPr lang="en-US" altLang="ko-KR" baseline="0" dirty="0" smtClean="0"/>
              <a:t> in some neural network equations   </a:t>
            </a:r>
            <a:r>
              <a:rPr lang="en-US" altLang="ko-KR" baseline="0" dirty="0" err="1" smtClean="0"/>
              <a:t>h_t</a:t>
            </a:r>
            <a:r>
              <a:rPr lang="en-US" altLang="ko-KR" baseline="0" dirty="0" smtClean="0"/>
              <a:t> = f(W*</a:t>
            </a:r>
            <a:r>
              <a:rPr lang="en-US" altLang="ko-KR" baseline="0" dirty="0" err="1" smtClean="0"/>
              <a:t>x_t</a:t>
            </a:r>
            <a:r>
              <a:rPr lang="en-US" altLang="ko-KR" baseline="0" dirty="0" smtClean="0"/>
              <a:t>)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205665599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altLang="ko-KR" dirty="0" smtClean="0"/>
              <a:t>Throw</a:t>
            </a:r>
            <a:r>
              <a:rPr lang="en-US" altLang="ko-KR" baseline="0" dirty="0" smtClean="0"/>
              <a:t> in some neural network equations   </a:t>
            </a:r>
            <a:r>
              <a:rPr lang="en-US" altLang="ko-KR" baseline="0" dirty="0" err="1" smtClean="0"/>
              <a:t>h_t</a:t>
            </a:r>
            <a:r>
              <a:rPr lang="en-US" altLang="ko-KR" baseline="0" dirty="0" smtClean="0"/>
              <a:t> = f(W*</a:t>
            </a:r>
            <a:r>
              <a:rPr lang="en-US" altLang="ko-KR" baseline="0" dirty="0" err="1" smtClean="0"/>
              <a:t>x_t</a:t>
            </a:r>
            <a:r>
              <a:rPr lang="en-US" altLang="ko-KR" baseline="0" dirty="0" smtClean="0"/>
              <a:t>)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053665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altLang="ko-KR" dirty="0" smtClean="0"/>
              <a:t>NLP is among them.</a:t>
            </a:r>
          </a:p>
          <a:p>
            <a:pPr lvl="0">
              <a:spcBef>
                <a:spcPts val="0"/>
              </a:spcBef>
              <a:buNone/>
            </a:pPr>
            <a:r>
              <a:rPr lang="en-US" altLang="ko-KR" dirty="0" smtClean="0"/>
              <a:t>Widely</a:t>
            </a:r>
            <a:r>
              <a:rPr lang="en-US" altLang="ko-KR" baseline="0" dirty="0" smtClean="0"/>
              <a:t> used around us.</a:t>
            </a:r>
          </a:p>
          <a:p>
            <a:pPr lvl="0">
              <a:spcBef>
                <a:spcPts val="0"/>
              </a:spcBef>
              <a:buNone/>
            </a:pPr>
            <a:r>
              <a:rPr lang="en-US" altLang="ko-KR" baseline="0" dirty="0" smtClean="0"/>
              <a:t>From Machine Translation to question &amp; answering.</a:t>
            </a:r>
          </a:p>
          <a:p>
            <a:pPr lvl="0">
              <a:spcBef>
                <a:spcPts val="0"/>
              </a:spcBef>
              <a:buNone/>
            </a:pPr>
            <a:r>
              <a:rPr lang="en-US" altLang="ko-KR" baseline="0" dirty="0" smtClean="0"/>
              <a:t>perhaps combined with heuristic rules.</a:t>
            </a:r>
          </a:p>
          <a:p>
            <a:pPr lvl="0">
              <a:spcBef>
                <a:spcPts val="0"/>
              </a:spcBef>
              <a:buNone/>
            </a:pPr>
            <a:r>
              <a:rPr lang="en-US" altLang="ko-KR" baseline="0" dirty="0" smtClean="0"/>
              <a:t>So it is interesting to think how we can improve the </a:t>
            </a:r>
            <a:r>
              <a:rPr lang="en-US" altLang="ko-KR" baseline="0" dirty="0" err="1" smtClean="0"/>
              <a:t>neurl</a:t>
            </a:r>
            <a:r>
              <a:rPr lang="en-US" altLang="ko-KR" baseline="0" dirty="0" smtClean="0"/>
              <a:t> NLP models.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737574001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altLang="ko-KR" dirty="0" smtClean="0"/>
              <a:t>Throw</a:t>
            </a:r>
            <a:r>
              <a:rPr lang="en-US" altLang="ko-KR" baseline="0" dirty="0" smtClean="0"/>
              <a:t> in some neural network equations   </a:t>
            </a:r>
            <a:r>
              <a:rPr lang="en-US" altLang="ko-KR" baseline="0" dirty="0" err="1" smtClean="0"/>
              <a:t>h_t</a:t>
            </a:r>
            <a:r>
              <a:rPr lang="en-US" altLang="ko-KR" baseline="0" dirty="0" smtClean="0"/>
              <a:t> = f(W*</a:t>
            </a:r>
            <a:r>
              <a:rPr lang="en-US" altLang="ko-KR" baseline="0" dirty="0" err="1" smtClean="0"/>
              <a:t>x_t</a:t>
            </a:r>
            <a:r>
              <a:rPr lang="en-US" altLang="ko-KR" baseline="0" dirty="0" smtClean="0"/>
              <a:t>)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101782997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altLang="ko-KR" dirty="0" smtClean="0"/>
              <a:t>Throw</a:t>
            </a:r>
            <a:r>
              <a:rPr lang="en-US" altLang="ko-KR" baseline="0" dirty="0" smtClean="0"/>
              <a:t> in some neural network equations   </a:t>
            </a:r>
            <a:r>
              <a:rPr lang="en-US" altLang="ko-KR" baseline="0" dirty="0" err="1" smtClean="0"/>
              <a:t>h_t</a:t>
            </a:r>
            <a:r>
              <a:rPr lang="en-US" altLang="ko-KR" baseline="0" dirty="0" smtClean="0"/>
              <a:t> = f(W*</a:t>
            </a:r>
            <a:r>
              <a:rPr lang="en-US" altLang="ko-KR" baseline="0" dirty="0" err="1" smtClean="0"/>
              <a:t>x_t</a:t>
            </a:r>
            <a:r>
              <a:rPr lang="en-US" altLang="ko-KR" baseline="0" dirty="0" smtClean="0"/>
              <a:t>)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286567218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altLang="ko-KR" dirty="0" smtClean="0"/>
              <a:t>Delete</a:t>
            </a:r>
            <a:r>
              <a:rPr lang="en-US" altLang="ko-KR" baseline="0" dirty="0" smtClean="0"/>
              <a:t> A*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761931055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altLang="ko-KR" dirty="0" smtClean="0"/>
              <a:t>Significantly</a:t>
            </a:r>
            <a:r>
              <a:rPr lang="en-US" altLang="ko-KR" baseline="0" dirty="0" smtClean="0"/>
              <a:t> small improvement in A*</a:t>
            </a:r>
          </a:p>
          <a:p>
            <a:pPr lvl="0">
              <a:spcBef>
                <a:spcPts val="0"/>
              </a:spcBef>
              <a:buNone/>
            </a:pPr>
            <a:endParaRPr lang="en-US" altLang="ko-KR" baseline="0" dirty="0" smtClean="0"/>
          </a:p>
          <a:p>
            <a:pPr lvl="0">
              <a:spcBef>
                <a:spcPts val="0"/>
              </a:spcBef>
              <a:buNone/>
            </a:pP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870208302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26865A-251E-8A47-847E-C4E8CFBCD0C3}" type="slidenum">
              <a:rPr lang="en-US" smtClean="0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079572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05959105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26865A-251E-8A47-847E-C4E8CFBCD0C3}" type="slidenum">
              <a:rPr lang="en-US" smtClean="0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664541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26865A-251E-8A47-847E-C4E8CFBCD0C3}" type="slidenum">
              <a:rPr lang="en-US" smtClean="0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657889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ko-KR" altLang="en-US" dirty="0" smtClean="0"/>
              <a:t>문제정의와 </a:t>
            </a:r>
            <a:r>
              <a:rPr lang="en-US" altLang="ko-KR" dirty="0" smtClean="0"/>
              <a:t>proposed method</a:t>
            </a:r>
            <a:r>
              <a:rPr lang="ko-KR" altLang="en-US" dirty="0" smtClean="0"/>
              <a:t>를 정의하고</a:t>
            </a:r>
            <a:r>
              <a:rPr lang="en-US" altLang="ko-KR" dirty="0" smtClean="0"/>
              <a:t>,</a:t>
            </a:r>
          </a:p>
          <a:p>
            <a:pPr lvl="0">
              <a:spcBef>
                <a:spcPts val="0"/>
              </a:spcBef>
              <a:buNone/>
            </a:pPr>
            <a:r>
              <a:rPr lang="ko-KR" altLang="en-US" dirty="0" smtClean="0"/>
              <a:t>구체적으로 어떻게 풀 수 있는지 제가 참여하고 있는 </a:t>
            </a:r>
            <a:r>
              <a:rPr lang="en-US" altLang="ko-KR" dirty="0" smtClean="0"/>
              <a:t>Boeing project</a:t>
            </a:r>
            <a:r>
              <a:rPr lang="ko-KR" altLang="en-US" dirty="0" smtClean="0"/>
              <a:t>의 예를 들어 설명드리겠습니다</a:t>
            </a:r>
            <a:r>
              <a:rPr lang="en-US" altLang="ko-KR" dirty="0" smtClean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69928844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altLang="ko-KR" dirty="0" smtClean="0"/>
              <a:t>A</a:t>
            </a:r>
            <a:r>
              <a:rPr lang="en-US" altLang="ko-KR" baseline="0" dirty="0" smtClean="0"/>
              <a:t> bit of explanation on imitation learning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0187481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altLang="ko-KR" dirty="0" smtClean="0"/>
              <a:t>black</a:t>
            </a:r>
            <a:r>
              <a:rPr lang="en-US" altLang="ko-KR" baseline="0" dirty="0" smtClean="0"/>
              <a:t> box, </a:t>
            </a:r>
          </a:p>
          <a:p>
            <a:pPr lvl="0">
              <a:spcBef>
                <a:spcPts val="0"/>
              </a:spcBef>
              <a:buNone/>
            </a:pPr>
            <a:r>
              <a:rPr lang="en-US" altLang="ko-KR" baseline="0" dirty="0" smtClean="0"/>
              <a:t>because not much of particular modification to the model, </a:t>
            </a:r>
          </a:p>
          <a:p>
            <a:pPr lvl="0">
              <a:spcBef>
                <a:spcPts val="0"/>
              </a:spcBef>
              <a:buNone/>
            </a:pPr>
            <a:r>
              <a:rPr lang="en-US" altLang="ko-KR" baseline="0" dirty="0" smtClean="0"/>
              <a:t>besides input, output representation changes happen in typical neural network training.</a:t>
            </a:r>
          </a:p>
        </p:txBody>
      </p:sp>
    </p:spTree>
    <p:extLst>
      <p:ext uri="{BB962C8B-B14F-4D97-AF65-F5344CB8AC3E}">
        <p14:creationId xmlns:p14="http://schemas.microsoft.com/office/powerpoint/2010/main" val="1484462783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altLang="ko-KR" dirty="0" smtClean="0"/>
              <a:t>A</a:t>
            </a:r>
            <a:r>
              <a:rPr lang="en-US" altLang="ko-KR" baseline="0" dirty="0" smtClean="0"/>
              <a:t> bit of explanation on imitation learning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177560352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altLang="ko-KR" dirty="0" smtClean="0"/>
              <a:t>Throw</a:t>
            </a:r>
            <a:r>
              <a:rPr lang="en-US" altLang="ko-KR" baseline="0" dirty="0" smtClean="0"/>
              <a:t> in some neural network equations   </a:t>
            </a:r>
            <a:r>
              <a:rPr lang="en-US" altLang="ko-KR" baseline="0" dirty="0" err="1" smtClean="0"/>
              <a:t>h_t</a:t>
            </a:r>
            <a:r>
              <a:rPr lang="en-US" altLang="ko-KR" baseline="0" dirty="0" smtClean="0"/>
              <a:t> = f(W*</a:t>
            </a:r>
            <a:r>
              <a:rPr lang="en-US" altLang="ko-KR" baseline="0" dirty="0" err="1" smtClean="0"/>
              <a:t>x_t</a:t>
            </a:r>
            <a:r>
              <a:rPr lang="en-US" altLang="ko-KR" baseline="0" dirty="0" smtClean="0"/>
              <a:t>)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703457350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altLang="ko-KR" dirty="0" smtClean="0"/>
              <a:t>But other</a:t>
            </a:r>
            <a:r>
              <a:rPr lang="en-US" altLang="ko-KR" baseline="0" dirty="0" smtClean="0"/>
              <a:t> comparison to related to works are and engineering efforts are still in need.</a:t>
            </a:r>
          </a:p>
          <a:p>
            <a:pPr lvl="0">
              <a:spcBef>
                <a:spcPts val="0"/>
              </a:spcBef>
              <a:buNone/>
            </a:pPr>
            <a:r>
              <a:rPr lang="en-US" altLang="ko-KR" baseline="0" dirty="0" smtClean="0"/>
              <a:t>If there is proper domain distinction rather than just inside the CoNLL2012 </a:t>
            </a:r>
            <a:r>
              <a:rPr lang="en-US" altLang="ko-KR" baseline="0" dirty="0" err="1" smtClean="0"/>
              <a:t>datset</a:t>
            </a:r>
            <a:r>
              <a:rPr lang="en-US" altLang="ko-KR" baseline="0" dirty="0" smtClean="0"/>
              <a:t>,</a:t>
            </a:r>
          </a:p>
          <a:p>
            <a:pPr lvl="0">
              <a:spcBef>
                <a:spcPts val="0"/>
              </a:spcBef>
              <a:buNone/>
            </a:pPr>
            <a:r>
              <a:rPr lang="en-US" altLang="ko-KR" baseline="0" dirty="0" smtClean="0"/>
              <a:t>It would </a:t>
            </a:r>
            <a:r>
              <a:rPr lang="en-US" altLang="ko-KR" baseline="0" smtClean="0"/>
              <a:t>be great.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564489904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26865A-251E-8A47-847E-C4E8CFBCD0C3}" type="slidenum">
              <a:rPr lang="en-US" smtClean="0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26453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26865A-251E-8A47-847E-C4E8CFBCD0C3}" type="slidenum">
              <a:rPr lang="en-US" smtClean="0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960279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ko-KR" altLang="en-US" dirty="0" smtClean="0"/>
              <a:t>문제정의와 </a:t>
            </a:r>
            <a:r>
              <a:rPr lang="en-US" altLang="ko-KR" dirty="0" smtClean="0"/>
              <a:t>proposed method</a:t>
            </a:r>
            <a:r>
              <a:rPr lang="ko-KR" altLang="en-US" dirty="0" smtClean="0"/>
              <a:t>를 정의하고</a:t>
            </a:r>
            <a:r>
              <a:rPr lang="en-US" altLang="ko-KR" dirty="0" smtClean="0"/>
              <a:t>,</a:t>
            </a:r>
          </a:p>
          <a:p>
            <a:pPr lvl="0">
              <a:spcBef>
                <a:spcPts val="0"/>
              </a:spcBef>
              <a:buNone/>
            </a:pPr>
            <a:r>
              <a:rPr lang="ko-KR" altLang="en-US" dirty="0" smtClean="0"/>
              <a:t>구체적으로 어떻게 풀 수 있는지 제가 참여하고 있는 </a:t>
            </a:r>
            <a:r>
              <a:rPr lang="en-US" altLang="ko-KR" dirty="0" smtClean="0"/>
              <a:t>Boeing project</a:t>
            </a:r>
            <a:r>
              <a:rPr lang="ko-KR" altLang="en-US" dirty="0" smtClean="0"/>
              <a:t>의 예를 들어 설명드리겠습니다</a:t>
            </a:r>
            <a:r>
              <a:rPr lang="en-US" altLang="ko-KR" dirty="0" smtClean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51565258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altLang="ko-KR" dirty="0" smtClean="0"/>
              <a:t>A</a:t>
            </a:r>
            <a:r>
              <a:rPr lang="en-US" altLang="ko-KR" baseline="0" dirty="0" smtClean="0"/>
              <a:t> bit of explanation on imitation learning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407985228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indent="22860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050">
                <a:solidFill>
                  <a:schemeClr val="dk1"/>
                </a:solidFill>
              </a:rPr>
              <a:t>저는 deep learning을 통해 자동차의 이상징후들을 미리 예견할 수 있는 머신러닝 모델을 제안하고자 합니다.</a:t>
            </a:r>
          </a:p>
        </p:txBody>
      </p:sp>
    </p:spTree>
    <p:extLst>
      <p:ext uri="{BB962C8B-B14F-4D97-AF65-F5344CB8AC3E}">
        <p14:creationId xmlns:p14="http://schemas.microsoft.com/office/powerpoint/2010/main" val="1732275281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72561171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altLang="ko-KR" dirty="0" smtClean="0"/>
              <a:t>Throw</a:t>
            </a:r>
            <a:r>
              <a:rPr lang="en-US" altLang="ko-KR" baseline="0" dirty="0" smtClean="0"/>
              <a:t> in some neural network equations   </a:t>
            </a:r>
            <a:r>
              <a:rPr lang="en-US" altLang="ko-KR" baseline="0" dirty="0" err="1" smtClean="0"/>
              <a:t>h_t</a:t>
            </a:r>
            <a:r>
              <a:rPr lang="en-US" altLang="ko-KR" baseline="0" dirty="0" smtClean="0"/>
              <a:t> = f(W*</a:t>
            </a:r>
            <a:r>
              <a:rPr lang="en-US" altLang="ko-KR" baseline="0" dirty="0" err="1" smtClean="0"/>
              <a:t>x_t</a:t>
            </a:r>
            <a:r>
              <a:rPr lang="en-US" altLang="ko-KR" baseline="0" dirty="0" smtClean="0"/>
              <a:t>)</a:t>
            </a:r>
            <a:endParaRPr lang="en-US" altLang="ko-KR" dirty="0" smtClean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altLang="ko-KR" dirty="0" smtClean="0"/>
              <a:t>Not just relying on massive data and hoping that your model would learn what</a:t>
            </a:r>
            <a:r>
              <a:rPr lang="en-US" altLang="ko-KR" baseline="0" dirty="0" smtClean="0"/>
              <a:t> you wish model to learn, </a:t>
            </a:r>
          </a:p>
          <a:p>
            <a:pPr lvl="0">
              <a:spcBef>
                <a:spcPts val="0"/>
              </a:spcBef>
              <a:buNone/>
            </a:pPr>
            <a:r>
              <a:rPr lang="en-US" altLang="ko-KR" baseline="0" dirty="0" smtClean="0"/>
              <a:t>Can we force our neural network to learn what we want to learn?</a:t>
            </a:r>
          </a:p>
          <a:p>
            <a:pPr lvl="0">
              <a:spcBef>
                <a:spcPts val="0"/>
              </a:spcBef>
              <a:buNone/>
            </a:pPr>
            <a:endParaRPr lang="en-US" altLang="ko-KR" baseline="0" dirty="0" smtClean="0"/>
          </a:p>
          <a:p>
            <a:pPr lvl="0">
              <a:spcBef>
                <a:spcPts val="0"/>
              </a:spcBef>
              <a:buNone/>
            </a:pPr>
            <a:endParaRPr lang="en-US" altLang="ko-KR" baseline="0" dirty="0" smtClean="0"/>
          </a:p>
          <a:p>
            <a:pPr lvl="0">
              <a:spcBef>
                <a:spcPts val="0"/>
              </a:spcBef>
              <a:buNone/>
            </a:pPr>
            <a:endParaRPr lang="en-US" altLang="ko-KR" baseline="0" dirty="0" smtClean="0"/>
          </a:p>
          <a:p>
            <a:pPr lvl="0">
              <a:spcBef>
                <a:spcPts val="0"/>
              </a:spcBef>
              <a:buNone/>
            </a:pPr>
            <a:endParaRPr lang="en-US" altLang="ko-KR" baseline="0" dirty="0" smtClean="0"/>
          </a:p>
        </p:txBody>
      </p:sp>
    </p:spTree>
    <p:extLst>
      <p:ext uri="{BB962C8B-B14F-4D97-AF65-F5344CB8AC3E}">
        <p14:creationId xmlns:p14="http://schemas.microsoft.com/office/powerpoint/2010/main" val="141140262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altLang="ko-KR" dirty="0" smtClean="0"/>
              <a:t>Throw</a:t>
            </a:r>
            <a:r>
              <a:rPr lang="en-US" altLang="ko-KR" baseline="0" dirty="0" smtClean="0"/>
              <a:t> in some neural network equations   </a:t>
            </a:r>
            <a:r>
              <a:rPr lang="en-US" altLang="ko-KR" baseline="0" dirty="0" err="1" smtClean="0"/>
              <a:t>h_t</a:t>
            </a:r>
            <a:r>
              <a:rPr lang="en-US" altLang="ko-KR" baseline="0" dirty="0" smtClean="0"/>
              <a:t> = f(W*</a:t>
            </a:r>
            <a:r>
              <a:rPr lang="en-US" altLang="ko-KR" baseline="0" dirty="0" err="1" smtClean="0"/>
              <a:t>x_t</a:t>
            </a:r>
            <a:r>
              <a:rPr lang="en-US" altLang="ko-KR" baseline="0" dirty="0" smtClean="0"/>
              <a:t>)</a:t>
            </a:r>
            <a:endParaRPr lang="en-US" altLang="ko-KR" dirty="0" smtClean="0"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altLang="ko-KR" dirty="0" smtClean="0"/>
              <a:t>Throw</a:t>
            </a:r>
            <a:r>
              <a:rPr lang="en-US" altLang="ko-KR" baseline="0" dirty="0" smtClean="0"/>
              <a:t> in some neural network equations   </a:t>
            </a:r>
            <a:r>
              <a:rPr lang="en-US" altLang="ko-KR" baseline="0" dirty="0" err="1" smtClean="0"/>
              <a:t>h_t</a:t>
            </a:r>
            <a:r>
              <a:rPr lang="en-US" altLang="ko-KR" baseline="0" dirty="0" smtClean="0"/>
              <a:t> = f(W*</a:t>
            </a:r>
            <a:r>
              <a:rPr lang="en-US" altLang="ko-KR" baseline="0" dirty="0" err="1" smtClean="0"/>
              <a:t>x_t</a:t>
            </a:r>
            <a:r>
              <a:rPr lang="en-US" altLang="ko-KR" baseline="0" dirty="0" smtClean="0"/>
              <a:t>)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273184818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altLang="ko-KR" dirty="0" smtClean="0"/>
              <a:t>Throw</a:t>
            </a:r>
            <a:r>
              <a:rPr lang="en-US" altLang="ko-KR" baseline="0" dirty="0" smtClean="0"/>
              <a:t> in some neural network equations   </a:t>
            </a:r>
            <a:r>
              <a:rPr lang="en-US" altLang="ko-KR" baseline="0" dirty="0" err="1" smtClean="0"/>
              <a:t>h_t</a:t>
            </a:r>
            <a:r>
              <a:rPr lang="en-US" altLang="ko-KR" baseline="0" dirty="0" smtClean="0"/>
              <a:t> = f(W*</a:t>
            </a:r>
            <a:r>
              <a:rPr lang="en-US" altLang="ko-KR" baseline="0" dirty="0" err="1" smtClean="0"/>
              <a:t>x_t</a:t>
            </a:r>
            <a:r>
              <a:rPr lang="en-US" altLang="ko-KR" baseline="0" dirty="0" smtClean="0"/>
              <a:t>)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840779324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altLang="ko-KR" dirty="0" smtClean="0"/>
              <a:t>Throw</a:t>
            </a:r>
            <a:r>
              <a:rPr lang="en-US" altLang="ko-KR" baseline="0" dirty="0" smtClean="0"/>
              <a:t> in some neural network equations   </a:t>
            </a:r>
            <a:r>
              <a:rPr lang="en-US" altLang="ko-KR" baseline="0" dirty="0" err="1" smtClean="0"/>
              <a:t>h_t</a:t>
            </a:r>
            <a:r>
              <a:rPr lang="en-US" altLang="ko-KR" baseline="0" dirty="0" smtClean="0"/>
              <a:t> = f(W*</a:t>
            </a:r>
            <a:r>
              <a:rPr lang="en-US" altLang="ko-KR" baseline="0" dirty="0" err="1" smtClean="0"/>
              <a:t>x_t</a:t>
            </a:r>
            <a:r>
              <a:rPr lang="en-US" altLang="ko-KR" baseline="0" dirty="0" smtClean="0"/>
              <a:t>)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586201796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ko-KR" altLang="en-US" dirty="0" smtClean="0"/>
              <a:t>과거의 </a:t>
            </a:r>
            <a:r>
              <a:rPr lang="en-US" altLang="ko-KR" dirty="0" smtClean="0"/>
              <a:t>h(t-1)</a:t>
            </a:r>
            <a:r>
              <a:rPr lang="ko-KR" altLang="en-US" dirty="0" smtClean="0"/>
              <a:t>이용</a:t>
            </a:r>
            <a:r>
              <a:rPr lang="en-US" altLang="ko-KR" dirty="0" smtClean="0"/>
              <a:t>.</a:t>
            </a:r>
          </a:p>
          <a:p>
            <a:pPr lvl="0">
              <a:spcBef>
                <a:spcPts val="0"/>
              </a:spcBef>
              <a:buNone/>
            </a:pP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706299879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altLang="ko-KR" dirty="0" smtClean="0"/>
              <a:t>Throw</a:t>
            </a:r>
            <a:r>
              <a:rPr lang="en-US" altLang="ko-KR" baseline="0" dirty="0" smtClean="0"/>
              <a:t> in some neural network equations   </a:t>
            </a:r>
            <a:r>
              <a:rPr lang="en-US" altLang="ko-KR" baseline="0" dirty="0" err="1" smtClean="0"/>
              <a:t>h_t</a:t>
            </a:r>
            <a:r>
              <a:rPr lang="en-US" altLang="ko-KR" baseline="0" dirty="0" smtClean="0"/>
              <a:t> = f(W*</a:t>
            </a:r>
            <a:r>
              <a:rPr lang="en-US" altLang="ko-KR" baseline="0" dirty="0" err="1" smtClean="0"/>
              <a:t>x_t</a:t>
            </a:r>
            <a:r>
              <a:rPr lang="en-US" altLang="ko-KR" baseline="0" dirty="0" smtClean="0"/>
              <a:t>)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131618454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altLang="ko-KR" dirty="0" smtClean="0"/>
              <a:t>Throw</a:t>
            </a:r>
            <a:r>
              <a:rPr lang="en-US" altLang="ko-KR" baseline="0" dirty="0" smtClean="0"/>
              <a:t> in some neural network equations   </a:t>
            </a:r>
            <a:r>
              <a:rPr lang="en-US" altLang="ko-KR" baseline="0" dirty="0" err="1" smtClean="0"/>
              <a:t>h_t</a:t>
            </a:r>
            <a:r>
              <a:rPr lang="en-US" altLang="ko-KR" baseline="0" dirty="0" smtClean="0"/>
              <a:t> = f(W*</a:t>
            </a:r>
            <a:r>
              <a:rPr lang="en-US" altLang="ko-KR" baseline="0" dirty="0" err="1" smtClean="0"/>
              <a:t>x_t</a:t>
            </a:r>
            <a:r>
              <a:rPr lang="en-US" altLang="ko-KR" baseline="0" dirty="0" smtClean="0"/>
              <a:t>)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297757774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altLang="ko-KR" dirty="0" smtClean="0"/>
              <a:t>Power: model</a:t>
            </a:r>
            <a:r>
              <a:rPr lang="en-US" altLang="ko-KR" baseline="0" dirty="0" smtClean="0"/>
              <a:t> parameter</a:t>
            </a:r>
            <a:r>
              <a:rPr lang="ko-KR" altLang="en-US" baseline="0" dirty="0" smtClean="0"/>
              <a:t>가 </a:t>
            </a:r>
            <a:r>
              <a:rPr lang="en-US" altLang="ko-KR" baseline="0" dirty="0" smtClean="0"/>
              <a:t>same</a:t>
            </a:r>
          </a:p>
          <a:p>
            <a:pPr lvl="0">
              <a:spcBef>
                <a:spcPts val="0"/>
              </a:spcBef>
              <a:buNone/>
            </a:pPr>
            <a:r>
              <a:rPr lang="en-US" altLang="ko-KR" baseline="0" dirty="0" smtClean="0"/>
              <a:t>Variable length</a:t>
            </a:r>
            <a:r>
              <a:rPr lang="ko-KR" altLang="en-US" baseline="0" dirty="0" smtClean="0"/>
              <a:t>의 모델링이 가능</a:t>
            </a:r>
            <a:r>
              <a:rPr lang="en-US" altLang="ko-KR" baseline="0" dirty="0" smtClean="0"/>
              <a:t>.</a:t>
            </a:r>
            <a:endParaRPr lang="en-US" altLang="ko-KR" dirty="0" smtClean="0"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altLang="ko-KR" dirty="0" smtClean="0"/>
              <a:t>Memory</a:t>
            </a:r>
            <a:r>
              <a:rPr lang="en-US" altLang="ko-KR" baseline="0" dirty="0" smtClean="0"/>
              <a:t> cell </a:t>
            </a:r>
            <a:r>
              <a:rPr lang="ko-KR" altLang="en-US" baseline="0" dirty="0" smtClean="0"/>
              <a:t>이 </a:t>
            </a:r>
            <a:endParaRPr lang="en-US" altLang="ko-KR" dirty="0" smtClean="0"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639487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altLang="ko-KR" dirty="0" smtClean="0"/>
              <a:t>Think of</a:t>
            </a:r>
            <a:r>
              <a:rPr lang="en-US" altLang="ko-KR" baseline="0" dirty="0" smtClean="0"/>
              <a:t> the subject-verb agreement example, we would have to first classify all the verb forms &amp; noun forms</a:t>
            </a:r>
          </a:p>
          <a:p>
            <a:pPr lvl="0">
              <a:spcBef>
                <a:spcPts val="0"/>
              </a:spcBef>
              <a:buNone/>
            </a:pPr>
            <a:endParaRPr lang="en-US" altLang="ko-KR" baseline="0" dirty="0" smtClean="0"/>
          </a:p>
          <a:p>
            <a:pPr lvl="0">
              <a:spcBef>
                <a:spcPts val="0"/>
              </a:spcBef>
              <a:buNone/>
            </a:pPr>
            <a:r>
              <a:rPr lang="en-US" altLang="ko-KR" baseline="0" dirty="0" smtClean="0"/>
              <a:t>On the rule-based model, </a:t>
            </a:r>
          </a:p>
          <a:p>
            <a:pPr lvl="0">
              <a:spcBef>
                <a:spcPts val="0"/>
              </a:spcBef>
              <a:buNone/>
            </a:pPr>
            <a:r>
              <a:rPr lang="en-US" altLang="ko-KR" baseline="0" dirty="0" smtClean="0"/>
              <a:t>this would be very easy.</a:t>
            </a:r>
          </a:p>
          <a:p>
            <a:pPr lvl="0">
              <a:spcBef>
                <a:spcPts val="0"/>
              </a:spcBef>
              <a:buNone/>
            </a:pPr>
            <a:r>
              <a:rPr lang="en-US" altLang="ko-KR" baseline="0" dirty="0" smtClean="0"/>
              <a:t>But, how can we inject </a:t>
            </a:r>
            <a:r>
              <a:rPr lang="en-US" altLang="ko-KR" baseline="0" dirty="0" err="1" smtClean="0"/>
              <a:t>constarints</a:t>
            </a:r>
            <a:r>
              <a:rPr lang="en-US" altLang="ko-KR" baseline="0" dirty="0" smtClean="0"/>
              <a:t> into neural network?</a:t>
            </a:r>
          </a:p>
          <a:p>
            <a:pPr lvl="0">
              <a:spcBef>
                <a:spcPts val="0"/>
              </a:spcBef>
              <a:buNone/>
            </a:pP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979410898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91020461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2D9AE-7182-4680-8F79-479C4181FF08}" type="slidenum">
              <a:rPr lang="en-US" smtClean="0"/>
              <a:t>146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923872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 am going to show an example</a:t>
            </a:r>
            <a:r>
              <a:rPr lang="en-US" baseline="0" dirty="0" smtClean="0"/>
              <a:t> of shift-reduce syntax</a:t>
            </a:r>
          </a:p>
          <a:p>
            <a:r>
              <a:rPr lang="en-US" dirty="0" smtClean="0"/>
              <a:t>But without</a:t>
            </a:r>
            <a:r>
              <a:rPr lang="en-US" baseline="0" dirty="0" smtClean="0"/>
              <a:t> all the details, </a:t>
            </a:r>
            <a:r>
              <a:rPr lang="en-US" dirty="0" smtClean="0"/>
              <a:t>the take away</a:t>
            </a:r>
            <a:r>
              <a:rPr lang="en-US" baseline="0" dirty="0" smtClean="0"/>
              <a:t> from here is that you can linearize the parse tree</a:t>
            </a:r>
          </a:p>
          <a:p>
            <a:r>
              <a:rPr lang="en-US" baseline="0" dirty="0" smtClean="0"/>
              <a:t>Into corresponding shift-reduce commands.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2D9AE-7182-4680-8F79-479C4181FF08}" type="slidenum">
              <a:rPr lang="en-US" smtClean="0"/>
              <a:t>147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7465662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2D9AE-7182-4680-8F79-479C4181FF08}" type="slidenum">
              <a:rPr lang="en-US" smtClean="0"/>
              <a:t>148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013254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2D9AE-7182-4680-8F79-479C4181FF08}" type="slidenum">
              <a:rPr lang="en-US" smtClean="0"/>
              <a:t>149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3350494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2D9AE-7182-4680-8F79-479C4181FF08}" type="slidenum">
              <a:rPr lang="en-US" smtClean="0"/>
              <a:t>150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5122500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2D9AE-7182-4680-8F79-479C4181FF08}" type="slidenum">
              <a:rPr lang="en-US" smtClean="0"/>
              <a:t>151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9600458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2D9AE-7182-4680-8F79-479C4181FF08}" type="slidenum">
              <a:rPr lang="en-US" smtClean="0"/>
              <a:t>152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825568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2D9AE-7182-4680-8F79-479C4181FF08}" type="slidenum">
              <a:rPr lang="en-US" smtClean="0"/>
              <a:t>153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4623003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2D9AE-7182-4680-8F79-479C4181FF08}" type="slidenum">
              <a:rPr lang="en-US" smtClean="0"/>
              <a:t>154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73664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altLang="ko-KR" dirty="0" smtClean="0"/>
              <a:t>During inference time: finding</a:t>
            </a:r>
            <a:r>
              <a:rPr lang="en-US" altLang="ko-KR" baseline="0" dirty="0" smtClean="0"/>
              <a:t> best output given the model</a:t>
            </a:r>
          </a:p>
          <a:p>
            <a:pPr lvl="0">
              <a:spcBef>
                <a:spcPts val="0"/>
              </a:spcBef>
              <a:buNone/>
            </a:pPr>
            <a:r>
              <a:rPr lang="en-US" altLang="ko-KR" baseline="0" dirty="0" smtClean="0"/>
              <a:t>During train time: injecting rules/constraint into the model.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42760652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2D9AE-7182-4680-8F79-479C4181FF08}" type="slidenum">
              <a:rPr lang="en-US" smtClean="0"/>
              <a:t>155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9742737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2D9AE-7182-4680-8F79-479C4181FF08}" type="slidenum">
              <a:rPr lang="en-US" smtClean="0"/>
              <a:t>156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5068395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2D9AE-7182-4680-8F79-479C4181FF08}" type="slidenum">
              <a:rPr lang="en-US" smtClean="0"/>
              <a:t>157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160073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2D9AE-7182-4680-8F79-479C4181FF08}" type="slidenum">
              <a:rPr lang="en-US" smtClean="0"/>
              <a:t>158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270542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</a:t>
            </a:r>
            <a:r>
              <a:rPr lang="en-US" baseline="0" dirty="0" smtClean="0"/>
              <a:t> just established that shift-reduce syntax can express the parse tree.</a:t>
            </a:r>
            <a:endParaRPr lang="en-US" dirty="0" smtClean="0"/>
          </a:p>
          <a:p>
            <a:r>
              <a:rPr lang="en-US" dirty="0" smtClean="0"/>
              <a:t>Do not confuse this with the </a:t>
            </a:r>
          </a:p>
          <a:p>
            <a:endParaRPr lang="en-US" dirty="0" smtClean="0"/>
          </a:p>
          <a:p>
            <a:r>
              <a:rPr lang="en-US" dirty="0" smtClean="0"/>
              <a:t>(DON’T</a:t>
            </a:r>
            <a:r>
              <a:rPr lang="en-US" baseline="0" dirty="0" smtClean="0"/>
              <a:t> READ THIS)</a:t>
            </a:r>
            <a:endParaRPr lang="en-US" dirty="0" smtClean="0"/>
          </a:p>
          <a:p>
            <a:r>
              <a:rPr lang="en-US" dirty="0" smtClean="0"/>
              <a:t>At this point,</a:t>
            </a:r>
            <a:r>
              <a:rPr lang="en-US" baseline="0" dirty="0" smtClean="0"/>
              <a:t> o</a:t>
            </a:r>
            <a:r>
              <a:rPr lang="en-US" dirty="0" smtClean="0"/>
              <a:t>ne might say why not just use the orange box,</a:t>
            </a:r>
          </a:p>
          <a:p>
            <a:pPr marL="171450" indent="-171450">
              <a:buFont typeface="Wingdings" charset="0"/>
              <a:buChar char="à"/>
            </a:pPr>
            <a:r>
              <a:rPr lang="en-US" dirty="0" smtClean="0">
                <a:sym typeface="Wingdings"/>
              </a:rPr>
              <a:t>Which is totally</a:t>
            </a:r>
            <a:r>
              <a:rPr lang="en-US" baseline="0" dirty="0" smtClean="0">
                <a:sym typeface="Wingdings"/>
              </a:rPr>
              <a:t> valid thinking to do.</a:t>
            </a:r>
          </a:p>
          <a:p>
            <a:pPr marL="0" indent="0">
              <a:buFont typeface="Wingdings" charset="0"/>
              <a:buNone/>
            </a:pP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we</a:t>
            </a:r>
            <a:r>
              <a:rPr lang="en-US" baseline="0" dirty="0" smtClean="0"/>
              <a:t> CHOSE shift-reduce commands, because we think it has simpler representation.</a:t>
            </a:r>
          </a:p>
          <a:p>
            <a:pPr marL="0" indent="0">
              <a:buFont typeface="Wingdings" charset="0"/>
              <a:buNone/>
            </a:pPr>
            <a:r>
              <a:rPr lang="en-US" baseline="0" dirty="0" smtClean="0"/>
              <a:t>Not </a:t>
            </a:r>
            <a:r>
              <a:rPr lang="en-US" baseline="0" dirty="0" err="1" smtClean="0"/>
              <a:t>gonna</a:t>
            </a:r>
            <a:r>
              <a:rPr lang="en-US" baseline="0" dirty="0" smtClean="0"/>
              <a:t> go into details of why it’s simpler.</a:t>
            </a:r>
          </a:p>
          <a:p>
            <a:pPr marL="0" indent="0">
              <a:buFont typeface="Wingdings" charset="0"/>
              <a:buNone/>
            </a:pPr>
            <a:endParaRPr lang="en-US" baseline="0" dirty="0" smtClean="0"/>
          </a:p>
          <a:p>
            <a:pPr marL="0" indent="0">
              <a:buFont typeface="Wingdings" charset="0"/>
              <a:buNone/>
            </a:pPr>
            <a:r>
              <a:rPr lang="en-US" baseline="0" dirty="0" smtClean="0"/>
              <a:t>But I do want to give you a little background.</a:t>
            </a:r>
          </a:p>
          <a:p>
            <a:pPr marL="0" indent="0">
              <a:buFont typeface="Wingdings" charset="0"/>
              <a:buNone/>
            </a:pPr>
            <a:r>
              <a:rPr lang="en-US" baseline="0" dirty="0" smtClean="0"/>
              <a:t>This project started as multi-lingual transfer learning problem.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2D9AE-7182-4680-8F79-479C4181FF08}" type="slidenum">
              <a:rPr lang="en-US" smtClean="0"/>
              <a:t>159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4230758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lnSpc>
                <a:spcPct val="90000"/>
              </a:lnSpc>
            </a:pPr>
            <a:r>
              <a:rPr lang="en-US" sz="1200" dirty="0" smtClean="0">
                <a:solidFill>
                  <a:srgbClr val="000000"/>
                </a:solidFill>
                <a:ea typeface="Apple SD 산돌고딕 Neo 일반체"/>
                <a:sym typeface="Verdana"/>
              </a:rPr>
              <a:t> (S (NP xx)  (VP xx(NP xx xx))</a:t>
            </a:r>
            <a:endParaRPr lang="en-US" sz="1200" dirty="0">
              <a:solidFill>
                <a:srgbClr val="000000"/>
              </a:solidFill>
              <a:ea typeface="Apple SD 산돌고딕 Neo 일반체"/>
              <a:sym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731780401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mr-IN" baseline="0" dirty="0" smtClean="0"/>
              <a:t>0.11-0.69</a:t>
            </a:r>
          </a:p>
          <a:p>
            <a:pPr lvl="0">
              <a:spcBef>
                <a:spcPts val="0"/>
              </a:spcBef>
              <a:buNone/>
            </a:pPr>
            <a:r>
              <a:rPr lang="mr-IN" baseline="0" dirty="0" smtClean="0"/>
              <a:t>1.23-2.69</a:t>
            </a:r>
            <a:endParaRPr lang="mr-IN" dirty="0"/>
          </a:p>
        </p:txBody>
      </p:sp>
    </p:spTree>
    <p:extLst>
      <p:ext uri="{BB962C8B-B14F-4D97-AF65-F5344CB8AC3E}">
        <p14:creationId xmlns:p14="http://schemas.microsoft.com/office/powerpoint/2010/main" val="145542477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mr-IN" baseline="0" dirty="0" smtClean="0"/>
              <a:t>0.11-0.69</a:t>
            </a:r>
          </a:p>
          <a:p>
            <a:pPr lvl="0">
              <a:spcBef>
                <a:spcPts val="0"/>
              </a:spcBef>
              <a:buNone/>
            </a:pPr>
            <a:r>
              <a:rPr lang="mr-IN" baseline="0" dirty="0" smtClean="0"/>
              <a:t>1.23-2.69</a:t>
            </a:r>
            <a:endParaRPr lang="mr-IN" dirty="0"/>
          </a:p>
        </p:txBody>
      </p:sp>
    </p:spTree>
    <p:extLst>
      <p:ext uri="{BB962C8B-B14F-4D97-AF65-F5344CB8AC3E}">
        <p14:creationId xmlns:p14="http://schemas.microsoft.com/office/powerpoint/2010/main" val="1085462028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mr-IN" baseline="0" dirty="0" smtClean="0"/>
              <a:t>0.11-0.69</a:t>
            </a:r>
          </a:p>
          <a:p>
            <a:pPr lvl="0">
              <a:spcBef>
                <a:spcPts val="0"/>
              </a:spcBef>
              <a:buNone/>
            </a:pPr>
            <a:r>
              <a:rPr lang="mr-IN" baseline="0" dirty="0" smtClean="0"/>
              <a:t>1.23-2.69</a:t>
            </a:r>
            <a:endParaRPr lang="mr-IN" dirty="0"/>
          </a:p>
        </p:txBody>
      </p:sp>
    </p:spTree>
    <p:extLst>
      <p:ext uri="{BB962C8B-B14F-4D97-AF65-F5344CB8AC3E}">
        <p14:creationId xmlns:p14="http://schemas.microsoft.com/office/powerpoint/2010/main" val="593812694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2"/>
            <a:r>
              <a:rPr lang="en-US" sz="2000" dirty="0" smtClean="0"/>
              <a:t>. In our experiment, we employ a known T to generate input/output training examples and train a sequence-to-sequence network to learn T on that data.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1862651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altLang="ko-KR" dirty="0" smtClean="0"/>
              <a:t>Throw</a:t>
            </a:r>
            <a:r>
              <a:rPr lang="en-US" altLang="ko-KR" baseline="0" dirty="0" smtClean="0"/>
              <a:t> in some neural network equations   </a:t>
            </a:r>
            <a:r>
              <a:rPr lang="en-US" altLang="ko-KR" baseline="0" dirty="0" err="1" smtClean="0"/>
              <a:t>h_t</a:t>
            </a:r>
            <a:r>
              <a:rPr lang="en-US" altLang="ko-KR" baseline="0" dirty="0" smtClean="0"/>
              <a:t> = f(W*</a:t>
            </a:r>
            <a:r>
              <a:rPr lang="en-US" altLang="ko-KR" baseline="0" dirty="0" err="1" smtClean="0"/>
              <a:t>x_t</a:t>
            </a:r>
            <a:r>
              <a:rPr lang="en-US" altLang="ko-KR" baseline="0" dirty="0" smtClean="0"/>
              <a:t>)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936003302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altLang="ko-KR" dirty="0" smtClean="0"/>
              <a:t>Throw</a:t>
            </a:r>
            <a:r>
              <a:rPr lang="en-US" altLang="ko-KR" baseline="0" dirty="0" smtClean="0"/>
              <a:t> in some neural network equations   </a:t>
            </a:r>
            <a:r>
              <a:rPr lang="en-US" altLang="ko-KR" baseline="0" dirty="0" err="1" smtClean="0"/>
              <a:t>h_t</a:t>
            </a:r>
            <a:r>
              <a:rPr lang="en-US" altLang="ko-KR" baseline="0" dirty="0" smtClean="0"/>
              <a:t> = f(W*</a:t>
            </a:r>
            <a:r>
              <a:rPr lang="en-US" altLang="ko-KR" baseline="0" dirty="0" err="1" smtClean="0"/>
              <a:t>x_t</a:t>
            </a:r>
            <a:r>
              <a:rPr lang="en-US" altLang="ko-KR" baseline="0" dirty="0" smtClean="0"/>
              <a:t>)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92874174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altLang="ko-KR" dirty="0" smtClean="0"/>
              <a:t>A</a:t>
            </a:r>
            <a:r>
              <a:rPr lang="en-US" altLang="ko-KR" baseline="0" dirty="0" smtClean="0"/>
              <a:t> bit of explanation on imitation learning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930544730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altLang="ko-KR" dirty="0" smtClean="0"/>
              <a:t>A</a:t>
            </a:r>
            <a:r>
              <a:rPr lang="en-US" altLang="ko-KR" baseline="0" dirty="0" smtClean="0"/>
              <a:t> bit of explanation on imitation learning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493888569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altLang="ko-KR" dirty="0" smtClean="0"/>
              <a:t>Throw</a:t>
            </a:r>
            <a:r>
              <a:rPr lang="en-US" altLang="ko-KR" baseline="0" dirty="0" smtClean="0"/>
              <a:t> in some neural network equations   </a:t>
            </a:r>
            <a:r>
              <a:rPr lang="en-US" altLang="ko-KR" baseline="0" dirty="0" err="1" smtClean="0"/>
              <a:t>h_t</a:t>
            </a:r>
            <a:r>
              <a:rPr lang="en-US" altLang="ko-KR" baseline="0" dirty="0" smtClean="0"/>
              <a:t> = f(W*</a:t>
            </a:r>
            <a:r>
              <a:rPr lang="en-US" altLang="ko-KR" baseline="0" dirty="0" err="1" smtClean="0"/>
              <a:t>x_t</a:t>
            </a:r>
            <a:r>
              <a:rPr lang="en-US" altLang="ko-KR" baseline="0" dirty="0" smtClean="0"/>
              <a:t>)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052593843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altLang="ko-KR" dirty="0" smtClean="0"/>
              <a:t>Throw</a:t>
            </a:r>
            <a:r>
              <a:rPr lang="en-US" altLang="ko-KR" baseline="0" dirty="0" smtClean="0"/>
              <a:t> in some neural network equations   </a:t>
            </a:r>
            <a:r>
              <a:rPr lang="en-US" altLang="ko-KR" baseline="0" dirty="0" err="1" smtClean="0"/>
              <a:t>h_t</a:t>
            </a:r>
            <a:r>
              <a:rPr lang="en-US" altLang="ko-KR" baseline="0" dirty="0" smtClean="0"/>
              <a:t> = f(W*</a:t>
            </a:r>
            <a:r>
              <a:rPr lang="en-US" altLang="ko-KR" baseline="0" dirty="0" err="1" smtClean="0"/>
              <a:t>x_t</a:t>
            </a:r>
            <a:r>
              <a:rPr lang="en-US" altLang="ko-KR" baseline="0" dirty="0" smtClean="0"/>
              <a:t>)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38515769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971550" marR="0" lvl="1" indent="-2857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Font typeface="Arial"/>
              <a:buChar char="•"/>
            </a:pPr>
            <a:r>
              <a:rPr lang="en" sz="1100" dirty="0" smtClean="0"/>
              <a:t>운전 중에 발생한 오작동으로 인한 위기</a:t>
            </a:r>
          </a:p>
          <a:p>
            <a:pPr marL="971550" marR="0" lvl="1" indent="-2857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Font typeface="Arial"/>
              <a:buChar char="•"/>
            </a:pPr>
            <a:r>
              <a:rPr lang="en" sz="1100" dirty="0" smtClean="0"/>
              <a:t>차를 움직이지 못하는 불편함의 가능성</a:t>
            </a:r>
          </a:p>
          <a:p>
            <a:pPr marL="971550" marR="0" lvl="1" indent="-2857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Font typeface="Arial"/>
              <a:buChar char="•"/>
            </a:pPr>
            <a:r>
              <a:rPr lang="en" sz="1100" dirty="0" smtClean="0"/>
              <a:t>운전 가능시에도 위험요소를 안고 운전해야 하는 등의 여러가지 위험, 불편이 동반됩니다.</a:t>
            </a:r>
            <a:endParaRPr lang="en-US" sz="1100" dirty="0" smtClean="0">
              <a:solidFill>
                <a:srgbClr val="0000FF"/>
              </a:solidFill>
            </a:endParaRPr>
          </a:p>
          <a:p>
            <a:pPr marL="971550" marR="0" lvl="1" indent="-2857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FF"/>
              </a:buClr>
              <a:buFont typeface="Arial"/>
              <a:buChar char="•"/>
            </a:pPr>
            <a:r>
              <a:rPr lang="ko-KR" altLang="en-US" sz="1100" dirty="0" smtClean="0">
                <a:solidFill>
                  <a:srgbClr val="0000FF"/>
                </a:solidFill>
              </a:rPr>
              <a:t>하나의 부품만 보는 형식은</a:t>
            </a:r>
            <a:endParaRPr lang="en-US" sz="1100" dirty="0" smtClean="0">
              <a:solidFill>
                <a:srgbClr val="0000FF"/>
              </a:solidFill>
            </a:endParaRPr>
          </a:p>
          <a:p>
            <a:pPr marL="971550" marR="0" lvl="1" indent="-2857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FF"/>
              </a:buClr>
              <a:buFont typeface="Arial"/>
              <a:buChar char="•"/>
            </a:pPr>
            <a:r>
              <a:rPr lang="en" dirty="0" smtClean="0">
                <a:solidFill>
                  <a:srgbClr val="0000FF"/>
                </a:solidFill>
              </a:rPr>
              <a:t>자동차의 구조적 dependency를 무시.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제가 제안하는 방식은</a:t>
            </a:r>
            <a:r>
              <a:rPr lang="en-US" altLang="ko-KR" dirty="0" smtClean="0"/>
              <a:t>,</a:t>
            </a:r>
            <a:endParaRPr lang="ko-KR" altLang="en-US" dirty="0" smtClean="0"/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7277077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altLang="ko-KR" dirty="0" smtClean="0"/>
              <a:t>Throw</a:t>
            </a:r>
            <a:r>
              <a:rPr lang="en-US" altLang="ko-KR" baseline="0" dirty="0" smtClean="0"/>
              <a:t> in some neural network equations   </a:t>
            </a:r>
            <a:r>
              <a:rPr lang="en-US" altLang="ko-KR" baseline="0" dirty="0" err="1" smtClean="0"/>
              <a:t>h_t</a:t>
            </a:r>
            <a:r>
              <a:rPr lang="en-US" altLang="ko-KR" baseline="0" dirty="0" smtClean="0"/>
              <a:t> = f(W*</a:t>
            </a:r>
            <a:r>
              <a:rPr lang="en-US" altLang="ko-KR" baseline="0" dirty="0" err="1" smtClean="0"/>
              <a:t>x_t</a:t>
            </a:r>
            <a:r>
              <a:rPr lang="en-US" altLang="ko-KR" baseline="0" dirty="0" smtClean="0"/>
              <a:t>)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998014512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altLang="ko-KR" dirty="0" smtClean="0"/>
              <a:t>A</a:t>
            </a:r>
            <a:r>
              <a:rPr lang="en-US" altLang="ko-KR" baseline="0" dirty="0" smtClean="0"/>
              <a:t> bit of explanation on imitation learning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951896701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altLang="ko-KR" dirty="0" smtClean="0"/>
              <a:t>Throw</a:t>
            </a:r>
            <a:r>
              <a:rPr lang="en-US" altLang="ko-KR" baseline="0" dirty="0" smtClean="0"/>
              <a:t> in some neural network equations   </a:t>
            </a:r>
            <a:r>
              <a:rPr lang="en-US" altLang="ko-KR" baseline="0" dirty="0" err="1" smtClean="0"/>
              <a:t>h_t</a:t>
            </a:r>
            <a:r>
              <a:rPr lang="en-US" altLang="ko-KR" baseline="0" dirty="0" smtClean="0"/>
              <a:t> = f(W*</a:t>
            </a:r>
            <a:r>
              <a:rPr lang="en-US" altLang="ko-KR" baseline="0" dirty="0" err="1" smtClean="0"/>
              <a:t>x_t</a:t>
            </a:r>
            <a:r>
              <a:rPr lang="en-US" altLang="ko-KR" baseline="0" dirty="0" smtClean="0"/>
              <a:t>)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2676958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91913024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altLang="ko-KR" dirty="0" smtClean="0"/>
              <a:t>Constraints</a:t>
            </a:r>
            <a:r>
              <a:rPr lang="en-US" altLang="ko-KR" baseline="0" dirty="0" smtClean="0"/>
              <a:t> that are not localized.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054728349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altLang="ko-KR" dirty="0" smtClean="0"/>
              <a:t>change</a:t>
            </a:r>
            <a:r>
              <a:rPr lang="en-US" altLang="ko-KR" baseline="0" dirty="0" smtClean="0"/>
              <a:t> it to intuition</a:t>
            </a:r>
          </a:p>
          <a:p>
            <a:pPr lvl="0">
              <a:spcBef>
                <a:spcPts val="0"/>
              </a:spcBef>
              <a:buNone/>
            </a:pPr>
            <a:r>
              <a:rPr lang="en-US" altLang="ko-KR" baseline="0" dirty="0" smtClean="0"/>
              <a:t>Proposed model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56309703"/>
      </p:ext>
    </p:extLst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altLang="ko-KR" dirty="0" smtClean="0"/>
              <a:t>Throw</a:t>
            </a:r>
            <a:r>
              <a:rPr lang="en-US" altLang="ko-KR" baseline="0" dirty="0" smtClean="0"/>
              <a:t> in some neural network equations   </a:t>
            </a:r>
            <a:r>
              <a:rPr lang="en-US" altLang="ko-KR" baseline="0" dirty="0" err="1" smtClean="0"/>
              <a:t>h_t</a:t>
            </a:r>
            <a:r>
              <a:rPr lang="en-US" altLang="ko-KR" baseline="0" dirty="0" smtClean="0"/>
              <a:t> = f(W*</a:t>
            </a:r>
            <a:r>
              <a:rPr lang="en-US" altLang="ko-KR" baseline="0" dirty="0" err="1" smtClean="0"/>
              <a:t>x_t</a:t>
            </a:r>
            <a:r>
              <a:rPr lang="en-US" altLang="ko-KR" baseline="0" dirty="0" smtClean="0"/>
              <a:t>)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885304130"/>
      </p:ext>
    </p:extLst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altLang="ko-KR" dirty="0" smtClean="0"/>
              <a:t>Throw</a:t>
            </a:r>
            <a:r>
              <a:rPr lang="en-US" altLang="ko-KR" baseline="0" dirty="0" smtClean="0"/>
              <a:t> in some neural network equations   </a:t>
            </a:r>
            <a:r>
              <a:rPr lang="en-US" altLang="ko-KR" baseline="0" dirty="0" err="1" smtClean="0"/>
              <a:t>h_t</a:t>
            </a:r>
            <a:r>
              <a:rPr lang="en-US" altLang="ko-KR" baseline="0" dirty="0" smtClean="0"/>
              <a:t> = f(W*</a:t>
            </a:r>
            <a:r>
              <a:rPr lang="en-US" altLang="ko-KR" baseline="0" dirty="0" err="1" smtClean="0"/>
              <a:t>x_t</a:t>
            </a:r>
            <a:r>
              <a:rPr lang="en-US" altLang="ko-KR" baseline="0" dirty="0" smtClean="0"/>
              <a:t>)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02314661"/>
      </p:ext>
    </p:extLst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altLang="ko-KR" dirty="0" smtClean="0"/>
              <a:t>A</a:t>
            </a:r>
            <a:r>
              <a:rPr lang="en-US" altLang="ko-KR" baseline="0" dirty="0" smtClean="0"/>
              <a:t> bit of explanation on imitation learning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6237708"/>
      </p:ext>
    </p:extLst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altLang="ko-KR" dirty="0" smtClean="0"/>
              <a:t>Throw</a:t>
            </a:r>
            <a:r>
              <a:rPr lang="en-US" altLang="ko-KR" baseline="0" dirty="0" smtClean="0"/>
              <a:t> in some neural network equations   </a:t>
            </a:r>
            <a:r>
              <a:rPr lang="en-US" altLang="ko-KR" baseline="0" dirty="0" err="1" smtClean="0"/>
              <a:t>h_t</a:t>
            </a:r>
            <a:r>
              <a:rPr lang="en-US" altLang="ko-KR" baseline="0" dirty="0" smtClean="0"/>
              <a:t> = f(W*</a:t>
            </a:r>
            <a:r>
              <a:rPr lang="en-US" altLang="ko-KR" baseline="0" dirty="0" err="1" smtClean="0"/>
              <a:t>x_t</a:t>
            </a:r>
            <a:r>
              <a:rPr lang="en-US" altLang="ko-KR" baseline="0" dirty="0" smtClean="0"/>
              <a:t>)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056640623"/>
      </p:ext>
    </p:extLst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934092697"/>
      </p:ext>
    </p:extLst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917471628"/>
      </p:ext>
    </p:extLst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altLang="ko-KR" dirty="0" smtClean="0"/>
              <a:t>A</a:t>
            </a:r>
            <a:r>
              <a:rPr lang="en-US" altLang="ko-KR" baseline="0" dirty="0" smtClean="0"/>
              <a:t> bit of explanation on imitation learning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355555736"/>
      </p:ext>
    </p:extLst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altLang="ko-KR" dirty="0" smtClean="0"/>
              <a:t>A</a:t>
            </a:r>
            <a:r>
              <a:rPr lang="en-US" altLang="ko-KR" baseline="0" dirty="0" smtClean="0"/>
              <a:t> bit of explanation on imitation learning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46862772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>
                <a:sym typeface="Verdana"/>
              </a:rPr>
              <a:t>Source &amp; target both only are comprised of {‘a’, ‘b’, ‘z’}</a:t>
            </a:r>
            <a:endParaRPr lang="en-US" altLang="ko-KR" sz="1200" dirty="0" smtClean="0">
              <a:solidFill>
                <a:srgbClr val="0070C0"/>
              </a:solidFill>
              <a:sym typeface="Wingdings"/>
            </a:endParaRPr>
          </a:p>
          <a:p>
            <a:pPr lvl="0">
              <a:spcBef>
                <a:spcPts val="0"/>
              </a:spcBef>
              <a:buNone/>
            </a:pP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083477751"/>
      </p:ext>
    </p:extLst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altLang="ko-KR" dirty="0" smtClean="0"/>
              <a:t>A</a:t>
            </a:r>
            <a:r>
              <a:rPr lang="en-US" altLang="ko-KR" baseline="0" dirty="0" smtClean="0"/>
              <a:t> bit of explanation on imitation learning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793650376"/>
      </p:ext>
    </p:extLst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altLang="ko-KR" dirty="0" smtClean="0"/>
              <a:t>A</a:t>
            </a:r>
            <a:r>
              <a:rPr lang="en-US" altLang="ko-KR" baseline="0" dirty="0" smtClean="0"/>
              <a:t> bit of explanation on imitation learning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46171083"/>
      </p:ext>
    </p:extLst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971550" marR="0" lvl="1" indent="-2857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Font typeface="Arial"/>
              <a:buChar char="•"/>
            </a:pPr>
            <a:r>
              <a:rPr lang="en" sz="1100" dirty="0" smtClean="0"/>
              <a:t>운전 중에 발생한 오작동으로 인한 위기</a:t>
            </a:r>
          </a:p>
          <a:p>
            <a:pPr marL="971550" marR="0" lvl="1" indent="-2857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Font typeface="Arial"/>
              <a:buChar char="•"/>
            </a:pPr>
            <a:r>
              <a:rPr lang="en" sz="1100" dirty="0" smtClean="0"/>
              <a:t>차를 움직이지 못하는 불편함의 가능성</a:t>
            </a:r>
          </a:p>
          <a:p>
            <a:pPr marL="971550" marR="0" lvl="1" indent="-2857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Font typeface="Arial"/>
              <a:buChar char="•"/>
            </a:pPr>
            <a:r>
              <a:rPr lang="en" sz="1100" dirty="0" smtClean="0"/>
              <a:t>운전 가능시에도 위험요소를 안고 운전해야 하는 등의 여러가지 위험, 불편이 동반됩니다.</a:t>
            </a:r>
            <a:endParaRPr lang="en-US" sz="1100" dirty="0" smtClean="0">
              <a:solidFill>
                <a:srgbClr val="0000FF"/>
              </a:solidFill>
            </a:endParaRPr>
          </a:p>
          <a:p>
            <a:pPr marL="971550" marR="0" lvl="1" indent="-2857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FF"/>
              </a:buClr>
              <a:buFont typeface="Arial"/>
              <a:buChar char="•"/>
            </a:pPr>
            <a:r>
              <a:rPr lang="ko-KR" altLang="en-US" sz="1100" dirty="0" smtClean="0">
                <a:solidFill>
                  <a:srgbClr val="0000FF"/>
                </a:solidFill>
              </a:rPr>
              <a:t>하나의 부품만 보는 형식은</a:t>
            </a:r>
            <a:endParaRPr lang="en-US" sz="1100" dirty="0" smtClean="0">
              <a:solidFill>
                <a:srgbClr val="0000FF"/>
              </a:solidFill>
            </a:endParaRPr>
          </a:p>
          <a:p>
            <a:pPr marL="971550" marR="0" lvl="1" indent="-2857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FF"/>
              </a:buClr>
              <a:buFont typeface="Arial"/>
              <a:buChar char="•"/>
            </a:pPr>
            <a:r>
              <a:rPr lang="en" dirty="0" smtClean="0">
                <a:solidFill>
                  <a:srgbClr val="0000FF"/>
                </a:solidFill>
              </a:rPr>
              <a:t>자동차의 구조적 dependency를 무시.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제가 제안하는 방식은</a:t>
            </a:r>
            <a:r>
              <a:rPr lang="en-US" altLang="ko-KR" dirty="0" smtClean="0"/>
              <a:t>,</a:t>
            </a:r>
            <a:endParaRPr lang="ko-KR" altLang="en-US" dirty="0" smtClean="0"/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75459469"/>
      </p:ext>
    </p:extLst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6283487"/>
      </p:ext>
    </p:extLst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41146402"/>
      </p:ext>
    </p:extLst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971550" marR="0" lvl="1" indent="-2857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Font typeface="Arial"/>
              <a:buChar char="•"/>
            </a:pPr>
            <a:r>
              <a:rPr lang="en" sz="1100" dirty="0" smtClean="0"/>
              <a:t>운전 중에 발생한 오작동으로 인한 위기</a:t>
            </a:r>
          </a:p>
          <a:p>
            <a:pPr marL="971550" marR="0" lvl="1" indent="-2857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Font typeface="Arial"/>
              <a:buChar char="•"/>
            </a:pPr>
            <a:r>
              <a:rPr lang="en" sz="1100" dirty="0" smtClean="0"/>
              <a:t>차를 움직이지 못하는 불편함의 가능성</a:t>
            </a:r>
          </a:p>
          <a:p>
            <a:pPr marL="971550" marR="0" lvl="1" indent="-2857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Font typeface="Arial"/>
              <a:buChar char="•"/>
            </a:pPr>
            <a:r>
              <a:rPr lang="en" sz="1100" dirty="0" smtClean="0"/>
              <a:t>운전 가능시에도 위험요소를 안고 운전해야 하는 등의 여러가지 위험, 불편이 동반됩니다.</a:t>
            </a:r>
            <a:endParaRPr lang="en-US" sz="1100" dirty="0" smtClean="0">
              <a:solidFill>
                <a:srgbClr val="0000FF"/>
              </a:solidFill>
            </a:endParaRPr>
          </a:p>
          <a:p>
            <a:pPr marL="971550" marR="0" lvl="1" indent="-2857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FF"/>
              </a:buClr>
              <a:buFont typeface="Arial"/>
              <a:buChar char="•"/>
            </a:pPr>
            <a:r>
              <a:rPr lang="ko-KR" altLang="en-US" sz="1100" dirty="0" smtClean="0">
                <a:solidFill>
                  <a:srgbClr val="0000FF"/>
                </a:solidFill>
              </a:rPr>
              <a:t>하나의 부품만 보는 형식은</a:t>
            </a:r>
            <a:endParaRPr lang="en-US" sz="1100" dirty="0" smtClean="0">
              <a:solidFill>
                <a:srgbClr val="0000FF"/>
              </a:solidFill>
            </a:endParaRPr>
          </a:p>
          <a:p>
            <a:pPr marL="971550" marR="0" lvl="1" indent="-2857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FF"/>
              </a:buClr>
              <a:buFont typeface="Arial"/>
              <a:buChar char="•"/>
            </a:pPr>
            <a:r>
              <a:rPr lang="en" dirty="0" smtClean="0">
                <a:solidFill>
                  <a:srgbClr val="0000FF"/>
                </a:solidFill>
              </a:rPr>
              <a:t>자동차의 구조적 dependency를 무시.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제가 제안하는 방식은</a:t>
            </a:r>
            <a:r>
              <a:rPr lang="en-US" altLang="ko-KR" dirty="0" smtClean="0"/>
              <a:t>,</a:t>
            </a:r>
            <a:endParaRPr lang="ko-KR" altLang="en-US" dirty="0" smtClean="0"/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37738444"/>
      </p:ext>
    </p:extLst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971550" marR="0" lvl="1" indent="-2857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Font typeface="Arial"/>
              <a:buChar char="•"/>
            </a:pPr>
            <a:r>
              <a:rPr lang="en" sz="1100" dirty="0" smtClean="0"/>
              <a:t>운전 중에 발생한 오작동으로 인한 위기</a:t>
            </a:r>
          </a:p>
          <a:p>
            <a:pPr marL="971550" marR="0" lvl="1" indent="-2857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Font typeface="Arial"/>
              <a:buChar char="•"/>
            </a:pPr>
            <a:r>
              <a:rPr lang="en" sz="1100" dirty="0" smtClean="0"/>
              <a:t>차를 움직이지 못하는 불편함의 가능성</a:t>
            </a:r>
          </a:p>
          <a:p>
            <a:pPr marL="971550" marR="0" lvl="1" indent="-2857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Font typeface="Arial"/>
              <a:buChar char="•"/>
            </a:pPr>
            <a:r>
              <a:rPr lang="en" sz="1100" dirty="0" smtClean="0"/>
              <a:t>운전 가능시에도 위험요소를 안고 운전해야 하는 등의 여러가지 위험, 불편이 동반됩니다.</a:t>
            </a:r>
            <a:endParaRPr lang="en-US" sz="1100" dirty="0" smtClean="0">
              <a:solidFill>
                <a:srgbClr val="0000FF"/>
              </a:solidFill>
            </a:endParaRPr>
          </a:p>
          <a:p>
            <a:pPr marL="971550" marR="0" lvl="1" indent="-2857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FF"/>
              </a:buClr>
              <a:buFont typeface="Arial"/>
              <a:buChar char="•"/>
            </a:pPr>
            <a:r>
              <a:rPr lang="ko-KR" altLang="en-US" sz="1100" dirty="0" smtClean="0">
                <a:solidFill>
                  <a:srgbClr val="0000FF"/>
                </a:solidFill>
              </a:rPr>
              <a:t>하나의 부품만 보는 형식은</a:t>
            </a:r>
            <a:endParaRPr lang="en-US" sz="1100" dirty="0" smtClean="0">
              <a:solidFill>
                <a:srgbClr val="0000FF"/>
              </a:solidFill>
            </a:endParaRPr>
          </a:p>
          <a:p>
            <a:pPr marL="971550" marR="0" lvl="1" indent="-2857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FF"/>
              </a:buClr>
              <a:buFont typeface="Arial"/>
              <a:buChar char="•"/>
            </a:pPr>
            <a:r>
              <a:rPr lang="en" dirty="0" smtClean="0">
                <a:solidFill>
                  <a:srgbClr val="0000FF"/>
                </a:solidFill>
              </a:rPr>
              <a:t>자동차의 구조적 dependency를 무시.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제가 제안하는 방식은</a:t>
            </a:r>
            <a:r>
              <a:rPr lang="en-US" altLang="ko-KR" dirty="0" smtClean="0"/>
              <a:t>,</a:t>
            </a:r>
            <a:endParaRPr lang="ko-KR" altLang="en-US" dirty="0" smtClean="0"/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86213814"/>
      </p:ext>
    </p:extLst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altLang="ko-KR" dirty="0" smtClean="0"/>
              <a:t>A</a:t>
            </a:r>
            <a:r>
              <a:rPr lang="en-US" altLang="ko-KR" baseline="0" dirty="0" smtClean="0"/>
              <a:t> bit of explanation on imitation learning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770201105"/>
      </p:ext>
    </p:extLst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altLang="ko-KR" dirty="0" smtClean="0"/>
              <a:t>A</a:t>
            </a:r>
            <a:r>
              <a:rPr lang="en-US" altLang="ko-KR" baseline="0" dirty="0" smtClean="0"/>
              <a:t> bit of explanation on imitation learning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976305106"/>
      </p:ext>
    </p:extLst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72861050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altLang="ko-KR" dirty="0" smtClean="0"/>
              <a:t>We will examine even this</a:t>
            </a:r>
            <a:r>
              <a:rPr lang="en-US" altLang="ko-KR" baseline="0" dirty="0" smtClean="0"/>
              <a:t> simplest constraint would work using the proposed methods.</a:t>
            </a:r>
          </a:p>
          <a:p>
            <a:pPr lvl="0">
              <a:spcBef>
                <a:spcPts val="0"/>
              </a:spcBef>
              <a:buNone/>
            </a:pPr>
            <a:endParaRPr lang="en-US" altLang="ko-KR" baseline="0" dirty="0" smtClean="0"/>
          </a:p>
          <a:p>
            <a:pPr lvl="0">
              <a:spcBef>
                <a:spcPts val="0"/>
              </a:spcBef>
              <a:buNone/>
            </a:pPr>
            <a:endParaRPr lang="en-US" altLang="ko-KR" baseline="0" dirty="0" smtClean="0"/>
          </a:p>
          <a:p>
            <a:pPr lvl="0">
              <a:spcBef>
                <a:spcPts val="0"/>
              </a:spcBef>
              <a:buNone/>
            </a:pPr>
            <a:endParaRPr lang="en-US" altLang="ko-KR" baseline="0" dirty="0" smtClean="0"/>
          </a:p>
          <a:p>
            <a:pPr lvl="0">
              <a:spcBef>
                <a:spcPts val="0"/>
              </a:spcBef>
              <a:buNone/>
            </a:pPr>
            <a:r>
              <a:rPr lang="en-US" altLang="ko-KR" baseline="0" dirty="0" smtClean="0"/>
              <a:t>---------------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training set comprises 1934 sequences of length 2–20 and the test set contain sentences of lengths 21-24.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network fails to learn this constraint because doing so would require counting and memo-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rizing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number of input a0s over long sequences of characters. </a:t>
            </a:r>
            <a:endParaRPr lang="en-US" dirty="0" smtClean="0"/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889901876"/>
      </p:ext>
    </p:extLst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altLang="ko-KR" dirty="0" smtClean="0"/>
              <a:t>A</a:t>
            </a:r>
            <a:r>
              <a:rPr lang="en-US" altLang="ko-KR" baseline="0" dirty="0" smtClean="0"/>
              <a:t> bit of explanation on imitation learning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262476489"/>
      </p:ext>
    </p:extLst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altLang="ko-KR" dirty="0" smtClean="0"/>
              <a:t>A</a:t>
            </a:r>
            <a:r>
              <a:rPr lang="en-US" altLang="ko-KR" baseline="0" dirty="0" smtClean="0"/>
              <a:t> bit of explanation on imitation learning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0311122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00776460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86079446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82438043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altLang="ko-KR" dirty="0" smtClean="0"/>
              <a:t>opening #</a:t>
            </a:r>
            <a:r>
              <a:rPr lang="en-US" altLang="ko-KR" baseline="0" dirty="0" smtClean="0"/>
              <a:t> of brackets,</a:t>
            </a:r>
          </a:p>
          <a:p>
            <a:pPr lvl="0">
              <a:spcBef>
                <a:spcPts val="0"/>
              </a:spcBef>
              <a:buNone/>
            </a:pPr>
            <a:r>
              <a:rPr lang="en-US" altLang="ko-KR" baseline="0" dirty="0" smtClean="0"/>
              <a:t>closing # of brackets don't match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2292354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altLang="ko-KR" dirty="0" smtClean="0"/>
              <a:t>and</a:t>
            </a:r>
            <a:r>
              <a:rPr lang="en-US" altLang="ko-KR" baseline="0" dirty="0" smtClean="0"/>
              <a:t> also # of input tokens, </a:t>
            </a:r>
          </a:p>
          <a:p>
            <a:pPr lvl="0">
              <a:spcBef>
                <a:spcPts val="0"/>
              </a:spcBef>
              <a:buNone/>
            </a:pPr>
            <a:r>
              <a:rPr lang="en-US" altLang="ko-KR" baseline="0" dirty="0" smtClean="0"/>
              <a:t>has to match # of children on the tree.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01620306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altLang="ko-KR" dirty="0" smtClean="0"/>
              <a:t>and</a:t>
            </a:r>
            <a:r>
              <a:rPr lang="en-US" altLang="ko-KR" baseline="0" dirty="0" smtClean="0"/>
              <a:t> also # of input tokens, </a:t>
            </a:r>
          </a:p>
          <a:p>
            <a:pPr lvl="0">
              <a:spcBef>
                <a:spcPts val="0"/>
              </a:spcBef>
              <a:buNone/>
            </a:pPr>
            <a:r>
              <a:rPr lang="en-US" altLang="ko-KR" baseline="0" dirty="0" smtClean="0"/>
              <a:t>has to match # of children on the tree.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96194336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altLang="ko-KR" dirty="0" smtClean="0"/>
              <a:t>john agent</a:t>
            </a:r>
          </a:p>
          <a:p>
            <a:pPr lvl="0">
              <a:spcBef>
                <a:spcPts val="0"/>
              </a:spcBef>
              <a:buNone/>
            </a:pPr>
            <a:r>
              <a:rPr lang="en-US" altLang="ko-KR" dirty="0" smtClean="0"/>
              <a:t>window</a:t>
            </a:r>
            <a:r>
              <a:rPr lang="en-US" altLang="ko-KR" baseline="0" dirty="0" smtClean="0"/>
              <a:t> </a:t>
            </a:r>
            <a:r>
              <a:rPr lang="en-US" altLang="ko-KR" baseline="0" dirty="0" err="1" smtClean="0"/>
              <a:t>patinet</a:t>
            </a:r>
            <a:endParaRPr lang="en-US" altLang="ko-KR" baseline="0" dirty="0" smtClean="0"/>
          </a:p>
          <a:p>
            <a:pPr lvl="0">
              <a:spcBef>
                <a:spcPts val="0"/>
              </a:spcBef>
              <a:buNone/>
            </a:pPr>
            <a:r>
              <a:rPr lang="en-US" altLang="ko-KR" baseline="0" dirty="0" smtClean="0"/>
              <a:t>and tool is a hammer.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95716378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altLang="ko-KR" dirty="0" smtClean="0"/>
              <a:t>A</a:t>
            </a:r>
            <a:r>
              <a:rPr lang="en-US" altLang="ko-KR" baseline="0" dirty="0" smtClean="0"/>
              <a:t> bit of explanation on imitation learning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05963938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altLang="ko-KR" dirty="0" smtClean="0"/>
              <a:t>A</a:t>
            </a:r>
            <a:r>
              <a:rPr lang="en-US" altLang="ko-KR" baseline="0" dirty="0" smtClean="0"/>
              <a:t> bit of explanation on imitation learning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00945598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altLang="ko-KR" dirty="0" smtClean="0"/>
              <a:t>As many of</a:t>
            </a:r>
            <a:r>
              <a:rPr lang="en-US" altLang="ko-KR" baseline="0" dirty="0" smtClean="0"/>
              <a:t> the answers to question corresponds to SRL arguments, </a:t>
            </a:r>
          </a:p>
          <a:p>
            <a:pPr lvl="0">
              <a:spcBef>
                <a:spcPts val="0"/>
              </a:spcBef>
              <a:buNone/>
            </a:pPr>
            <a:r>
              <a:rPr lang="en-US" altLang="ko-KR" baseline="0" dirty="0" smtClean="0"/>
              <a:t>We can simply run SRL to answer questions OR use it to prune the answer </a:t>
            </a:r>
            <a:r>
              <a:rPr lang="en-US" altLang="ko-KR" baseline="0" dirty="0" err="1" smtClean="0"/>
              <a:t>candidatess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12907382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altLang="ko-KR" dirty="0" smtClean="0"/>
              <a:t>And again,</a:t>
            </a:r>
            <a:r>
              <a:rPr lang="en-US" altLang="ko-KR" baseline="0" dirty="0" smtClean="0"/>
              <a:t> because we are doing neural network, </a:t>
            </a:r>
          </a:p>
          <a:p>
            <a:pPr lvl="0">
              <a:spcBef>
                <a:spcPts val="0"/>
              </a:spcBef>
              <a:buNone/>
            </a:pPr>
            <a:r>
              <a:rPr lang="en-US" altLang="ko-KR" baseline="0" dirty="0" smtClean="0"/>
              <a:t>we have this black box for SRL</a:t>
            </a:r>
          </a:p>
          <a:p>
            <a:pPr lvl="0">
              <a:spcBef>
                <a:spcPts val="0"/>
              </a:spcBef>
              <a:buNone/>
            </a:pP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449518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altLang="ko-KR" dirty="0" smtClean="0"/>
              <a:t>I talk mainly</a:t>
            </a:r>
            <a:r>
              <a:rPr lang="en-US" altLang="ko-KR" baseline="0" dirty="0" smtClean="0"/>
              <a:t> about hard constraints.</a:t>
            </a:r>
          </a:p>
          <a:p>
            <a:pPr lvl="0">
              <a:spcBef>
                <a:spcPts val="0"/>
              </a:spcBef>
              <a:buNone/>
            </a:pPr>
            <a:r>
              <a:rPr lang="en-US" altLang="ko-KR" baseline="0" dirty="0" smtClean="0"/>
              <a:t>Which can be interchanged with "rules"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94256242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06367724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smtClean="0"/>
              <a:t>Use</a:t>
            </a:r>
            <a:r>
              <a:rPr lang="en-US" baseline="0" dirty="0" smtClean="0"/>
              <a:t> combinatorial search (or proper optimization) to find correct Roles for candidate spans.</a:t>
            </a:r>
          </a:p>
          <a:p>
            <a:pPr lvl="0">
              <a:spcBef>
                <a:spcPts val="0"/>
              </a:spcBef>
              <a:buNone/>
            </a:pPr>
            <a:endParaRPr lang="en-US" baseline="0" dirty="0" smtClean="0"/>
          </a:p>
          <a:p>
            <a:pPr lvl="0">
              <a:spcBef>
                <a:spcPts val="0"/>
              </a:spcBef>
              <a:buNone/>
            </a:pPr>
            <a:r>
              <a:rPr lang="en-US" baseline="0" dirty="0" smtClean="0"/>
              <a:t>You can view SRL as an multi-task problem</a:t>
            </a:r>
          </a:p>
          <a:p>
            <a:pPr lvl="0">
              <a:spcBef>
                <a:spcPts val="0"/>
              </a:spcBef>
              <a:buNone/>
            </a:pPr>
            <a:r>
              <a:rPr lang="en-US" baseline="0" dirty="0" smtClean="0"/>
              <a:t>of chunking to get proper spans, </a:t>
            </a:r>
          </a:p>
          <a:p>
            <a:pPr lvl="0">
              <a:spcBef>
                <a:spcPts val="0"/>
              </a:spcBef>
              <a:buNone/>
            </a:pPr>
            <a:r>
              <a:rPr lang="en-US" baseline="0" dirty="0" smtClean="0"/>
              <a:t>and classification problem for argument </a:t>
            </a:r>
            <a:r>
              <a:rPr lang="en-US" baseline="0" dirty="0" err="1" smtClean="0"/>
              <a:t>lables</a:t>
            </a:r>
            <a:r>
              <a:rPr lang="en-US" baseline="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0698555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smtClean="0"/>
              <a:t>Model1: Proper</a:t>
            </a:r>
            <a:r>
              <a:rPr lang="en-US" baseline="0" dirty="0" smtClean="0"/>
              <a:t> candidates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5709258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5118073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altLang="ko-KR" dirty="0" smtClean="0"/>
              <a:t>A</a:t>
            </a:r>
            <a:r>
              <a:rPr lang="en-US" altLang="ko-KR" baseline="0" dirty="0" smtClean="0"/>
              <a:t> bit of explanation on imitation learning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84151305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3fd7831c8e_1_4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3fd7831c8e_1_4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949369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257503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9585335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6853013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smtClean="0"/>
              <a:t>Cutting in-between</a:t>
            </a:r>
            <a:r>
              <a:rPr lang="en-US" baseline="0" dirty="0" smtClean="0"/>
              <a:t> the sub-tress,</a:t>
            </a:r>
          </a:p>
          <a:p>
            <a:pPr lvl="0">
              <a:spcBef>
                <a:spcPts val="0"/>
              </a:spcBef>
              <a:buNone/>
            </a:pPr>
            <a:r>
              <a:rPr lang="en-US" baseline="0" dirty="0" smtClean="0"/>
              <a:t>Rather than enclosing it.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70605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altLang="ko-KR" dirty="0" smtClean="0"/>
              <a:t>Can be defined</a:t>
            </a:r>
            <a:r>
              <a:rPr lang="en-US" altLang="ko-KR" baseline="0" dirty="0" smtClean="0"/>
              <a:t> just over the sentence itself </a:t>
            </a:r>
          </a:p>
          <a:p>
            <a:pPr lvl="0">
              <a:spcBef>
                <a:spcPts val="0"/>
              </a:spcBef>
              <a:buNone/>
            </a:pPr>
            <a:r>
              <a:rPr lang="en-US" altLang="ko-KR" baseline="0" dirty="0" smtClean="0"/>
              <a:t>Rules for consistency and logical agreement.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05789976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smtClean="0"/>
              <a:t>With these applications</a:t>
            </a:r>
            <a:r>
              <a:rPr lang="en-US" baseline="0" dirty="0" smtClean="0"/>
              <a:t> &amp; constraints,</a:t>
            </a:r>
          </a:p>
          <a:p>
            <a:pPr lvl="0">
              <a:spcBef>
                <a:spcPts val="0"/>
              </a:spcBef>
              <a:buNone/>
            </a:pPr>
            <a:r>
              <a:rPr lang="en-US" baseline="0" dirty="0" smtClean="0"/>
              <a:t>I am going to explore </a:t>
            </a:r>
          </a:p>
          <a:p>
            <a:pPr marL="228600" lvl="0" indent="-228600">
              <a:spcBef>
                <a:spcPts val="0"/>
              </a:spcBef>
              <a:buAutoNum type="arabicParenR"/>
            </a:pPr>
            <a:r>
              <a:rPr lang="en-US" baseline="0" dirty="0" smtClean="0"/>
              <a:t>Inference </a:t>
            </a:r>
          </a:p>
          <a:p>
            <a:pPr marL="228600" lvl="0" indent="-228600">
              <a:spcBef>
                <a:spcPts val="0"/>
              </a:spcBef>
              <a:buAutoNum type="arabicParenR"/>
            </a:pPr>
            <a:r>
              <a:rPr lang="en-US" baseline="0" dirty="0" smtClean="0"/>
              <a:t>Learning</a:t>
            </a:r>
            <a:br>
              <a:rPr lang="en-US" baseline="0" dirty="0" smtClean="0"/>
            </a:br>
            <a:r>
              <a:rPr lang="en-US" baseline="0" dirty="0" smtClean="0"/>
              <a:t>With constraints</a:t>
            </a:r>
          </a:p>
        </p:txBody>
      </p:sp>
    </p:spTree>
    <p:extLst>
      <p:ext uri="{BB962C8B-B14F-4D97-AF65-F5344CB8AC3E}">
        <p14:creationId xmlns:p14="http://schemas.microsoft.com/office/powerpoint/2010/main" val="174205093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en-US" altLang="ko-KR" sz="1200" dirty="0" smtClean="0">
                <a:sym typeface="Verdana"/>
              </a:rPr>
              <a:t>(more</a:t>
            </a:r>
            <a:r>
              <a:rPr lang="en-US" altLang="ko-KR" sz="1200" baseline="0" dirty="0" smtClean="0">
                <a:sym typeface="Verdana"/>
              </a:rPr>
              <a:t> than </a:t>
            </a:r>
            <a:r>
              <a:rPr lang="en-US" altLang="ko-KR" sz="1200" dirty="0" smtClean="0">
                <a:sym typeface="Verdana"/>
              </a:rPr>
              <a:t>simply filtering out </a:t>
            </a:r>
            <a:r>
              <a:rPr lang="en-US" altLang="ko-KR" sz="1200" baseline="0" dirty="0" smtClean="0">
                <a:sym typeface="Verdana"/>
              </a:rPr>
              <a:t> </a:t>
            </a:r>
            <a:r>
              <a:rPr lang="en-US" altLang="ko-KR" sz="1200" dirty="0" smtClean="0">
                <a:sym typeface="Verdana"/>
              </a:rPr>
              <a:t>violating output)</a:t>
            </a:r>
            <a:endParaRPr lang="en-US" altLang="ko-KR" sz="1400" dirty="0" smtClean="0">
              <a:sym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128538158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9198346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0150211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altLang="ko-KR" dirty="0" smtClean="0"/>
              <a:t>Next: To express this</a:t>
            </a:r>
            <a:r>
              <a:rPr lang="en-US" altLang="ko-KR" baseline="0" dirty="0" smtClean="0"/>
              <a:t> constraint satisfaction </a:t>
            </a:r>
            <a:r>
              <a:rPr lang="en-US" altLang="ko-KR" baseline="0" dirty="0" err="1" smtClean="0"/>
              <a:t>esaily</a:t>
            </a:r>
            <a:r>
              <a:rPr lang="en-US" altLang="ko-KR" baseline="0" dirty="0" smtClean="0"/>
              <a:t>,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28937772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altLang="ko-KR" dirty="0" smtClean="0"/>
              <a:t>Discrete sequence search problem</a:t>
            </a:r>
          </a:p>
          <a:p>
            <a:pPr lvl="0">
              <a:spcBef>
                <a:spcPts val="0"/>
              </a:spcBef>
              <a:buNone/>
            </a:pPr>
            <a:r>
              <a:rPr lang="en-US" altLang="ko-KR" dirty="0" smtClean="0"/>
              <a:t>Approximate</a:t>
            </a:r>
          </a:p>
          <a:p>
            <a:pPr lvl="0">
              <a:spcBef>
                <a:spcPts val="0"/>
              </a:spcBef>
              <a:buNone/>
            </a:pPr>
            <a:r>
              <a:rPr lang="en-US" altLang="ko-KR" dirty="0" smtClean="0"/>
              <a:t>Next: To express this</a:t>
            </a:r>
            <a:r>
              <a:rPr lang="en-US" altLang="ko-KR" baseline="0" dirty="0" smtClean="0"/>
              <a:t> constraint satisfaction </a:t>
            </a:r>
            <a:r>
              <a:rPr lang="en-US" altLang="ko-KR" baseline="0" dirty="0" err="1" smtClean="0"/>
              <a:t>esaily</a:t>
            </a:r>
            <a:r>
              <a:rPr lang="en-US" altLang="ko-KR" baseline="0" dirty="0" smtClean="0"/>
              <a:t>,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615743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/>
              <a:t>Define a</a:t>
            </a:r>
            <a:r>
              <a:rPr lang="en-US" altLang="ko-KR" baseline="0" dirty="0" smtClean="0"/>
              <a:t> positive constraint function $g$.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aseline="0" dirty="0" smtClean="0"/>
              <a:t>0 if and only if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aseline="0" dirty="0" smtClean="0"/>
              <a:t>there is no constraint violation</a:t>
            </a:r>
            <a:endParaRPr lang="en-US" altLang="ko-KR" dirty="0" smtClean="0"/>
          </a:p>
          <a:p>
            <a:pPr lvl="0">
              <a:spcBef>
                <a:spcPts val="0"/>
              </a:spcBef>
              <a:buNone/>
            </a:pP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43584157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altLang="ko-KR" dirty="0" smtClean="0"/>
              <a:t>Rewriting</a:t>
            </a:r>
            <a:r>
              <a:rPr lang="en-US" altLang="ko-KR" baseline="0" dirty="0" smtClean="0"/>
              <a:t> the optimization function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52092985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altLang="ko-KR" dirty="0" smtClean="0"/>
              <a:t>Next: To express this</a:t>
            </a:r>
            <a:r>
              <a:rPr lang="en-US" altLang="ko-KR" baseline="0" dirty="0" smtClean="0"/>
              <a:t> constraint satisfaction </a:t>
            </a:r>
            <a:r>
              <a:rPr lang="en-US" altLang="ko-KR" baseline="0" dirty="0" err="1" smtClean="0"/>
              <a:t>esaily</a:t>
            </a:r>
            <a:r>
              <a:rPr lang="en-US" altLang="ko-KR" baseline="0" dirty="0" smtClean="0"/>
              <a:t>,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78285510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altLang="ko-KR" dirty="0" smtClean="0"/>
              <a:t>Inexact</a:t>
            </a:r>
            <a:r>
              <a:rPr lang="en-US" altLang="ko-KR" baseline="0" dirty="0" smtClean="0"/>
              <a:t> Dynamic Programing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407398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altLang="ko-KR" dirty="0" smtClean="0"/>
              <a:t>subject is ’singular or plural’</a:t>
            </a:r>
          </a:p>
          <a:p>
            <a:pPr lvl="0">
              <a:spcBef>
                <a:spcPts val="0"/>
              </a:spcBef>
              <a:buNone/>
            </a:pPr>
            <a:endParaRPr lang="en-US" altLang="ko-KR" dirty="0" smtClean="0"/>
          </a:p>
          <a:p>
            <a:pPr lvl="0">
              <a:spcBef>
                <a:spcPts val="0"/>
              </a:spcBef>
              <a:buNone/>
            </a:pPr>
            <a:endParaRPr lang="en-US" altLang="ko-KR" dirty="0" smtClean="0"/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By contrast, the language model trained without explicit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grammati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cal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supervision performed worse than chance on the harder agreement prediction cases </a:t>
            </a:r>
            <a:endParaRPr lang="en-US" dirty="0" smtClean="0"/>
          </a:p>
          <a:p>
            <a:pPr lvl="0">
              <a:spcBef>
                <a:spcPts val="0"/>
              </a:spcBef>
              <a:buNone/>
            </a:pP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00056959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altLang="ko-KR" baseline="0" dirty="0" smtClean="0"/>
              <a:t>Not </a:t>
            </a:r>
            <a:r>
              <a:rPr lang="en-US" altLang="ko-KR" baseline="0" dirty="0" err="1" smtClean="0"/>
              <a:t>localizeable</a:t>
            </a:r>
            <a:r>
              <a:rPr lang="en-US" altLang="ko-KR" baseline="0" dirty="0" smtClean="0"/>
              <a:t> like the parsing example.</a:t>
            </a:r>
          </a:p>
          <a:p>
            <a:pPr lvl="0">
              <a:spcBef>
                <a:spcPts val="0"/>
              </a:spcBef>
              <a:buNone/>
            </a:pPr>
            <a:r>
              <a:rPr lang="en-US" altLang="ko-KR" baseline="0" dirty="0" smtClean="0"/>
              <a:t>or not global, but fairly long sequence dependency.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44440361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altLang="ko-KR" dirty="0" smtClean="0"/>
              <a:t>Throw</a:t>
            </a:r>
            <a:r>
              <a:rPr lang="en-US" altLang="ko-KR" baseline="0" dirty="0" smtClean="0"/>
              <a:t> in some neural network equations   </a:t>
            </a:r>
            <a:r>
              <a:rPr lang="en-US" altLang="ko-KR" baseline="0" dirty="0" err="1" smtClean="0"/>
              <a:t>h_t</a:t>
            </a:r>
            <a:r>
              <a:rPr lang="en-US" altLang="ko-KR" baseline="0" dirty="0" smtClean="0"/>
              <a:t> = f(W*</a:t>
            </a:r>
            <a:r>
              <a:rPr lang="en-US" altLang="ko-KR" baseline="0" dirty="0" err="1" smtClean="0"/>
              <a:t>x_t</a:t>
            </a:r>
            <a:r>
              <a:rPr lang="en-US" altLang="ko-KR" baseline="0" dirty="0" smtClean="0"/>
              <a:t>)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84666185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altLang="ko-KR" dirty="0" smtClean="0"/>
              <a:t>by</a:t>
            </a:r>
            <a:r>
              <a:rPr lang="en-US" altLang="ko-KR" baseline="0" dirty="0" smtClean="0"/>
              <a:t> tweaking the model weights </a:t>
            </a:r>
          </a:p>
          <a:p>
            <a:pPr lvl="0">
              <a:spcBef>
                <a:spcPts val="0"/>
              </a:spcBef>
              <a:buNone/>
            </a:pPr>
            <a:r>
              <a:rPr lang="en-US" altLang="ko-KR" baseline="0" dirty="0" smtClean="0"/>
              <a:t>as we want.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41522948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altLang="ko-KR" dirty="0" smtClean="0"/>
              <a:t>minimizing probabilities</a:t>
            </a:r>
            <a:r>
              <a:rPr lang="en-US" altLang="ko-KR" baseline="0" dirty="0" smtClean="0"/>
              <a:t> of example </a:t>
            </a:r>
          </a:p>
          <a:p>
            <a:pPr lvl="0">
              <a:spcBef>
                <a:spcPts val="0"/>
              </a:spcBef>
              <a:buNone/>
            </a:pPr>
            <a:r>
              <a:rPr lang="en-US" altLang="ko-KR" baseline="0" dirty="0" smtClean="0"/>
              <a:t>that are constraint violating,</a:t>
            </a:r>
          </a:p>
          <a:p>
            <a:pPr lvl="0">
              <a:spcBef>
                <a:spcPts val="0"/>
              </a:spcBef>
              <a:buNone/>
            </a:pPr>
            <a:r>
              <a:rPr lang="en-US" altLang="ko-KR" baseline="0" dirty="0" smtClean="0"/>
              <a:t>but may go to trivial solution</a:t>
            </a:r>
          </a:p>
          <a:p>
            <a:pPr lvl="0">
              <a:spcBef>
                <a:spcPts val="0"/>
              </a:spcBef>
              <a:buNone/>
            </a:pPr>
            <a:r>
              <a:rPr lang="en-US" altLang="ko-KR" baseline="0" dirty="0" smtClean="0"/>
              <a:t>or </a:t>
            </a:r>
          </a:p>
          <a:p>
            <a:pPr lvl="0">
              <a:spcBef>
                <a:spcPts val="0"/>
              </a:spcBef>
              <a:buNone/>
            </a:pPr>
            <a:r>
              <a:rPr lang="en-US" altLang="ko-KR" baseline="0" dirty="0" smtClean="0"/>
              <a:t>may forget what it learned before,</a:t>
            </a:r>
          </a:p>
        </p:txBody>
      </p:sp>
    </p:spTree>
    <p:extLst>
      <p:ext uri="{BB962C8B-B14F-4D97-AF65-F5344CB8AC3E}">
        <p14:creationId xmlns:p14="http://schemas.microsoft.com/office/powerpoint/2010/main" val="100535448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altLang="ko-KR" dirty="0" smtClean="0"/>
              <a:t>This</a:t>
            </a:r>
            <a:r>
              <a:rPr lang="en-US" altLang="ko-KR" baseline="0" dirty="0" smtClean="0"/>
              <a:t> is instance-based optimization,</a:t>
            </a:r>
          </a:p>
          <a:p>
            <a:pPr lvl="0">
              <a:spcBef>
                <a:spcPts val="0"/>
              </a:spcBef>
              <a:buNone/>
            </a:pPr>
            <a:r>
              <a:rPr lang="en-US" altLang="ko-KR" baseline="0" dirty="0" smtClean="0"/>
              <a:t>so we </a:t>
            </a:r>
            <a:r>
              <a:rPr lang="en-US" altLang="ko-KR" dirty="0" smtClean="0"/>
              <a:t>reset and make </a:t>
            </a:r>
            <a:r>
              <a:rPr lang="en-US" altLang="ko-KR" dirty="0" err="1" smtClean="0"/>
              <a:t>W_l</a:t>
            </a:r>
            <a:r>
              <a:rPr lang="en-US" altLang="ko-KR" baseline="0" dirty="0" smtClean="0"/>
              <a:t> to be W again </a:t>
            </a:r>
          </a:p>
          <a:p>
            <a:pPr lvl="0">
              <a:spcBef>
                <a:spcPts val="0"/>
              </a:spcBef>
              <a:buNone/>
            </a:pPr>
            <a:r>
              <a:rPr lang="en-US" altLang="ko-KR" baseline="0" dirty="0" smtClean="0"/>
              <a:t>for new example.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04737217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altLang="ko-KR" dirty="0" smtClean="0"/>
              <a:t>Throw</a:t>
            </a:r>
            <a:r>
              <a:rPr lang="en-US" altLang="ko-KR" baseline="0" dirty="0" smtClean="0"/>
              <a:t> in some neural network equations   </a:t>
            </a:r>
            <a:r>
              <a:rPr lang="en-US" altLang="ko-KR" baseline="0" dirty="0" err="1" smtClean="0"/>
              <a:t>h_t</a:t>
            </a:r>
            <a:r>
              <a:rPr lang="en-US" altLang="ko-KR" baseline="0" dirty="0" smtClean="0"/>
              <a:t> = f(W*</a:t>
            </a:r>
            <a:r>
              <a:rPr lang="en-US" altLang="ko-KR" baseline="0" dirty="0" err="1" smtClean="0"/>
              <a:t>x_t</a:t>
            </a:r>
            <a:r>
              <a:rPr lang="en-US" altLang="ko-KR" baseline="0" dirty="0" smtClean="0"/>
              <a:t>)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75198671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altLang="ko-KR" dirty="0" smtClean="0"/>
              <a:t>as opposed</a:t>
            </a:r>
            <a:r>
              <a:rPr lang="en-US" altLang="ko-KR" baseline="0" dirty="0" smtClean="0"/>
              <a:t> traversing simply on </a:t>
            </a:r>
          </a:p>
          <a:p>
            <a:pPr lvl="0">
              <a:spcBef>
                <a:spcPts val="0"/>
              </a:spcBef>
              <a:buNone/>
            </a:pPr>
            <a:r>
              <a:rPr lang="en-US" altLang="ko-KR" baseline="0" dirty="0" smtClean="0"/>
              <a:t>the output space as usual?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40812631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altLang="ko-KR" dirty="0" smtClean="0"/>
              <a:t>Throw</a:t>
            </a:r>
            <a:r>
              <a:rPr lang="en-US" altLang="ko-KR" baseline="0" dirty="0" smtClean="0"/>
              <a:t> in some neural network equations   </a:t>
            </a:r>
            <a:r>
              <a:rPr lang="en-US" altLang="ko-KR" baseline="0" dirty="0" err="1" smtClean="0"/>
              <a:t>h_t</a:t>
            </a:r>
            <a:r>
              <a:rPr lang="en-US" altLang="ko-KR" baseline="0" dirty="0" smtClean="0"/>
              <a:t> = f(W*</a:t>
            </a:r>
            <a:r>
              <a:rPr lang="en-US" altLang="ko-KR" baseline="0" dirty="0" err="1" smtClean="0"/>
              <a:t>x_t</a:t>
            </a:r>
            <a:r>
              <a:rPr lang="en-US" altLang="ko-KR" baseline="0" dirty="0" smtClean="0"/>
              <a:t>)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98834644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altLang="ko-KR" dirty="0" smtClean="0"/>
              <a:t>Throw</a:t>
            </a:r>
            <a:r>
              <a:rPr lang="en-US" altLang="ko-KR" baseline="0" dirty="0" smtClean="0"/>
              <a:t> in some neural network equations   </a:t>
            </a:r>
            <a:r>
              <a:rPr lang="en-US" altLang="ko-KR" baseline="0" dirty="0" err="1" smtClean="0"/>
              <a:t>h_t</a:t>
            </a:r>
            <a:r>
              <a:rPr lang="en-US" altLang="ko-KR" baseline="0" dirty="0" smtClean="0"/>
              <a:t> = f(W*</a:t>
            </a:r>
            <a:r>
              <a:rPr lang="en-US" altLang="ko-KR" baseline="0" dirty="0" err="1" smtClean="0"/>
              <a:t>x_t</a:t>
            </a:r>
            <a:r>
              <a:rPr lang="en-US" altLang="ko-KR" baseline="0" dirty="0" smtClean="0"/>
              <a:t>)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2358958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altLang="ko-KR" dirty="0" smtClean="0"/>
              <a:t>Throw</a:t>
            </a:r>
            <a:r>
              <a:rPr lang="en-US" altLang="ko-KR" baseline="0" dirty="0" smtClean="0"/>
              <a:t> in some neural network equations   </a:t>
            </a:r>
            <a:r>
              <a:rPr lang="en-US" altLang="ko-KR" baseline="0" dirty="0" err="1" smtClean="0"/>
              <a:t>h_t</a:t>
            </a:r>
            <a:r>
              <a:rPr lang="en-US" altLang="ko-KR" baseline="0" dirty="0" smtClean="0"/>
              <a:t> = f(W*</a:t>
            </a:r>
            <a:r>
              <a:rPr lang="en-US" altLang="ko-KR" baseline="0" dirty="0" err="1" smtClean="0"/>
              <a:t>x_t</a:t>
            </a:r>
            <a:r>
              <a:rPr lang="en-US" altLang="ko-KR" baseline="0" dirty="0" smtClean="0"/>
              <a:t>)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6772576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altLang="ko-KR" baseline="0" dirty="0" smtClean="0"/>
              <a:t>generating relevant caption to the provided input.</a:t>
            </a:r>
          </a:p>
          <a:p>
            <a:pPr lvl="0">
              <a:spcBef>
                <a:spcPts val="0"/>
              </a:spcBef>
              <a:buNone/>
            </a:pPr>
            <a:r>
              <a:rPr lang="en-US" altLang="ko-KR" baseline="0" dirty="0" smtClean="0"/>
              <a:t>As you can see, 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39036748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altLang="ko-KR" dirty="0" smtClean="0"/>
              <a:t>Throw</a:t>
            </a:r>
            <a:r>
              <a:rPr lang="en-US" altLang="ko-KR" baseline="0" dirty="0" smtClean="0"/>
              <a:t> in some neural network equations   </a:t>
            </a:r>
            <a:r>
              <a:rPr lang="en-US" altLang="ko-KR" baseline="0" dirty="0" err="1" smtClean="0"/>
              <a:t>h_t</a:t>
            </a:r>
            <a:r>
              <a:rPr lang="en-US" altLang="ko-KR" baseline="0" dirty="0" smtClean="0"/>
              <a:t> = f(W*</a:t>
            </a:r>
            <a:r>
              <a:rPr lang="en-US" altLang="ko-KR" baseline="0" dirty="0" err="1" smtClean="0"/>
              <a:t>x_t</a:t>
            </a:r>
            <a:r>
              <a:rPr lang="en-US" altLang="ko-KR" baseline="0" dirty="0" smtClean="0"/>
              <a:t>)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4531174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altLang="ko-KR" dirty="0" smtClean="0"/>
              <a:t>Throw</a:t>
            </a:r>
            <a:r>
              <a:rPr lang="en-US" altLang="ko-KR" baseline="0" dirty="0" smtClean="0"/>
              <a:t> in some neural network equations   </a:t>
            </a:r>
            <a:r>
              <a:rPr lang="en-US" altLang="ko-KR" baseline="0" dirty="0" err="1" smtClean="0"/>
              <a:t>h_t</a:t>
            </a:r>
            <a:r>
              <a:rPr lang="en-US" altLang="ko-KR" baseline="0" dirty="0" smtClean="0"/>
              <a:t> = f(W*</a:t>
            </a:r>
            <a:r>
              <a:rPr lang="en-US" altLang="ko-KR" baseline="0" dirty="0" err="1" smtClean="0"/>
              <a:t>x_t</a:t>
            </a:r>
            <a:r>
              <a:rPr lang="en-US" altLang="ko-KR" baseline="0" dirty="0" smtClean="0"/>
              <a:t>)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10620757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altLang="ko-KR" dirty="0" smtClean="0"/>
              <a:t>Throw</a:t>
            </a:r>
            <a:r>
              <a:rPr lang="en-US" altLang="ko-KR" baseline="0" dirty="0" smtClean="0"/>
              <a:t> in some neural network equations   </a:t>
            </a:r>
            <a:r>
              <a:rPr lang="en-US" altLang="ko-KR" baseline="0" dirty="0" err="1" smtClean="0"/>
              <a:t>h_t</a:t>
            </a:r>
            <a:r>
              <a:rPr lang="en-US" altLang="ko-KR" baseline="0" dirty="0" smtClean="0"/>
              <a:t> = f(W*</a:t>
            </a:r>
            <a:r>
              <a:rPr lang="en-US" altLang="ko-KR" baseline="0" dirty="0" err="1" smtClean="0"/>
              <a:t>x_t</a:t>
            </a:r>
            <a:r>
              <a:rPr lang="en-US" altLang="ko-KR" baseline="0" dirty="0" smtClean="0"/>
              <a:t>)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22522282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smtClean="0"/>
              <a:t>As we discussed,</a:t>
            </a:r>
            <a:r>
              <a:rPr lang="en-US" baseline="0" dirty="0" smtClean="0"/>
              <a:t> let’s define the constraint function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24816306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20215833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smtClean="0"/>
              <a:t>With the defined constraints, </a:t>
            </a:r>
          </a:p>
          <a:p>
            <a:pPr lvl="0">
              <a:spcBef>
                <a:spcPts val="0"/>
              </a:spcBef>
              <a:buNone/>
            </a:pPr>
            <a:r>
              <a:rPr lang="en-US" dirty="0" smtClean="0"/>
              <a:t>And with the</a:t>
            </a:r>
            <a:r>
              <a:rPr lang="en-US" baseline="0" dirty="0" smtClean="0"/>
              <a:t> proposed GBI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14634467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smtClean="0"/>
              <a:t>GBI only affects the ones that has failures.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58263004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0052268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68088155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249904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altLang="ko-KR" dirty="0" smtClean="0"/>
              <a:t>Constraints can be defined in relation t</a:t>
            </a:r>
            <a:r>
              <a:rPr lang="en-US" altLang="ko-KR" baseline="0" dirty="0" smtClean="0"/>
              <a:t>o ’input’ and ‘output’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346917158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07770265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68922614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smtClean="0"/>
              <a:t>Q5 will</a:t>
            </a:r>
            <a:r>
              <a:rPr lang="en-US" baseline="0" dirty="0" smtClean="0"/>
              <a:t> be dealt later.</a:t>
            </a:r>
          </a:p>
          <a:p>
            <a:pPr lvl="0">
              <a:spcBef>
                <a:spcPts val="0"/>
              </a:spcBef>
              <a:buNone/>
            </a:pPr>
            <a:endParaRPr lang="en-US" baseline="0" dirty="0" smtClean="0"/>
          </a:p>
        </p:txBody>
      </p:sp>
    </p:spTree>
    <p:extLst>
      <p:ext uri="{BB962C8B-B14F-4D97-AF65-F5344CB8AC3E}">
        <p14:creationId xmlns:p14="http://schemas.microsoft.com/office/powerpoint/2010/main" val="668788082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altLang="ko-KR" dirty="0" smtClean="0"/>
              <a:t>A</a:t>
            </a:r>
            <a:r>
              <a:rPr lang="en-US" altLang="ko-KR" baseline="0" dirty="0" smtClean="0"/>
              <a:t> bit of explanation on imitation learning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79572966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altLang="ko-KR" dirty="0" smtClean="0"/>
              <a:t>A</a:t>
            </a:r>
            <a:r>
              <a:rPr lang="en-US" altLang="ko-KR" baseline="0" dirty="0" smtClean="0"/>
              <a:t> bit of explanation on imitation learning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104999354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lnSpc>
                <a:spcPct val="90000"/>
              </a:lnSpc>
            </a:pPr>
            <a:r>
              <a:rPr lang="en-US" sz="1200" dirty="0" smtClean="0">
                <a:solidFill>
                  <a:srgbClr val="000000"/>
                </a:solidFill>
                <a:ea typeface="Apple SD 산돌고딕 Neo 일반체"/>
                <a:sym typeface="Verdana"/>
              </a:rPr>
              <a:t> (S (NP xx)  (VP xx(NP xx xx))</a:t>
            </a:r>
            <a:endParaRPr lang="en-US" sz="1200" dirty="0">
              <a:solidFill>
                <a:srgbClr val="000000"/>
              </a:solidFill>
              <a:ea typeface="Apple SD 산돌고딕 Neo 일반체"/>
              <a:sym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1782977452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altLang="ko-KR" dirty="0" smtClean="0"/>
              <a:t>A</a:t>
            </a:r>
            <a:r>
              <a:rPr lang="en-US" altLang="ko-KR" baseline="0" dirty="0" smtClean="0"/>
              <a:t> bit of explanation on imitation learning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12406118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altLang="ko-KR" dirty="0" smtClean="0"/>
              <a:t>A</a:t>
            </a:r>
            <a:r>
              <a:rPr lang="en-US" altLang="ko-KR" baseline="0" dirty="0" smtClean="0"/>
              <a:t> bit of explanation on imitation learning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45197522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altLang="ko-KR" dirty="0" smtClean="0"/>
              <a:t>A</a:t>
            </a:r>
            <a:r>
              <a:rPr lang="en-US" altLang="ko-KR" baseline="0" dirty="0" smtClean="0"/>
              <a:t> bit of explanation on imitation learning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931407850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altLang="ko-KR" dirty="0" smtClean="0"/>
              <a:t>A</a:t>
            </a:r>
            <a:r>
              <a:rPr lang="en-US" altLang="ko-KR" baseline="0" dirty="0" smtClean="0"/>
              <a:t> bit of explanation on imitation learning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5315375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altLang="ko-KR" dirty="0" smtClean="0"/>
              <a:t>As we have seen here, </a:t>
            </a:r>
          </a:p>
          <a:p>
            <a:pPr lvl="0">
              <a:spcBef>
                <a:spcPts val="0"/>
              </a:spcBef>
              <a:buNone/>
            </a:pPr>
            <a:r>
              <a:rPr lang="en-US" altLang="ko-KR" dirty="0" smtClean="0"/>
              <a:t>The constraints I look into are the simple, intuitive</a:t>
            </a:r>
            <a:r>
              <a:rPr lang="en-US" altLang="ko-KR" baseline="0" dirty="0" smtClean="0"/>
              <a:t> rules that is defined on output or on input, output relation.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720091988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altLang="ko-KR" dirty="0" smtClean="0"/>
              <a:t>Even this simplistic</a:t>
            </a:r>
            <a:r>
              <a:rPr lang="en-US" altLang="ko-KR" baseline="0" dirty="0" smtClean="0"/>
              <a:t> constraint work.</a:t>
            </a:r>
          </a:p>
          <a:p>
            <a:pPr lvl="0">
              <a:spcBef>
                <a:spcPts val="0"/>
              </a:spcBef>
              <a:buNone/>
            </a:pPr>
            <a:endParaRPr lang="en-US" altLang="ko-KR" baseline="0" dirty="0" smtClean="0"/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training set comprises 1934 sequences of length 2–20 and the test set contain sentences of lengths 21-24.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network fails to learn this constraint because doing so would require counting and memo-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rizing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number of input a0s over long sequences of characters. </a:t>
            </a:r>
            <a:endParaRPr lang="en-US" dirty="0" smtClean="0"/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15096219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altLang="ko-KR" dirty="0" smtClean="0"/>
              <a:t>Even this simplistic</a:t>
            </a:r>
            <a:r>
              <a:rPr lang="en-US" altLang="ko-KR" baseline="0" dirty="0" smtClean="0"/>
              <a:t> constraint work.</a:t>
            </a:r>
          </a:p>
          <a:p>
            <a:pPr lvl="0">
              <a:spcBef>
                <a:spcPts val="0"/>
              </a:spcBef>
              <a:buNone/>
            </a:pPr>
            <a:endParaRPr lang="en-US" altLang="ko-KR" baseline="0" dirty="0" smtClean="0"/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training set comprises 1934 sequences of length 2–20 and the test set contain sentences of lengths 21-24.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network fails to learn this constraint because doing so would require counting and memo-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rizing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number of input a0s over long sequences of characters. </a:t>
            </a:r>
            <a:endParaRPr lang="en-US" dirty="0" smtClean="0"/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314467485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altLang="ko-KR" dirty="0" smtClean="0"/>
              <a:t>Throw</a:t>
            </a:r>
            <a:r>
              <a:rPr lang="en-US" altLang="ko-KR" baseline="0" dirty="0" smtClean="0"/>
              <a:t> in some neural network equations   </a:t>
            </a:r>
            <a:r>
              <a:rPr lang="en-US" altLang="ko-KR" baseline="0" dirty="0" err="1" smtClean="0"/>
              <a:t>h_t</a:t>
            </a:r>
            <a:r>
              <a:rPr lang="en-US" altLang="ko-KR" baseline="0" dirty="0" smtClean="0"/>
              <a:t> = f(W*</a:t>
            </a:r>
            <a:r>
              <a:rPr lang="en-US" altLang="ko-KR" baseline="0" dirty="0" err="1" smtClean="0"/>
              <a:t>x_t</a:t>
            </a:r>
            <a:r>
              <a:rPr lang="en-US" altLang="ko-KR" baseline="0" dirty="0" smtClean="0"/>
              <a:t>)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191956517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altLang="ko-KR" dirty="0" smtClean="0"/>
              <a:t>Throw</a:t>
            </a:r>
            <a:r>
              <a:rPr lang="en-US" altLang="ko-KR" baseline="0" dirty="0" smtClean="0"/>
              <a:t> in some neural network equations   </a:t>
            </a:r>
            <a:r>
              <a:rPr lang="en-US" altLang="ko-KR" baseline="0" dirty="0" err="1" smtClean="0"/>
              <a:t>h_t</a:t>
            </a:r>
            <a:r>
              <a:rPr lang="en-US" altLang="ko-KR" baseline="0" dirty="0" smtClean="0"/>
              <a:t> = f(W*</a:t>
            </a:r>
            <a:r>
              <a:rPr lang="en-US" altLang="ko-KR" baseline="0" dirty="0" err="1" smtClean="0"/>
              <a:t>x_t</a:t>
            </a:r>
            <a:r>
              <a:rPr lang="en-US" altLang="ko-KR" baseline="0" dirty="0" smtClean="0"/>
              <a:t>)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057062970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altLang="ko-KR" dirty="0" smtClean="0"/>
              <a:t>Throw</a:t>
            </a:r>
            <a:r>
              <a:rPr lang="en-US" altLang="ko-KR" baseline="0" dirty="0" smtClean="0"/>
              <a:t> in some neural network equations   </a:t>
            </a:r>
            <a:r>
              <a:rPr lang="en-US" altLang="ko-KR" baseline="0" dirty="0" err="1" smtClean="0"/>
              <a:t>h_t</a:t>
            </a:r>
            <a:r>
              <a:rPr lang="en-US" altLang="ko-KR" baseline="0" dirty="0" smtClean="0"/>
              <a:t> = f(W*</a:t>
            </a:r>
            <a:r>
              <a:rPr lang="en-US" altLang="ko-KR" baseline="0" dirty="0" err="1" smtClean="0"/>
              <a:t>x_t</a:t>
            </a:r>
            <a:r>
              <a:rPr lang="en-US" altLang="ko-KR" baseline="0" dirty="0" smtClean="0"/>
              <a:t>)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759994373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altLang="ko-KR" dirty="0" smtClean="0"/>
              <a:t>GBI not only works better than A*</a:t>
            </a:r>
          </a:p>
          <a:p>
            <a:pPr lvl="0">
              <a:spcBef>
                <a:spcPts val="0"/>
              </a:spcBef>
              <a:buNone/>
            </a:pPr>
            <a:r>
              <a:rPr lang="en-US" altLang="ko-KR" dirty="0" smtClean="0"/>
              <a:t>It</a:t>
            </a:r>
            <a:r>
              <a:rPr lang="en-US" altLang="ko-KR" baseline="0" dirty="0" smtClean="0"/>
              <a:t> is far more robust than A*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669589097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altLang="ko-KR" dirty="0" smtClean="0"/>
              <a:t>Throw</a:t>
            </a:r>
            <a:r>
              <a:rPr lang="en-US" altLang="ko-KR" baseline="0" dirty="0" smtClean="0"/>
              <a:t> in some neural network equations   </a:t>
            </a:r>
            <a:r>
              <a:rPr lang="en-US" altLang="ko-KR" baseline="0" dirty="0" err="1" smtClean="0"/>
              <a:t>h_t</a:t>
            </a:r>
            <a:r>
              <a:rPr lang="en-US" altLang="ko-KR" baseline="0" dirty="0" smtClean="0"/>
              <a:t> = f(W*</a:t>
            </a:r>
            <a:r>
              <a:rPr lang="en-US" altLang="ko-KR" baseline="0" dirty="0" err="1" smtClean="0"/>
              <a:t>x_t</a:t>
            </a:r>
            <a:r>
              <a:rPr lang="en-US" altLang="ko-KR" baseline="0" dirty="0" smtClean="0"/>
              <a:t>)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756668196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altLang="ko-KR" dirty="0" smtClean="0"/>
              <a:t>Throw</a:t>
            </a:r>
            <a:r>
              <a:rPr lang="en-US" altLang="ko-KR" baseline="0" dirty="0" smtClean="0"/>
              <a:t> in some neural network equations   </a:t>
            </a:r>
            <a:r>
              <a:rPr lang="en-US" altLang="ko-KR" baseline="0" dirty="0" err="1" smtClean="0"/>
              <a:t>h_t</a:t>
            </a:r>
            <a:r>
              <a:rPr lang="en-US" altLang="ko-KR" baseline="0" dirty="0" smtClean="0"/>
              <a:t> = f(W*</a:t>
            </a:r>
            <a:r>
              <a:rPr lang="en-US" altLang="ko-KR" baseline="0" dirty="0" err="1" smtClean="0"/>
              <a:t>x_t</a:t>
            </a:r>
            <a:r>
              <a:rPr lang="en-US" altLang="ko-KR" baseline="0" dirty="0" smtClean="0"/>
              <a:t>)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894886375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altLang="ko-KR" dirty="0" smtClean="0"/>
              <a:t>Throw</a:t>
            </a:r>
            <a:r>
              <a:rPr lang="en-US" altLang="ko-KR" baseline="0" dirty="0" smtClean="0"/>
              <a:t> in some neural network equations   </a:t>
            </a:r>
            <a:r>
              <a:rPr lang="en-US" altLang="ko-KR" baseline="0" dirty="0" err="1" smtClean="0"/>
              <a:t>h_t</a:t>
            </a:r>
            <a:r>
              <a:rPr lang="en-US" altLang="ko-KR" baseline="0" dirty="0" smtClean="0"/>
              <a:t> = f(W*</a:t>
            </a:r>
            <a:r>
              <a:rPr lang="en-US" altLang="ko-KR" baseline="0" dirty="0" err="1" smtClean="0"/>
              <a:t>x_t</a:t>
            </a:r>
            <a:r>
              <a:rPr lang="en-US" altLang="ko-KR" baseline="0" dirty="0" smtClean="0"/>
              <a:t>)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713866791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altLang="ko-KR" dirty="0" smtClean="0"/>
              <a:t>Throw</a:t>
            </a:r>
            <a:r>
              <a:rPr lang="en-US" altLang="ko-KR" baseline="0" dirty="0" smtClean="0"/>
              <a:t> in some neural network equations   </a:t>
            </a:r>
            <a:r>
              <a:rPr lang="en-US" altLang="ko-KR" baseline="0" dirty="0" err="1" smtClean="0"/>
              <a:t>h_t</a:t>
            </a:r>
            <a:r>
              <a:rPr lang="en-US" altLang="ko-KR" baseline="0" dirty="0" smtClean="0"/>
              <a:t> = f(W*</a:t>
            </a:r>
            <a:r>
              <a:rPr lang="en-US" altLang="ko-KR" baseline="0" dirty="0" err="1" smtClean="0"/>
              <a:t>x_t</a:t>
            </a:r>
            <a:r>
              <a:rPr lang="en-US" altLang="ko-KR" baseline="0" dirty="0" smtClean="0"/>
              <a:t>)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9741664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818519714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altLang="ko-KR" dirty="0" smtClean="0"/>
              <a:t>Throw</a:t>
            </a:r>
            <a:r>
              <a:rPr lang="en-US" altLang="ko-KR" baseline="0" dirty="0" smtClean="0"/>
              <a:t> in some neural network equations   </a:t>
            </a:r>
            <a:r>
              <a:rPr lang="en-US" altLang="ko-KR" baseline="0" dirty="0" err="1" smtClean="0"/>
              <a:t>h_t</a:t>
            </a:r>
            <a:r>
              <a:rPr lang="en-US" altLang="ko-KR" baseline="0" dirty="0" smtClean="0"/>
              <a:t> = f(W*</a:t>
            </a:r>
            <a:r>
              <a:rPr lang="en-US" altLang="ko-KR" baseline="0" dirty="0" err="1" smtClean="0"/>
              <a:t>x_t</a:t>
            </a:r>
            <a:r>
              <a:rPr lang="en-US" altLang="ko-KR" baseline="0" dirty="0" smtClean="0"/>
              <a:t>)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955415350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0919494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15224723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86342716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7307163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altLang="ko-KR" dirty="0" smtClean="0"/>
              <a:t>Throw</a:t>
            </a:r>
            <a:r>
              <a:rPr lang="en-US" altLang="ko-KR" baseline="0" dirty="0" smtClean="0"/>
              <a:t> in some neural network equations   </a:t>
            </a:r>
            <a:r>
              <a:rPr lang="en-US" altLang="ko-KR" baseline="0" dirty="0" err="1" smtClean="0"/>
              <a:t>h_t</a:t>
            </a:r>
            <a:r>
              <a:rPr lang="en-US" altLang="ko-KR" baseline="0" dirty="0" smtClean="0"/>
              <a:t> = f(W*</a:t>
            </a:r>
            <a:r>
              <a:rPr lang="en-US" altLang="ko-KR" baseline="0" dirty="0" err="1" smtClean="0"/>
              <a:t>x_t</a:t>
            </a:r>
            <a:r>
              <a:rPr lang="en-US" altLang="ko-KR" baseline="0" dirty="0" smtClean="0"/>
              <a:t>)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890847980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altLang="ko-KR" dirty="0" smtClean="0"/>
              <a:t>Throw</a:t>
            </a:r>
            <a:r>
              <a:rPr lang="en-US" altLang="ko-KR" baseline="0" dirty="0" smtClean="0"/>
              <a:t> in some neural network equations   </a:t>
            </a:r>
            <a:r>
              <a:rPr lang="en-US" altLang="ko-KR" baseline="0" dirty="0" err="1" smtClean="0"/>
              <a:t>h_t</a:t>
            </a:r>
            <a:r>
              <a:rPr lang="en-US" altLang="ko-KR" baseline="0" dirty="0" smtClean="0"/>
              <a:t> = f(W*</a:t>
            </a:r>
            <a:r>
              <a:rPr lang="en-US" altLang="ko-KR" baseline="0" dirty="0" err="1" smtClean="0"/>
              <a:t>x_t</a:t>
            </a:r>
            <a:r>
              <a:rPr lang="en-US" altLang="ko-KR" baseline="0" dirty="0" smtClean="0"/>
              <a:t>)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783014449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altLang="ko-KR" dirty="0" smtClean="0"/>
              <a:t>Throw</a:t>
            </a:r>
            <a:r>
              <a:rPr lang="en-US" altLang="ko-KR" baseline="0" dirty="0" smtClean="0"/>
              <a:t> in some neural network equations   </a:t>
            </a:r>
            <a:r>
              <a:rPr lang="en-US" altLang="ko-KR" baseline="0" dirty="0" err="1" smtClean="0"/>
              <a:t>h_t</a:t>
            </a:r>
            <a:r>
              <a:rPr lang="en-US" altLang="ko-KR" baseline="0" dirty="0" smtClean="0"/>
              <a:t> = f(W*</a:t>
            </a:r>
            <a:r>
              <a:rPr lang="en-US" altLang="ko-KR" baseline="0" dirty="0" err="1" smtClean="0"/>
              <a:t>x_t</a:t>
            </a:r>
            <a:r>
              <a:rPr lang="en-US" altLang="ko-KR" baseline="0" dirty="0" smtClean="0"/>
              <a:t>)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966929300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altLang="ko-KR" dirty="0" smtClean="0"/>
              <a:t>Now reward can be positive or</a:t>
            </a:r>
            <a:r>
              <a:rPr lang="en-US" altLang="ko-KR" baseline="0" dirty="0" smtClean="0"/>
              <a:t> negative, </a:t>
            </a:r>
          </a:p>
          <a:p>
            <a:pPr lvl="0">
              <a:spcBef>
                <a:spcPts val="0"/>
              </a:spcBef>
              <a:buNone/>
            </a:pPr>
            <a:r>
              <a:rPr lang="en-US" altLang="ko-KR" baseline="0" dirty="0" smtClean="0"/>
              <a:t>Comparison to GBI where it only penalizes, </a:t>
            </a:r>
          </a:p>
          <a:p>
            <a:pPr lvl="0">
              <a:spcBef>
                <a:spcPts val="0"/>
              </a:spcBef>
              <a:buNone/>
            </a:pPr>
            <a:r>
              <a:rPr lang="en-US" altLang="ko-KR" baseline="0" dirty="0" smtClean="0"/>
              <a:t>This learning enables promotion of examples as well.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602083505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altLang="ko-KR" dirty="0" smtClean="0"/>
              <a:t>Throw</a:t>
            </a:r>
            <a:r>
              <a:rPr lang="en-US" altLang="ko-KR" baseline="0" dirty="0" smtClean="0"/>
              <a:t> in some neural network equations   </a:t>
            </a:r>
            <a:r>
              <a:rPr lang="en-US" altLang="ko-KR" baseline="0" dirty="0" err="1" smtClean="0"/>
              <a:t>h_t</a:t>
            </a:r>
            <a:r>
              <a:rPr lang="en-US" altLang="ko-KR" baseline="0" dirty="0" smtClean="0"/>
              <a:t> = f(W*</a:t>
            </a:r>
            <a:r>
              <a:rPr lang="en-US" altLang="ko-KR" baseline="0" dirty="0" err="1" smtClean="0"/>
              <a:t>x_t</a:t>
            </a:r>
            <a:r>
              <a:rPr lang="en-US" altLang="ko-KR" baseline="0" dirty="0" smtClean="0"/>
              <a:t>)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7218700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0898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Jay Yoon Lee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B0B8C0-B174-994E-B80C-8036BF688C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4661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Jay Yoon Lee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B0B8C0-B174-994E-B80C-8036BF688C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6256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 dirty="0"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11296609" y="6217621"/>
            <a:ext cx="731600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6549241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1290" y="1981200"/>
            <a:ext cx="11129420" cy="3962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B6A9B1-34E8-5347-9E89-AA64418C30B6}" type="datetime1">
              <a:rPr lang="en-US" smtClean="0"/>
              <a:t>11/9/18</a:t>
            </a:fld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Confidential – Oracle Internal</a:t>
            </a: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EAA63-D034-42AE-91FA-B13B9518C7BE}" type="slidenum">
              <a:rPr/>
              <a:t>‹#›</a:t>
            </a:fld>
            <a:endParaRPr dirty="0"/>
          </a:p>
        </p:txBody>
      </p:sp>
      <p:sp>
        <p:nvSpPr>
          <p:cNvPr id="7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531953" y="1373741"/>
            <a:ext cx="11128097" cy="343299"/>
          </a:xfrm>
        </p:spPr>
        <p:txBody>
          <a:bodyPr>
            <a:noAutofit/>
          </a:bodyPr>
          <a:lstStyle>
            <a:lvl1pPr marL="1588" indent="0">
              <a:spcBef>
                <a:spcPts val="0"/>
              </a:spcBef>
              <a:buFontTx/>
              <a:buNone/>
              <a:defRPr sz="2400" b="1" baseline="0"/>
            </a:lvl1pPr>
            <a:lvl2pPr marL="1588" indent="0">
              <a:buFontTx/>
              <a:buNone/>
              <a:defRPr sz="2400"/>
            </a:lvl2pPr>
            <a:lvl3pPr marL="1588" indent="0">
              <a:buFontTx/>
              <a:buNone/>
              <a:defRPr sz="2400"/>
            </a:lvl3pPr>
            <a:lvl4pPr marL="1588" indent="0">
              <a:buFontTx/>
              <a:buNone/>
              <a:defRPr sz="2400"/>
            </a:lvl4pPr>
            <a:lvl5pPr marL="1588" indent="0">
              <a:buFontTx/>
              <a:buNone/>
              <a:defRPr sz="2400"/>
            </a:lvl5pPr>
            <a:lvl6pPr marL="1588" indent="0">
              <a:buFontTx/>
              <a:buNone/>
              <a:defRPr sz="2400"/>
            </a:lvl6pPr>
            <a:lvl7pPr marL="1588" indent="0">
              <a:buFontTx/>
              <a:buNone/>
              <a:defRPr sz="2400"/>
            </a:lvl7pPr>
            <a:lvl8pPr marL="1588" indent="0">
              <a:buFontTx/>
              <a:buNone/>
              <a:defRPr sz="2400"/>
            </a:lvl8pPr>
            <a:lvl9pPr marL="1588" indent="0">
              <a:buFontTx/>
              <a:buNone/>
              <a:defRPr sz="2400"/>
            </a:lvl9pPr>
          </a:lstStyle>
          <a:p>
            <a:pPr lvl="0"/>
            <a:r>
              <a:rPr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193273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Jay Yoon Lee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&lt;</a:t>
            </a:r>
            <a:fld id="{12B0B8C0-B174-994E-B80C-8036BF688C4C}" type="slidenum">
              <a:rPr lang="en-US" smtClean="0"/>
              <a:t>‹#›</a:t>
            </a:fld>
            <a:r>
              <a:rPr lang="en-US" dirty="0" smtClean="0"/>
              <a:t>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6500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Jay Yoon Lee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B0B8C0-B174-994E-B80C-8036BF688C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0559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Jay Yoon Lee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B0B8C0-B174-994E-B80C-8036BF688C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5765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Jay Yoon Lee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B0B8C0-B174-994E-B80C-8036BF688C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3575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Jay Yoon Lee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B0B8C0-B174-994E-B80C-8036BF688C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4076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Jay Yoon Lee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B0B8C0-B174-994E-B80C-8036BF688C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9935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Jay Yoon Lee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B0B8C0-B174-994E-B80C-8036BF688C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7693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Jay Yoon Lee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B0B8C0-B174-994E-B80C-8036BF688C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7237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000000"/>
                </a:solidFill>
              </a:defRPr>
            </a:lvl1pPr>
          </a:lstStyle>
          <a:p>
            <a:r>
              <a:rPr lang="en-US" smtClean="0"/>
              <a:t>Jay Yoon Lee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0000"/>
                </a:solidFill>
              </a:defRPr>
            </a:lvl1pPr>
          </a:lstStyle>
          <a:p>
            <a:fld id="{12B0B8C0-B174-994E-B80C-8036BF688C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42819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Helvetica"/>
          <a:ea typeface="+mj-ea"/>
          <a:cs typeface="Helvetica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>
              <a:lumMod val="75000"/>
              <a:lumOff val="25000"/>
            </a:schemeClr>
          </a:solidFill>
          <a:latin typeface="Apple SD 산돌고딕 Neo 일반체"/>
          <a:ea typeface="Apple SD 산돌고딕 Neo 일반체"/>
          <a:cs typeface="Apple SD 산돌고딕 Neo 일반체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>
              <a:lumMod val="75000"/>
              <a:lumOff val="25000"/>
            </a:schemeClr>
          </a:solidFill>
          <a:latin typeface="Apple SD 산돌고딕 Neo 일반체"/>
          <a:ea typeface="Apple SD 산돌고딕 Neo 일반체"/>
          <a:cs typeface="Apple SD 산돌고딕 Neo 일반체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Apple SD 산돌고딕 Neo 일반체"/>
          <a:ea typeface="Apple SD 산돌고딕 Neo 일반체"/>
          <a:cs typeface="Apple SD 산돌고딕 Neo 일반체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>
              <a:lumMod val="75000"/>
              <a:lumOff val="25000"/>
            </a:schemeClr>
          </a:solidFill>
          <a:latin typeface="Apple SD 산돌고딕 Neo 일반체"/>
          <a:ea typeface="Apple SD 산돌고딕 Neo 일반체"/>
          <a:cs typeface="Apple SD 산돌고딕 Neo 일반체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>
              <a:lumMod val="75000"/>
              <a:lumOff val="25000"/>
            </a:schemeClr>
          </a:solidFill>
          <a:latin typeface="Apple SD 산돌고딕 Neo 일반체"/>
          <a:ea typeface="Apple SD 산돌고딕 Neo 일반체"/>
          <a:cs typeface="Apple SD 산돌고딕 Neo 일반체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45.png"/><Relationship Id="rId6" Type="http://schemas.openxmlformats.org/officeDocument/2006/relationships/image" Target="../media/image46.png"/><Relationship Id="rId7" Type="http://schemas.openxmlformats.org/officeDocument/2006/relationships/image" Target="../media/image47.emf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9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45.png"/><Relationship Id="rId6" Type="http://schemas.openxmlformats.org/officeDocument/2006/relationships/image" Target="../media/image46.png"/><Relationship Id="rId7" Type="http://schemas.openxmlformats.org/officeDocument/2006/relationships/image" Target="../media/image47.emf"/><Relationship Id="rId8" Type="http://schemas.openxmlformats.org/officeDocument/2006/relationships/image" Target="../media/image48.emf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0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4" Type="http://schemas.openxmlformats.org/officeDocument/2006/relationships/image" Target="../media/image42.png"/><Relationship Id="rId5" Type="http://schemas.openxmlformats.org/officeDocument/2006/relationships/image" Target="../media/image43.png"/><Relationship Id="rId6" Type="http://schemas.openxmlformats.org/officeDocument/2006/relationships/image" Target="../media/image45.png"/><Relationship Id="rId7" Type="http://schemas.openxmlformats.org/officeDocument/2006/relationships/image" Target="../media/image46.png"/><Relationship Id="rId8" Type="http://schemas.openxmlformats.org/officeDocument/2006/relationships/image" Target="../media/image47.emf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1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45.png"/><Relationship Id="rId6" Type="http://schemas.openxmlformats.org/officeDocument/2006/relationships/image" Target="../media/image46.png"/><Relationship Id="rId7" Type="http://schemas.openxmlformats.org/officeDocument/2006/relationships/image" Target="../media/image48.emf"/><Relationship Id="rId8" Type="http://schemas.openxmlformats.org/officeDocument/2006/relationships/image" Target="../media/image47.emf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4" Type="http://schemas.openxmlformats.org/officeDocument/2006/relationships/image" Target="../media/image42.png"/><Relationship Id="rId5" Type="http://schemas.openxmlformats.org/officeDocument/2006/relationships/image" Target="../media/image43.png"/><Relationship Id="rId6" Type="http://schemas.openxmlformats.org/officeDocument/2006/relationships/image" Target="../media/image45.png"/><Relationship Id="rId7" Type="http://schemas.openxmlformats.org/officeDocument/2006/relationships/image" Target="../media/image46.png"/><Relationship Id="rId8" Type="http://schemas.openxmlformats.org/officeDocument/2006/relationships/image" Target="../media/image47.emf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3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45.png"/><Relationship Id="rId6" Type="http://schemas.openxmlformats.org/officeDocument/2006/relationships/image" Target="../media/image46.png"/><Relationship Id="rId7" Type="http://schemas.openxmlformats.org/officeDocument/2006/relationships/image" Target="../media/image49.emf"/><Relationship Id="rId8" Type="http://schemas.openxmlformats.org/officeDocument/2006/relationships/image" Target="../media/image47.emf"/><Relationship Id="rId9" Type="http://schemas.openxmlformats.org/officeDocument/2006/relationships/image" Target="../media/image48.emf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4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4" Type="http://schemas.openxmlformats.org/officeDocument/2006/relationships/image" Target="../media/image52.emf"/><Relationship Id="rId5" Type="http://schemas.openxmlformats.org/officeDocument/2006/relationships/image" Target="../media/image53.emf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0.jpeg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5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6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7.xml"/><Relationship Id="rId3" Type="http://schemas.openxmlformats.org/officeDocument/2006/relationships/image" Target="../media/image5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8.xml"/><Relationship Id="rId3" Type="http://schemas.openxmlformats.org/officeDocument/2006/relationships/image" Target="../media/image55.png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9.xml"/><Relationship Id="rId3" Type="http://schemas.openxmlformats.org/officeDocument/2006/relationships/image" Target="../media/image55.png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0.xml"/><Relationship Id="rId3" Type="http://schemas.openxmlformats.org/officeDocument/2006/relationships/image" Target="../media/image56.png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1.xml"/><Relationship Id="rId3" Type="http://schemas.openxmlformats.org/officeDocument/2006/relationships/image" Target="../media/image56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4" Type="http://schemas.openxmlformats.org/officeDocument/2006/relationships/image" Target="../media/image58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4" Type="http://schemas.openxmlformats.org/officeDocument/2006/relationships/image" Target="../media/image58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3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4" Type="http://schemas.openxmlformats.org/officeDocument/2006/relationships/image" Target="../media/image60.png"/><Relationship Id="rId5" Type="http://schemas.openxmlformats.org/officeDocument/2006/relationships/image" Target="../media/image61.png"/><Relationship Id="rId6" Type="http://schemas.openxmlformats.org/officeDocument/2006/relationships/image" Target="../media/image62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4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5.xml"/><Relationship Id="rId3" Type="http://schemas.openxmlformats.org/officeDocument/2006/relationships/image" Target="../media/image39.png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6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8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9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0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1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4" Type="http://schemas.openxmlformats.org/officeDocument/2006/relationships/image" Target="../media/image64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3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4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5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6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7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slide" Target="slide149.xml"/><Relationship Id="rId3" Type="http://schemas.openxmlformats.org/officeDocument/2006/relationships/slide" Target="slide16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40.png"/><Relationship Id="rId5" Type="http://schemas.openxmlformats.org/officeDocument/2006/relationships/image" Target="../media/image66.emf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8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9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0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1.xml"/><Relationship Id="rId3" Type="http://schemas.openxmlformats.org/officeDocument/2006/relationships/image" Target="../media/image67.png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2.xml"/><Relationship Id="rId3" Type="http://schemas.openxmlformats.org/officeDocument/2006/relationships/image" Target="../media/image67.png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3.xml"/><Relationship Id="rId3" Type="http://schemas.openxmlformats.org/officeDocument/2006/relationships/image" Target="../media/image67.png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4.xml"/><Relationship Id="rId3" Type="http://schemas.openxmlformats.org/officeDocument/2006/relationships/image" Target="../media/image68.png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5.xml"/><Relationship Id="rId3" Type="http://schemas.openxmlformats.org/officeDocument/2006/relationships/image" Target="../media/image6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6.xml"/><Relationship Id="rId3" Type="http://schemas.openxmlformats.org/officeDocument/2006/relationships/image" Target="../media/image69.png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7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8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70.pn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4" Type="http://schemas.openxmlformats.org/officeDocument/2006/relationships/image" Target="../media/image67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9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4" Type="http://schemas.openxmlformats.org/officeDocument/2006/relationships/image" Target="../media/image67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0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1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png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4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5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6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7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8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9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0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1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4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5.xml"/><Relationship Id="rId3" Type="http://schemas.openxmlformats.org/officeDocument/2006/relationships/image" Target="../media/image71.emf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6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7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8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9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0.xml"/><Relationship Id="rId3" Type="http://schemas.openxmlformats.org/officeDocument/2006/relationships/image" Target="../media/image72.emf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.emf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2.xml"/><Relationship Id="rId3" Type="http://schemas.openxmlformats.org/officeDocument/2006/relationships/image" Target="../media/image73.jpg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3.xml"/><Relationship Id="rId3" Type="http://schemas.openxmlformats.org/officeDocument/2006/relationships/image" Target="../media/image74.png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emf"/><Relationship Id="rId4" Type="http://schemas.openxmlformats.org/officeDocument/2006/relationships/image" Target="../media/image170.png"/><Relationship Id="rId5" Type="http://schemas.openxmlformats.org/officeDocument/2006/relationships/image" Target="../media/image180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4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5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76.png"/><Relationship Id="rId3" Type="http://schemas.openxmlformats.org/officeDocument/2006/relationships/image" Target="../media/image77.png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76.png"/><Relationship Id="rId3" Type="http://schemas.openxmlformats.org/officeDocument/2006/relationships/image" Target="../media/image77.png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78.png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7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8.emf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4" Type="http://schemas.openxmlformats.org/officeDocument/2006/relationships/image" Target="../media/image82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6.xml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emf"/><Relationship Id="rId4" Type="http://schemas.openxmlformats.org/officeDocument/2006/relationships/image" Target="../media/image19.emf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7.xml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emf"/><Relationship Id="rId4" Type="http://schemas.openxmlformats.org/officeDocument/2006/relationships/image" Target="../media/image19.emf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8.xml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4" Type="http://schemas.openxmlformats.org/officeDocument/2006/relationships/image" Target="../media/image18.emf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9.xml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4" Type="http://schemas.openxmlformats.org/officeDocument/2006/relationships/image" Target="../media/image79.emf"/><Relationship Id="rId5" Type="http://schemas.openxmlformats.org/officeDocument/2006/relationships/image" Target="../media/image18.emf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0.xml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4" Type="http://schemas.openxmlformats.org/officeDocument/2006/relationships/image" Target="../media/image20.emf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1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emf"/><Relationship Id="rId4" Type="http://schemas.openxmlformats.org/officeDocument/2006/relationships/image" Target="../media/image19.emf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2.xml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emf"/><Relationship Id="rId4" Type="http://schemas.openxmlformats.org/officeDocument/2006/relationships/image" Target="../media/image19.emf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3.xml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emf"/><Relationship Id="rId4" Type="http://schemas.openxmlformats.org/officeDocument/2006/relationships/image" Target="../media/image19.emf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4.xml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4" Type="http://schemas.openxmlformats.org/officeDocument/2006/relationships/image" Target="../media/image19.emf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8.emf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4" Type="http://schemas.openxmlformats.org/officeDocument/2006/relationships/image" Target="../media/image19.emf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6.xml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4" Type="http://schemas.openxmlformats.org/officeDocument/2006/relationships/image" Target="../media/image19.emf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7.xml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4" Type="http://schemas.openxmlformats.org/officeDocument/2006/relationships/image" Target="../media/image19.emf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8.xml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4" Type="http://schemas.openxmlformats.org/officeDocument/2006/relationships/image" Target="../media/image19.emf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9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0.xml"/><Relationship Id="rId3" Type="http://schemas.openxmlformats.org/officeDocument/2006/relationships/image" Target="../media/image81.emf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1.xml"/><Relationship Id="rId3" Type="http://schemas.openxmlformats.org/officeDocument/2006/relationships/image" Target="../media/image82.emf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2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3.xml"/><Relationship Id="rId3" Type="http://schemas.openxmlformats.org/officeDocument/2006/relationships/image" Target="../media/image83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4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5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6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7.xml"/><Relationship Id="rId3" Type="http://schemas.openxmlformats.org/officeDocument/2006/relationships/image" Target="../media/image84.png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8.xml"/><Relationship Id="rId3" Type="http://schemas.openxmlformats.org/officeDocument/2006/relationships/image" Target="../media/image84.png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9.xml"/><Relationship Id="rId3" Type="http://schemas.openxmlformats.org/officeDocument/2006/relationships/image" Target="../media/image84.png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0.xml"/><Relationship Id="rId3" Type="http://schemas.openxmlformats.org/officeDocument/2006/relationships/image" Target="../media/image33.png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1.xml"/><Relationship Id="rId3" Type="http://schemas.openxmlformats.org/officeDocument/2006/relationships/image" Target="../media/image33.png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4" Type="http://schemas.openxmlformats.org/officeDocument/2006/relationships/image" Target="../media/image52.emf"/><Relationship Id="rId5" Type="http://schemas.openxmlformats.org/officeDocument/2006/relationships/image" Target="../media/image53.emf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0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4" Type="http://schemas.openxmlformats.org/officeDocument/2006/relationships/image" Target="../media/image10.jpe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1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2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3.jp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5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2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2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2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4" Type="http://schemas.openxmlformats.org/officeDocument/2006/relationships/image" Target="../media/image13.jp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4" Type="http://schemas.openxmlformats.org/officeDocument/2006/relationships/image" Target="../media/image13.jp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4" Type="http://schemas.openxmlformats.org/officeDocument/2006/relationships/image" Target="../media/image13.jp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4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4" Type="http://schemas.openxmlformats.org/officeDocument/2006/relationships/image" Target="../media/image16.emf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4" Type="http://schemas.openxmlformats.org/officeDocument/2006/relationships/image" Target="../media/image17.emf"/><Relationship Id="rId5" Type="http://schemas.openxmlformats.org/officeDocument/2006/relationships/image" Target="../media/image18.emf"/><Relationship Id="rId6" Type="http://schemas.openxmlformats.org/officeDocument/2006/relationships/image" Target="../media/image16.emf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18.emf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18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18.emf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18.em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4" Type="http://schemas.openxmlformats.org/officeDocument/2006/relationships/image" Target="../media/image18.emf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4" Type="http://schemas.openxmlformats.org/officeDocument/2006/relationships/image" Target="../media/image18.emf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4" Type="http://schemas.openxmlformats.org/officeDocument/2006/relationships/image" Target="../media/image18.emf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4" Type="http://schemas.openxmlformats.org/officeDocument/2006/relationships/image" Target="../media/image18.emf"/><Relationship Id="rId5" Type="http://schemas.openxmlformats.org/officeDocument/2006/relationships/image" Target="../media/image20.emf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4" Type="http://schemas.openxmlformats.org/officeDocument/2006/relationships/image" Target="../media/image18.emf"/><Relationship Id="rId5" Type="http://schemas.openxmlformats.org/officeDocument/2006/relationships/image" Target="../media/image20.emf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emf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12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4" Type="http://schemas.openxmlformats.org/officeDocument/2006/relationships/image" Target="../media/image22.emf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3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12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5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6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24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emf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26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0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28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9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4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30.emf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31.emf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32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emf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33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8.emf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8.emf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3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4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5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6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7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3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9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39.pn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1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4" Type="http://schemas.openxmlformats.org/officeDocument/2006/relationships/image" Target="../media/image13.jp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4" Type="http://schemas.openxmlformats.org/officeDocument/2006/relationships/image" Target="../media/image13.jp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3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4" Type="http://schemas.openxmlformats.org/officeDocument/2006/relationships/image" Target="../media/image13.jp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4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4" Type="http://schemas.openxmlformats.org/officeDocument/2006/relationships/image" Target="../media/image40.emf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5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4" Type="http://schemas.openxmlformats.org/officeDocument/2006/relationships/image" Target="../media/image310.png"/><Relationship Id="rId5" Type="http://schemas.openxmlformats.org/officeDocument/2006/relationships/image" Target="../media/image40.emf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6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4" Type="http://schemas.openxmlformats.org/officeDocument/2006/relationships/image" Target="../media/image310.png"/><Relationship Id="rId5" Type="http://schemas.openxmlformats.org/officeDocument/2006/relationships/image" Target="../media/image40.emf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7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image" Target="../media/image41.emf"/><Relationship Id="rId5" Type="http://schemas.openxmlformats.org/officeDocument/2006/relationships/image" Target="../media/image40.emf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ctrTitle"/>
          </p:nvPr>
        </p:nvSpPr>
        <p:spPr>
          <a:xfrm>
            <a:off x="1835708" y="302412"/>
            <a:ext cx="8520600" cy="1602588"/>
          </a:xfrm>
          <a:prstGeom prst="rect">
            <a:avLst/>
          </a:prstGeom>
        </p:spPr>
        <p:txBody>
          <a:bodyPr vert="horz" lIns="91425" tIns="91425" rIns="91425" bIns="91425" rtlCol="0" anchor="b" anchorCtr="0">
            <a:noAutofit/>
          </a:bodyPr>
          <a:lstStyle/>
          <a:p>
            <a:r>
              <a:rPr lang="en-US" sz="4800" dirty="0"/>
              <a:t>Injecting constraints into neural NLP models</a:t>
            </a:r>
          </a:p>
        </p:txBody>
      </p:sp>
      <p:sp>
        <p:nvSpPr>
          <p:cNvPr id="4" name="Shape 55"/>
          <p:cNvSpPr txBox="1">
            <a:spLocks/>
          </p:cNvSpPr>
          <p:nvPr/>
        </p:nvSpPr>
        <p:spPr>
          <a:xfrm>
            <a:off x="1835700" y="2066778"/>
            <a:ext cx="8520600" cy="7620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altLang="ko-KR" sz="2800" b="1" smtClean="0">
                <a:solidFill>
                  <a:schemeClr val="tx1"/>
                </a:solidFill>
                <a:latin typeface="Helvetica"/>
                <a:cs typeface="Helvetica"/>
              </a:rPr>
              <a:t>Jay-Yoon Lee</a:t>
            </a:r>
            <a:endParaRPr lang="en-US" altLang="ko-KR" sz="2800" b="1" dirty="0">
              <a:solidFill>
                <a:schemeClr val="tx1"/>
              </a:solidFill>
              <a:latin typeface="Helvetica"/>
              <a:cs typeface="Helvetica"/>
            </a:endParaRPr>
          </a:p>
        </p:txBody>
      </p:sp>
      <p:sp>
        <p:nvSpPr>
          <p:cNvPr id="5" name="Shape 55"/>
          <p:cNvSpPr txBox="1">
            <a:spLocks/>
          </p:cNvSpPr>
          <p:nvPr/>
        </p:nvSpPr>
        <p:spPr>
          <a:xfrm>
            <a:off x="1835700" y="2899118"/>
            <a:ext cx="8520600" cy="31496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altLang="ko-KR" sz="2400" b="1" dirty="0" smtClean="0">
                <a:solidFill>
                  <a:schemeClr val="tx1"/>
                </a:solidFill>
                <a:latin typeface="Helvetica"/>
                <a:cs typeface="Helvetica"/>
              </a:rPr>
              <a:t>Thesis committee</a:t>
            </a:r>
          </a:p>
          <a:p>
            <a:r>
              <a:rPr lang="en-US" sz="2400" dirty="0" smtClean="0">
                <a:solidFill>
                  <a:schemeClr val="tx1"/>
                </a:solidFill>
              </a:rPr>
              <a:t>Jaime </a:t>
            </a:r>
            <a:r>
              <a:rPr lang="en-US" sz="2400" dirty="0" err="1" smtClean="0">
                <a:solidFill>
                  <a:schemeClr val="tx1"/>
                </a:solidFill>
              </a:rPr>
              <a:t>Carbonell</a:t>
            </a:r>
            <a:r>
              <a:rPr lang="en-US" sz="2400" dirty="0" smtClean="0">
                <a:solidFill>
                  <a:schemeClr val="tx1"/>
                </a:solidFill>
              </a:rPr>
              <a:t> (Chair)</a:t>
            </a:r>
          </a:p>
          <a:p>
            <a:r>
              <a:rPr lang="en-US" sz="2400" dirty="0" smtClean="0">
                <a:solidFill>
                  <a:schemeClr val="tx1"/>
                </a:solidFill>
              </a:rPr>
              <a:t>William </a:t>
            </a:r>
            <a:r>
              <a:rPr lang="en-US" sz="2400" dirty="0">
                <a:solidFill>
                  <a:schemeClr val="tx1"/>
                </a:solidFill>
              </a:rPr>
              <a:t>Cohen</a:t>
            </a:r>
          </a:p>
          <a:p>
            <a:r>
              <a:rPr lang="en-US" sz="2400" dirty="0">
                <a:solidFill>
                  <a:schemeClr val="tx1"/>
                </a:solidFill>
              </a:rPr>
              <a:t>Graham </a:t>
            </a:r>
            <a:r>
              <a:rPr lang="en-US" sz="2400" dirty="0" err="1">
                <a:solidFill>
                  <a:schemeClr val="tx1"/>
                </a:solidFill>
              </a:rPr>
              <a:t>Neubig</a:t>
            </a:r>
            <a:endParaRPr lang="en-US" sz="2400" dirty="0">
              <a:solidFill>
                <a:schemeClr val="tx1"/>
              </a:solidFill>
            </a:endParaRPr>
          </a:p>
          <a:p>
            <a:r>
              <a:rPr lang="en-US" sz="2400" dirty="0">
                <a:solidFill>
                  <a:schemeClr val="tx1"/>
                </a:solidFill>
              </a:rPr>
              <a:t>Dan </a:t>
            </a:r>
            <a:r>
              <a:rPr lang="en-US" sz="2400" dirty="0" smtClean="0">
                <a:solidFill>
                  <a:schemeClr val="tx1"/>
                </a:solidFill>
              </a:rPr>
              <a:t>Roth, University </a:t>
            </a:r>
            <a:r>
              <a:rPr lang="en-US" sz="2400" dirty="0">
                <a:solidFill>
                  <a:schemeClr val="tx1"/>
                </a:solidFill>
              </a:rPr>
              <a:t>of </a:t>
            </a:r>
            <a:r>
              <a:rPr lang="en-US" sz="2400" dirty="0" smtClean="0">
                <a:solidFill>
                  <a:schemeClr val="tx1"/>
                </a:solidFill>
              </a:rPr>
              <a:t>Pennsylvania</a:t>
            </a:r>
            <a:endParaRPr lang="en-US" sz="2400" dirty="0">
              <a:solidFill>
                <a:schemeClr val="tx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141"/>
          <a:stretch/>
        </p:blipFill>
        <p:spPr>
          <a:xfrm>
            <a:off x="98465" y="5063067"/>
            <a:ext cx="2048933" cy="1574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8931" y="5473099"/>
            <a:ext cx="2544233" cy="115123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6933" y="5464754"/>
            <a:ext cx="4729216" cy="115958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4133" y="5360499"/>
            <a:ext cx="1340400" cy="134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587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835700" y="1482065"/>
            <a:ext cx="8520600" cy="4555200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4000" dirty="0"/>
              <a:t>Injecting constraints</a:t>
            </a:r>
            <a:r>
              <a:rPr lang="en-US" sz="6600" dirty="0"/>
              <a:t> </a:t>
            </a:r>
            <a:r>
              <a:rPr lang="en-US" sz="4400" dirty="0" smtClean="0"/>
              <a:t/>
            </a:r>
            <a:br>
              <a:rPr lang="en-US" sz="4400" dirty="0" smtClean="0"/>
            </a:br>
            <a:r>
              <a:rPr lang="en-US" sz="4000" dirty="0" smtClean="0"/>
              <a:t>into </a:t>
            </a:r>
            <a:r>
              <a:rPr lang="en-US" sz="4800" b="1" dirty="0">
                <a:solidFill>
                  <a:srgbClr val="0070C0"/>
                </a:solidFill>
              </a:rPr>
              <a:t>neural NLP</a:t>
            </a:r>
            <a:r>
              <a:rPr lang="en-US" sz="4000" dirty="0"/>
              <a:t> </a:t>
            </a:r>
            <a:r>
              <a:rPr lang="en-US" sz="4000" dirty="0" smtClean="0"/>
              <a:t>models.</a:t>
            </a:r>
          </a:p>
          <a:p>
            <a:pPr marL="0" indent="0" algn="ctr">
              <a:buNone/>
            </a:pPr>
            <a:r>
              <a:rPr lang="en-US" sz="4000" dirty="0" smtClean="0"/>
              <a:t>(Natural Language Processing)</a:t>
            </a:r>
          </a:p>
          <a:p>
            <a:endParaRPr lang="en-US" altLang="ko-KR" sz="3600" dirty="0">
              <a:sym typeface="Verdana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9</a:t>
            </a:fld>
            <a:endParaRPr lang="en"/>
          </a:p>
        </p:txBody>
      </p:sp>
      <p:sp>
        <p:nvSpPr>
          <p:cNvPr id="23" name="Shape 66"/>
          <p:cNvSpPr txBox="1">
            <a:spLocks noGrp="1"/>
          </p:cNvSpPr>
          <p:nvPr>
            <p:ph type="title"/>
          </p:nvPr>
        </p:nvSpPr>
        <p:spPr>
          <a:xfrm>
            <a:off x="1835700" y="593367"/>
            <a:ext cx="8832300" cy="7636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lvl="0"/>
            <a:r>
              <a:rPr lang="en-US" dirty="0"/>
              <a:t>n</a:t>
            </a:r>
            <a:r>
              <a:rPr lang="en-US" dirty="0" smtClean="0"/>
              <a:t>eural NLP</a:t>
            </a:r>
            <a:endParaRPr lang="en-US" sz="3600" b="1" dirty="0">
              <a:solidFill>
                <a:srgbClr val="404040"/>
              </a:solidFill>
              <a:latin typeface="Apple SD 산돌고딕 Neo 일반체"/>
              <a:ea typeface="Apple SD 산돌고딕 Neo 일반체"/>
              <a:cs typeface="Apple SD 산돌고딕 Neo 일반체"/>
            </a:endParaRPr>
          </a:p>
        </p:txBody>
      </p:sp>
    </p:spTree>
    <p:extLst>
      <p:ext uri="{BB962C8B-B14F-4D97-AF65-F5344CB8AC3E}">
        <p14:creationId xmlns:p14="http://schemas.microsoft.com/office/powerpoint/2010/main" val="955984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835700" y="1482065"/>
            <a:ext cx="8520600" cy="4555200"/>
          </a:xfrm>
        </p:spPr>
        <p:txBody>
          <a:bodyPr>
            <a:normAutofit/>
          </a:bodyPr>
          <a:lstStyle/>
          <a:p>
            <a:r>
              <a:rPr lang="en-US" altLang="ko-KR" sz="2800" dirty="0" smtClean="0">
                <a:sym typeface="Verdana"/>
              </a:rPr>
              <a:t>Learning with the reward s(</a:t>
            </a:r>
            <a:r>
              <a:rPr lang="en-US" altLang="ko-KR" sz="2800" dirty="0" err="1" smtClean="0">
                <a:sym typeface="Verdana"/>
              </a:rPr>
              <a:t>x,y</a:t>
            </a:r>
            <a:r>
              <a:rPr lang="en-US" altLang="ko-KR" sz="2800" dirty="0" smtClean="0">
                <a:sym typeface="Verdana"/>
              </a:rPr>
              <a:t>)</a:t>
            </a:r>
          </a:p>
          <a:p>
            <a:pPr lvl="1"/>
            <a:r>
              <a:rPr lang="en-US" altLang="ko-KR" sz="2400" dirty="0">
                <a:sym typeface="Verdana"/>
              </a:rPr>
              <a:t>c</a:t>
            </a:r>
            <a:r>
              <a:rPr lang="en-US" altLang="ko-KR" sz="2400" dirty="0" smtClean="0">
                <a:sym typeface="Verdana"/>
              </a:rPr>
              <a:t>onstraint loss</a:t>
            </a:r>
            <a:endParaRPr lang="en-US" altLang="ko-KR" sz="2400" dirty="0" smtClean="0">
              <a:sym typeface="Verdana"/>
            </a:endParaRPr>
          </a:p>
          <a:p>
            <a:pPr lvl="1"/>
            <a:endParaRPr lang="en-US" altLang="ko-KR" sz="2400" dirty="0" smtClean="0">
              <a:sym typeface="Verdana"/>
            </a:endParaRPr>
          </a:p>
          <a:p>
            <a:pPr lvl="1"/>
            <a:endParaRPr lang="en-US" altLang="ko-KR" sz="2400" dirty="0">
              <a:sym typeface="Verdana"/>
            </a:endParaRPr>
          </a:p>
          <a:p>
            <a:pPr lvl="1"/>
            <a:endParaRPr lang="en-US" altLang="ko-KR" sz="2400" dirty="0" smtClean="0">
              <a:sym typeface="Verdana"/>
            </a:endParaRPr>
          </a:p>
          <a:p>
            <a:pPr lvl="1"/>
            <a:endParaRPr lang="en-US" altLang="ko-KR" sz="2400" dirty="0" smtClean="0">
              <a:sym typeface="Verdana"/>
            </a:endParaRPr>
          </a:p>
          <a:p>
            <a:pPr lvl="1"/>
            <a:r>
              <a:rPr lang="en-US" altLang="ko-KR" sz="2400" dirty="0" smtClean="0">
                <a:sym typeface="Verdana"/>
              </a:rPr>
              <a:t>Joint loss</a:t>
            </a:r>
          </a:p>
          <a:p>
            <a:pPr lvl="1"/>
            <a:endParaRPr lang="en-US" altLang="ko-KR" sz="2400" dirty="0" smtClean="0">
              <a:sym typeface="Verdana"/>
            </a:endParaRPr>
          </a:p>
          <a:p>
            <a:pPr lvl="1"/>
            <a:endParaRPr lang="en-US" altLang="ko-KR" sz="2400" dirty="0">
              <a:sym typeface="Verdana"/>
            </a:endParaRPr>
          </a:p>
          <a:p>
            <a:pPr lvl="1"/>
            <a:r>
              <a:rPr lang="en-US" altLang="ko-KR" sz="2400" dirty="0" smtClean="0">
                <a:sym typeface="Verdana"/>
              </a:rPr>
              <a:t>Semi-supervised </a:t>
            </a:r>
            <a:br>
              <a:rPr lang="en-US" altLang="ko-KR" sz="2400" dirty="0" smtClean="0">
                <a:sym typeface="Verdana"/>
              </a:rPr>
            </a:br>
            <a:r>
              <a:rPr lang="en-US" altLang="ko-KR" sz="2400" dirty="0" smtClean="0">
                <a:sym typeface="Verdana"/>
              </a:rPr>
              <a:t>Joint loss</a:t>
            </a:r>
            <a:endParaRPr lang="en-US" altLang="ko-KR" sz="2800" dirty="0" smtClean="0">
              <a:sym typeface="Verdana"/>
            </a:endParaRPr>
          </a:p>
          <a:p>
            <a:endParaRPr lang="en-US" altLang="ko-KR" sz="2800" dirty="0">
              <a:sym typeface="Verdana"/>
            </a:endParaRPr>
          </a:p>
          <a:p>
            <a:endParaRPr lang="en-US" altLang="ko-KR" sz="2800" dirty="0">
              <a:sym typeface="Verdana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99</a:t>
            </a:fld>
            <a:endParaRPr lang="en"/>
          </a:p>
        </p:txBody>
      </p:sp>
      <p:sp>
        <p:nvSpPr>
          <p:cNvPr id="23" name="Shape 66"/>
          <p:cNvSpPr txBox="1">
            <a:spLocks noGrp="1"/>
          </p:cNvSpPr>
          <p:nvPr>
            <p:ph type="title"/>
          </p:nvPr>
        </p:nvSpPr>
        <p:spPr>
          <a:xfrm>
            <a:off x="1835700" y="593367"/>
            <a:ext cx="8832300" cy="7636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r>
              <a:rPr lang="en-US" dirty="0"/>
              <a:t>Learning with constraints</a:t>
            </a:r>
            <a:endParaRPr lang="en-US" altLang="ko-KR" dirty="0">
              <a:sym typeface="Verdana"/>
            </a:endParaRPr>
          </a:p>
        </p:txBody>
      </p:sp>
      <p:sp>
        <p:nvSpPr>
          <p:cNvPr id="13" name="Google Shape;188;p13"/>
          <p:cNvSpPr/>
          <p:nvPr/>
        </p:nvSpPr>
        <p:spPr>
          <a:xfrm rot="-5400000" flipH="1">
            <a:off x="11062725" y="30462175"/>
            <a:ext cx="419100" cy="8923800"/>
          </a:xfrm>
          <a:prstGeom prst="leftBrace">
            <a:avLst>
              <a:gd name="adj1" fmla="val 5681"/>
              <a:gd name="adj2" fmla="val 50178"/>
            </a:avLst>
          </a:prstGeom>
          <a:noFill/>
          <a:ln w="38100" cap="flat" cmpd="sng">
            <a:solidFill>
              <a:srgbClr val="6D9EE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rgbClr val="9FC5E8"/>
              </a:highlight>
            </a:endParaRPr>
          </a:p>
        </p:txBody>
      </p:sp>
      <p:pic>
        <p:nvPicPr>
          <p:cNvPr id="14" name="Google Shape;18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23452" y="35027699"/>
            <a:ext cx="9407799" cy="157645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86;p13"/>
          <p:cNvSpPr txBox="1"/>
          <p:nvPr/>
        </p:nvSpPr>
        <p:spPr>
          <a:xfrm>
            <a:off x="7037775" y="36774300"/>
            <a:ext cx="2645100" cy="4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SRL-</a:t>
            </a:r>
            <a:r>
              <a:rPr lang="en-US" sz="2400" b="1" i="1">
                <a:highlight>
                  <a:srgbClr val="B6D7A8"/>
                </a:highlight>
                <a:latin typeface="Calibri"/>
                <a:ea typeface="Calibri"/>
                <a:cs typeface="Calibri"/>
                <a:sym typeface="Calibri"/>
              </a:rPr>
              <a:t>labeled</a:t>
            </a:r>
            <a:r>
              <a:rPr lang="en-US" sz="2400">
                <a:highlight>
                  <a:srgbClr val="B6D7A8"/>
                </a:highlight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data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87;p13"/>
          <p:cNvSpPr txBox="1"/>
          <p:nvPr/>
        </p:nvSpPr>
        <p:spPr>
          <a:xfrm>
            <a:off x="11721996" y="36780625"/>
            <a:ext cx="2645100" cy="4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SRL-</a:t>
            </a:r>
            <a:r>
              <a:rPr lang="en-US" sz="2400" b="1" i="1">
                <a:highlight>
                  <a:srgbClr val="B6D7A8"/>
                </a:highlight>
                <a:latin typeface="Calibri"/>
                <a:ea typeface="Calibri"/>
                <a:cs typeface="Calibri"/>
                <a:sym typeface="Calibri"/>
              </a:rPr>
              <a:t>unlabeled</a:t>
            </a: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 data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89;p13"/>
          <p:cNvSpPr/>
          <p:nvPr/>
        </p:nvSpPr>
        <p:spPr>
          <a:xfrm rot="5400000" flipH="1">
            <a:off x="8139825" y="35221525"/>
            <a:ext cx="276300" cy="2809800"/>
          </a:xfrm>
          <a:prstGeom prst="leftBrace">
            <a:avLst>
              <a:gd name="adj1" fmla="val 470"/>
              <a:gd name="adj2" fmla="val 50178"/>
            </a:avLst>
          </a:prstGeom>
          <a:noFill/>
          <a:ln w="3810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90;p13"/>
          <p:cNvSpPr/>
          <p:nvPr/>
        </p:nvSpPr>
        <p:spPr>
          <a:xfrm rot="5400000" flipH="1">
            <a:off x="12987400" y="34084700"/>
            <a:ext cx="419100" cy="5174100"/>
          </a:xfrm>
          <a:prstGeom prst="leftBrace">
            <a:avLst>
              <a:gd name="adj1" fmla="val 5681"/>
              <a:gd name="adj2" fmla="val 50178"/>
            </a:avLst>
          </a:prstGeom>
          <a:noFill/>
          <a:ln w="3810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1;p13"/>
          <p:cNvSpPr txBox="1"/>
          <p:nvPr/>
        </p:nvSpPr>
        <p:spPr>
          <a:xfrm>
            <a:off x="10022700" y="34302913"/>
            <a:ext cx="2645100" cy="4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SRL-</a:t>
            </a:r>
            <a:r>
              <a:rPr lang="en-US" sz="2400" b="1" i="1" dirty="0">
                <a:highlight>
                  <a:srgbClr val="9FC5E8"/>
                </a:highlight>
                <a:latin typeface="Calibri"/>
                <a:ea typeface="Calibri"/>
                <a:cs typeface="Calibri"/>
                <a:sym typeface="Calibri"/>
              </a:rPr>
              <a:t>labeled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data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" name="Google Shape;150;p13"/>
          <p:cNvPicPr preferRelativeResize="0"/>
          <p:nvPr/>
        </p:nvPicPr>
        <p:blipFill rotWithShape="1">
          <a:blip r:embed="rId4">
            <a:alphaModFix/>
          </a:blip>
          <a:srcRect l="20440" r="-2664"/>
          <a:stretch/>
        </p:blipFill>
        <p:spPr>
          <a:xfrm>
            <a:off x="6896100" y="33011100"/>
            <a:ext cx="5475126" cy="129185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188;p13"/>
          <p:cNvSpPr/>
          <p:nvPr/>
        </p:nvSpPr>
        <p:spPr>
          <a:xfrm rot="16200000" flipH="1">
            <a:off x="11062725" y="30462175"/>
            <a:ext cx="419100" cy="8923800"/>
          </a:xfrm>
          <a:prstGeom prst="leftBrace">
            <a:avLst>
              <a:gd name="adj1" fmla="val 5681"/>
              <a:gd name="adj2" fmla="val 50178"/>
            </a:avLst>
          </a:prstGeom>
          <a:noFill/>
          <a:ln w="38100" cap="flat" cmpd="sng">
            <a:solidFill>
              <a:srgbClr val="6D9EE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rgbClr val="9FC5E8"/>
              </a:highlight>
            </a:endParaRPr>
          </a:p>
        </p:txBody>
      </p:sp>
      <p:sp>
        <p:nvSpPr>
          <p:cNvPr id="25" name="Google Shape;186;p13"/>
          <p:cNvSpPr txBox="1"/>
          <p:nvPr/>
        </p:nvSpPr>
        <p:spPr>
          <a:xfrm>
            <a:off x="7037775" y="36774300"/>
            <a:ext cx="2645100" cy="4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SRL-</a:t>
            </a:r>
            <a:r>
              <a:rPr lang="en-US" sz="2400" b="1" i="1">
                <a:highlight>
                  <a:srgbClr val="B6D7A8"/>
                </a:highlight>
                <a:latin typeface="Calibri"/>
                <a:ea typeface="Calibri"/>
                <a:cs typeface="Calibri"/>
                <a:sym typeface="Calibri"/>
              </a:rPr>
              <a:t>labeled</a:t>
            </a:r>
            <a:r>
              <a:rPr lang="en-US" sz="2400">
                <a:highlight>
                  <a:srgbClr val="B6D7A8"/>
                </a:highlight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data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187;p13"/>
          <p:cNvSpPr txBox="1"/>
          <p:nvPr/>
        </p:nvSpPr>
        <p:spPr>
          <a:xfrm>
            <a:off x="11721996" y="36780625"/>
            <a:ext cx="2645100" cy="4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SRL-</a:t>
            </a:r>
            <a:r>
              <a:rPr lang="en-US" sz="2400" b="1" i="1">
                <a:highlight>
                  <a:srgbClr val="B6D7A8"/>
                </a:highlight>
                <a:latin typeface="Calibri"/>
                <a:ea typeface="Calibri"/>
                <a:cs typeface="Calibri"/>
                <a:sym typeface="Calibri"/>
              </a:rPr>
              <a:t>unlabeled</a:t>
            </a: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 data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189;p13"/>
          <p:cNvSpPr/>
          <p:nvPr/>
        </p:nvSpPr>
        <p:spPr>
          <a:xfrm rot="5400000" flipH="1">
            <a:off x="8139825" y="35221525"/>
            <a:ext cx="276300" cy="2809800"/>
          </a:xfrm>
          <a:prstGeom prst="leftBrace">
            <a:avLst>
              <a:gd name="adj1" fmla="val 470"/>
              <a:gd name="adj2" fmla="val 50178"/>
            </a:avLst>
          </a:prstGeom>
          <a:noFill/>
          <a:ln w="3810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190;p13"/>
          <p:cNvSpPr/>
          <p:nvPr/>
        </p:nvSpPr>
        <p:spPr>
          <a:xfrm rot="5400000" flipH="1">
            <a:off x="12987400" y="34084700"/>
            <a:ext cx="419100" cy="5174100"/>
          </a:xfrm>
          <a:prstGeom prst="leftBrace">
            <a:avLst>
              <a:gd name="adj1" fmla="val 5681"/>
              <a:gd name="adj2" fmla="val 50178"/>
            </a:avLst>
          </a:prstGeom>
          <a:noFill/>
          <a:ln w="3810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191;p13"/>
          <p:cNvSpPr txBox="1"/>
          <p:nvPr/>
        </p:nvSpPr>
        <p:spPr>
          <a:xfrm>
            <a:off x="10025624" y="34302913"/>
            <a:ext cx="2645100" cy="4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SRL-</a:t>
            </a:r>
            <a:r>
              <a:rPr lang="en-US" sz="2400" b="1" i="1" dirty="0">
                <a:highlight>
                  <a:srgbClr val="9FC5E8"/>
                </a:highlight>
                <a:latin typeface="Calibri"/>
                <a:ea typeface="Calibri"/>
                <a:cs typeface="Calibri"/>
                <a:sym typeface="Calibri"/>
              </a:rPr>
              <a:t>labeled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data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" name="Google Shape;192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284726" y="34361975"/>
            <a:ext cx="1316998" cy="36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oogle Shape;193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253450" y="36846800"/>
            <a:ext cx="1380550" cy="4191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188;p13"/>
          <p:cNvSpPr/>
          <p:nvPr/>
        </p:nvSpPr>
        <p:spPr>
          <a:xfrm rot="16200000" flipH="1">
            <a:off x="11215125" y="30614575"/>
            <a:ext cx="419100" cy="8923800"/>
          </a:xfrm>
          <a:prstGeom prst="leftBrace">
            <a:avLst>
              <a:gd name="adj1" fmla="val 5681"/>
              <a:gd name="adj2" fmla="val 50178"/>
            </a:avLst>
          </a:prstGeom>
          <a:noFill/>
          <a:ln w="38100" cap="flat" cmpd="sng">
            <a:solidFill>
              <a:srgbClr val="6D9EE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rgbClr val="9FC5E8"/>
              </a:highlight>
            </a:endParaRPr>
          </a:p>
        </p:txBody>
      </p:sp>
      <p:sp>
        <p:nvSpPr>
          <p:cNvPr id="33" name="Google Shape;186;p13"/>
          <p:cNvSpPr txBox="1"/>
          <p:nvPr/>
        </p:nvSpPr>
        <p:spPr>
          <a:xfrm>
            <a:off x="7190175" y="36926700"/>
            <a:ext cx="2645100" cy="4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SRL-</a:t>
            </a:r>
            <a:r>
              <a:rPr lang="en-US" sz="2400" b="1" i="1">
                <a:highlight>
                  <a:srgbClr val="B6D7A8"/>
                </a:highlight>
                <a:latin typeface="Calibri"/>
                <a:ea typeface="Calibri"/>
                <a:cs typeface="Calibri"/>
                <a:sym typeface="Calibri"/>
              </a:rPr>
              <a:t>labeled</a:t>
            </a:r>
            <a:r>
              <a:rPr lang="en-US" sz="2400">
                <a:highlight>
                  <a:srgbClr val="B6D7A8"/>
                </a:highlight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data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187;p13"/>
          <p:cNvSpPr txBox="1"/>
          <p:nvPr/>
        </p:nvSpPr>
        <p:spPr>
          <a:xfrm>
            <a:off x="11874396" y="36933025"/>
            <a:ext cx="2645100" cy="4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SRL-</a:t>
            </a:r>
            <a:r>
              <a:rPr lang="en-US" sz="2400" b="1" i="1">
                <a:highlight>
                  <a:srgbClr val="B6D7A8"/>
                </a:highlight>
                <a:latin typeface="Calibri"/>
                <a:ea typeface="Calibri"/>
                <a:cs typeface="Calibri"/>
                <a:sym typeface="Calibri"/>
              </a:rPr>
              <a:t>unlabeled</a:t>
            </a: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 data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Google Shape;189;p13"/>
          <p:cNvSpPr/>
          <p:nvPr/>
        </p:nvSpPr>
        <p:spPr>
          <a:xfrm rot="5400000" flipH="1">
            <a:off x="8292225" y="35373925"/>
            <a:ext cx="276300" cy="2809800"/>
          </a:xfrm>
          <a:prstGeom prst="leftBrace">
            <a:avLst>
              <a:gd name="adj1" fmla="val 470"/>
              <a:gd name="adj2" fmla="val 50178"/>
            </a:avLst>
          </a:prstGeom>
          <a:noFill/>
          <a:ln w="3810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190;p13"/>
          <p:cNvSpPr/>
          <p:nvPr/>
        </p:nvSpPr>
        <p:spPr>
          <a:xfrm rot="5400000" flipH="1">
            <a:off x="13139800" y="34237100"/>
            <a:ext cx="419100" cy="5174100"/>
          </a:xfrm>
          <a:prstGeom prst="leftBrace">
            <a:avLst>
              <a:gd name="adj1" fmla="val 5681"/>
              <a:gd name="adj2" fmla="val 50178"/>
            </a:avLst>
          </a:prstGeom>
          <a:noFill/>
          <a:ln w="3810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191;p13"/>
          <p:cNvSpPr txBox="1"/>
          <p:nvPr/>
        </p:nvSpPr>
        <p:spPr>
          <a:xfrm>
            <a:off x="10178024" y="34455313"/>
            <a:ext cx="2645100" cy="4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SRL-</a:t>
            </a:r>
            <a:r>
              <a:rPr lang="en-US" sz="2400" b="1" i="1" dirty="0">
                <a:highlight>
                  <a:srgbClr val="9FC5E8"/>
                </a:highlight>
                <a:latin typeface="Calibri"/>
                <a:ea typeface="Calibri"/>
                <a:cs typeface="Calibri"/>
                <a:sym typeface="Calibri"/>
              </a:rPr>
              <a:t>labeled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data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" name="Google Shape;192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437126" y="34514375"/>
            <a:ext cx="1316998" cy="36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193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405850" y="36999200"/>
            <a:ext cx="1380550" cy="419100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188;p13"/>
          <p:cNvSpPr/>
          <p:nvPr/>
        </p:nvSpPr>
        <p:spPr>
          <a:xfrm rot="16200000" flipH="1">
            <a:off x="11367525" y="30766975"/>
            <a:ext cx="419100" cy="8923800"/>
          </a:xfrm>
          <a:prstGeom prst="leftBrace">
            <a:avLst>
              <a:gd name="adj1" fmla="val 5681"/>
              <a:gd name="adj2" fmla="val 50178"/>
            </a:avLst>
          </a:prstGeom>
          <a:noFill/>
          <a:ln w="38100" cap="flat" cmpd="sng">
            <a:solidFill>
              <a:srgbClr val="6D9EE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rgbClr val="9FC5E8"/>
              </a:highlight>
            </a:endParaRPr>
          </a:p>
        </p:txBody>
      </p:sp>
      <p:sp>
        <p:nvSpPr>
          <p:cNvPr id="41" name="Google Shape;186;p13"/>
          <p:cNvSpPr txBox="1"/>
          <p:nvPr/>
        </p:nvSpPr>
        <p:spPr>
          <a:xfrm>
            <a:off x="7342575" y="37079100"/>
            <a:ext cx="2645100" cy="4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SRL-</a:t>
            </a:r>
            <a:r>
              <a:rPr lang="en-US" sz="2400" b="1" i="1">
                <a:highlight>
                  <a:srgbClr val="B6D7A8"/>
                </a:highlight>
                <a:latin typeface="Calibri"/>
                <a:ea typeface="Calibri"/>
                <a:cs typeface="Calibri"/>
                <a:sym typeface="Calibri"/>
              </a:rPr>
              <a:t>labeled</a:t>
            </a:r>
            <a:r>
              <a:rPr lang="en-US" sz="2400">
                <a:highlight>
                  <a:srgbClr val="B6D7A8"/>
                </a:highlight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data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" name="Google Shape;187;p13"/>
          <p:cNvSpPr txBox="1"/>
          <p:nvPr/>
        </p:nvSpPr>
        <p:spPr>
          <a:xfrm>
            <a:off x="12026796" y="37085425"/>
            <a:ext cx="2645100" cy="4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SRL-</a:t>
            </a:r>
            <a:r>
              <a:rPr lang="en-US" sz="2400" b="1" i="1">
                <a:highlight>
                  <a:srgbClr val="B6D7A8"/>
                </a:highlight>
                <a:latin typeface="Calibri"/>
                <a:ea typeface="Calibri"/>
                <a:cs typeface="Calibri"/>
                <a:sym typeface="Calibri"/>
              </a:rPr>
              <a:t>unlabeled</a:t>
            </a: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 data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Google Shape;189;p13"/>
          <p:cNvSpPr/>
          <p:nvPr/>
        </p:nvSpPr>
        <p:spPr>
          <a:xfrm rot="5400000" flipH="1">
            <a:off x="8444625" y="35526325"/>
            <a:ext cx="276300" cy="2809800"/>
          </a:xfrm>
          <a:prstGeom prst="leftBrace">
            <a:avLst>
              <a:gd name="adj1" fmla="val 470"/>
              <a:gd name="adj2" fmla="val 50178"/>
            </a:avLst>
          </a:prstGeom>
          <a:noFill/>
          <a:ln w="3810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190;p13"/>
          <p:cNvSpPr/>
          <p:nvPr/>
        </p:nvSpPr>
        <p:spPr>
          <a:xfrm rot="5400000" flipH="1">
            <a:off x="13292200" y="34389500"/>
            <a:ext cx="419100" cy="5174100"/>
          </a:xfrm>
          <a:prstGeom prst="leftBrace">
            <a:avLst>
              <a:gd name="adj1" fmla="val 5681"/>
              <a:gd name="adj2" fmla="val 50178"/>
            </a:avLst>
          </a:prstGeom>
          <a:noFill/>
          <a:ln w="3810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191;p13"/>
          <p:cNvSpPr txBox="1"/>
          <p:nvPr/>
        </p:nvSpPr>
        <p:spPr>
          <a:xfrm>
            <a:off x="10330424" y="34607713"/>
            <a:ext cx="2645100" cy="4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SRL-</a:t>
            </a:r>
            <a:r>
              <a:rPr lang="en-US" sz="2400" b="1" i="1" dirty="0">
                <a:highlight>
                  <a:srgbClr val="9FC5E8"/>
                </a:highlight>
                <a:latin typeface="Calibri"/>
                <a:ea typeface="Calibri"/>
                <a:cs typeface="Calibri"/>
                <a:sym typeface="Calibri"/>
              </a:rPr>
              <a:t>labeled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data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6" name="Google Shape;192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589526" y="34666775"/>
            <a:ext cx="1316998" cy="36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193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558250" y="37151600"/>
            <a:ext cx="1380550" cy="419100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188;p13"/>
          <p:cNvSpPr/>
          <p:nvPr/>
        </p:nvSpPr>
        <p:spPr>
          <a:xfrm rot="16200000" flipH="1">
            <a:off x="11519925" y="30919375"/>
            <a:ext cx="419100" cy="8923800"/>
          </a:xfrm>
          <a:prstGeom prst="leftBrace">
            <a:avLst>
              <a:gd name="adj1" fmla="val 5681"/>
              <a:gd name="adj2" fmla="val 50178"/>
            </a:avLst>
          </a:prstGeom>
          <a:noFill/>
          <a:ln w="38100" cap="flat" cmpd="sng">
            <a:solidFill>
              <a:srgbClr val="6D9EE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rgbClr val="9FC5E8"/>
              </a:highlight>
            </a:endParaRPr>
          </a:p>
        </p:txBody>
      </p:sp>
      <p:sp>
        <p:nvSpPr>
          <p:cNvPr id="49" name="Google Shape;186;p13"/>
          <p:cNvSpPr txBox="1"/>
          <p:nvPr/>
        </p:nvSpPr>
        <p:spPr>
          <a:xfrm>
            <a:off x="7494975" y="37231500"/>
            <a:ext cx="2645100" cy="4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SRL-</a:t>
            </a:r>
            <a:r>
              <a:rPr lang="en-US" sz="2400" b="1" i="1">
                <a:highlight>
                  <a:srgbClr val="B6D7A8"/>
                </a:highlight>
                <a:latin typeface="Calibri"/>
                <a:ea typeface="Calibri"/>
                <a:cs typeface="Calibri"/>
                <a:sym typeface="Calibri"/>
              </a:rPr>
              <a:t>labeled</a:t>
            </a:r>
            <a:r>
              <a:rPr lang="en-US" sz="2400">
                <a:highlight>
                  <a:srgbClr val="B6D7A8"/>
                </a:highlight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data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" name="Google Shape;187;p13"/>
          <p:cNvSpPr txBox="1"/>
          <p:nvPr/>
        </p:nvSpPr>
        <p:spPr>
          <a:xfrm>
            <a:off x="12179196" y="37237825"/>
            <a:ext cx="2645100" cy="4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SRL-</a:t>
            </a:r>
            <a:r>
              <a:rPr lang="en-US" sz="2400" b="1" i="1">
                <a:highlight>
                  <a:srgbClr val="B6D7A8"/>
                </a:highlight>
                <a:latin typeface="Calibri"/>
                <a:ea typeface="Calibri"/>
                <a:cs typeface="Calibri"/>
                <a:sym typeface="Calibri"/>
              </a:rPr>
              <a:t>unlabeled</a:t>
            </a: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 data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" name="Google Shape;189;p13"/>
          <p:cNvSpPr/>
          <p:nvPr/>
        </p:nvSpPr>
        <p:spPr>
          <a:xfrm rot="5400000" flipH="1">
            <a:off x="8597025" y="35678725"/>
            <a:ext cx="276300" cy="2809800"/>
          </a:xfrm>
          <a:prstGeom prst="leftBrace">
            <a:avLst>
              <a:gd name="adj1" fmla="val 470"/>
              <a:gd name="adj2" fmla="val 50178"/>
            </a:avLst>
          </a:prstGeom>
          <a:noFill/>
          <a:ln w="3810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190;p13"/>
          <p:cNvSpPr/>
          <p:nvPr/>
        </p:nvSpPr>
        <p:spPr>
          <a:xfrm rot="5400000" flipH="1">
            <a:off x="13444600" y="34541900"/>
            <a:ext cx="419100" cy="5174100"/>
          </a:xfrm>
          <a:prstGeom prst="leftBrace">
            <a:avLst>
              <a:gd name="adj1" fmla="val 5681"/>
              <a:gd name="adj2" fmla="val 50178"/>
            </a:avLst>
          </a:prstGeom>
          <a:noFill/>
          <a:ln w="3810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191;p13"/>
          <p:cNvSpPr txBox="1"/>
          <p:nvPr/>
        </p:nvSpPr>
        <p:spPr>
          <a:xfrm>
            <a:off x="10482824" y="34760113"/>
            <a:ext cx="2645100" cy="4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SRL-</a:t>
            </a:r>
            <a:r>
              <a:rPr lang="en-US" sz="2400" b="1" i="1" dirty="0">
                <a:highlight>
                  <a:srgbClr val="9FC5E8"/>
                </a:highlight>
                <a:latin typeface="Calibri"/>
                <a:ea typeface="Calibri"/>
                <a:cs typeface="Calibri"/>
                <a:sym typeface="Calibri"/>
              </a:rPr>
              <a:t>labeled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data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4" name="Google Shape;192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741926" y="34819175"/>
            <a:ext cx="1316998" cy="36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193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710650" y="37304000"/>
            <a:ext cx="1380550" cy="41910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188;p13"/>
          <p:cNvSpPr/>
          <p:nvPr/>
        </p:nvSpPr>
        <p:spPr>
          <a:xfrm rot="16200000" flipH="1">
            <a:off x="11672325" y="31071775"/>
            <a:ext cx="419100" cy="8923800"/>
          </a:xfrm>
          <a:prstGeom prst="leftBrace">
            <a:avLst>
              <a:gd name="adj1" fmla="val 5681"/>
              <a:gd name="adj2" fmla="val 50178"/>
            </a:avLst>
          </a:prstGeom>
          <a:noFill/>
          <a:ln w="38100" cap="flat" cmpd="sng">
            <a:solidFill>
              <a:srgbClr val="6D9EE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rgbClr val="9FC5E8"/>
              </a:highlight>
            </a:endParaRPr>
          </a:p>
        </p:txBody>
      </p:sp>
      <p:sp>
        <p:nvSpPr>
          <p:cNvPr id="57" name="Google Shape;186;p13"/>
          <p:cNvSpPr txBox="1"/>
          <p:nvPr/>
        </p:nvSpPr>
        <p:spPr>
          <a:xfrm>
            <a:off x="7647375" y="37383900"/>
            <a:ext cx="2645100" cy="4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SRL-</a:t>
            </a:r>
            <a:r>
              <a:rPr lang="en-US" sz="2400" b="1" i="1">
                <a:highlight>
                  <a:srgbClr val="B6D7A8"/>
                </a:highlight>
                <a:latin typeface="Calibri"/>
                <a:ea typeface="Calibri"/>
                <a:cs typeface="Calibri"/>
                <a:sym typeface="Calibri"/>
              </a:rPr>
              <a:t>labeled</a:t>
            </a:r>
            <a:r>
              <a:rPr lang="en-US" sz="2400">
                <a:highlight>
                  <a:srgbClr val="B6D7A8"/>
                </a:highlight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data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187;p13"/>
          <p:cNvSpPr txBox="1"/>
          <p:nvPr/>
        </p:nvSpPr>
        <p:spPr>
          <a:xfrm>
            <a:off x="12331596" y="37390225"/>
            <a:ext cx="2645100" cy="4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SRL-</a:t>
            </a:r>
            <a:r>
              <a:rPr lang="en-US" sz="2400" b="1" i="1">
                <a:highlight>
                  <a:srgbClr val="B6D7A8"/>
                </a:highlight>
                <a:latin typeface="Calibri"/>
                <a:ea typeface="Calibri"/>
                <a:cs typeface="Calibri"/>
                <a:sym typeface="Calibri"/>
              </a:rPr>
              <a:t>unlabeled</a:t>
            </a: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 data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189;p13"/>
          <p:cNvSpPr/>
          <p:nvPr/>
        </p:nvSpPr>
        <p:spPr>
          <a:xfrm rot="5400000" flipH="1">
            <a:off x="8749425" y="35831125"/>
            <a:ext cx="276300" cy="2809800"/>
          </a:xfrm>
          <a:prstGeom prst="leftBrace">
            <a:avLst>
              <a:gd name="adj1" fmla="val 470"/>
              <a:gd name="adj2" fmla="val 50178"/>
            </a:avLst>
          </a:prstGeom>
          <a:noFill/>
          <a:ln w="3810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190;p13"/>
          <p:cNvSpPr/>
          <p:nvPr/>
        </p:nvSpPr>
        <p:spPr>
          <a:xfrm rot="5400000" flipH="1">
            <a:off x="13597000" y="34694300"/>
            <a:ext cx="419100" cy="5174100"/>
          </a:xfrm>
          <a:prstGeom prst="leftBrace">
            <a:avLst>
              <a:gd name="adj1" fmla="val 5681"/>
              <a:gd name="adj2" fmla="val 50178"/>
            </a:avLst>
          </a:prstGeom>
          <a:noFill/>
          <a:ln w="3810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191;p13"/>
          <p:cNvSpPr txBox="1"/>
          <p:nvPr/>
        </p:nvSpPr>
        <p:spPr>
          <a:xfrm>
            <a:off x="10635224" y="34912513"/>
            <a:ext cx="2645100" cy="4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SRL-</a:t>
            </a:r>
            <a:r>
              <a:rPr lang="en-US" sz="2400" b="1" i="1" dirty="0">
                <a:highlight>
                  <a:srgbClr val="9FC5E8"/>
                </a:highlight>
                <a:latin typeface="Calibri"/>
                <a:ea typeface="Calibri"/>
                <a:cs typeface="Calibri"/>
                <a:sym typeface="Calibri"/>
              </a:rPr>
              <a:t>labeled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data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2" name="Google Shape;192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894326" y="34971575"/>
            <a:ext cx="1316998" cy="36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193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863050" y="37456400"/>
            <a:ext cx="1380550" cy="4191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188;p13"/>
          <p:cNvSpPr/>
          <p:nvPr/>
        </p:nvSpPr>
        <p:spPr>
          <a:xfrm rot="16200000" flipH="1">
            <a:off x="11824725" y="31224175"/>
            <a:ext cx="419100" cy="8923800"/>
          </a:xfrm>
          <a:prstGeom prst="leftBrace">
            <a:avLst>
              <a:gd name="adj1" fmla="val 5681"/>
              <a:gd name="adj2" fmla="val 50178"/>
            </a:avLst>
          </a:prstGeom>
          <a:noFill/>
          <a:ln w="38100" cap="flat" cmpd="sng">
            <a:solidFill>
              <a:srgbClr val="6D9EE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rgbClr val="9FC5E8"/>
              </a:highlight>
            </a:endParaRPr>
          </a:p>
        </p:txBody>
      </p:sp>
      <p:sp>
        <p:nvSpPr>
          <p:cNvPr id="65" name="Google Shape;186;p13"/>
          <p:cNvSpPr txBox="1"/>
          <p:nvPr/>
        </p:nvSpPr>
        <p:spPr>
          <a:xfrm>
            <a:off x="7799775" y="37536300"/>
            <a:ext cx="2645100" cy="4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SRL-</a:t>
            </a:r>
            <a:r>
              <a:rPr lang="en-US" sz="2400" b="1" i="1">
                <a:highlight>
                  <a:srgbClr val="B6D7A8"/>
                </a:highlight>
                <a:latin typeface="Calibri"/>
                <a:ea typeface="Calibri"/>
                <a:cs typeface="Calibri"/>
                <a:sym typeface="Calibri"/>
              </a:rPr>
              <a:t>labeled</a:t>
            </a:r>
            <a:r>
              <a:rPr lang="en-US" sz="2400">
                <a:highlight>
                  <a:srgbClr val="B6D7A8"/>
                </a:highlight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data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" name="Google Shape;187;p13"/>
          <p:cNvSpPr txBox="1"/>
          <p:nvPr/>
        </p:nvSpPr>
        <p:spPr>
          <a:xfrm>
            <a:off x="12483996" y="37542625"/>
            <a:ext cx="2645100" cy="4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SRL-</a:t>
            </a:r>
            <a:r>
              <a:rPr lang="en-US" sz="2400" b="1" i="1">
                <a:highlight>
                  <a:srgbClr val="B6D7A8"/>
                </a:highlight>
                <a:latin typeface="Calibri"/>
                <a:ea typeface="Calibri"/>
                <a:cs typeface="Calibri"/>
                <a:sym typeface="Calibri"/>
              </a:rPr>
              <a:t>unlabeled</a:t>
            </a: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 data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Google Shape;189;p13"/>
          <p:cNvSpPr/>
          <p:nvPr/>
        </p:nvSpPr>
        <p:spPr>
          <a:xfrm rot="5400000" flipH="1">
            <a:off x="8901825" y="35983525"/>
            <a:ext cx="276300" cy="2809800"/>
          </a:xfrm>
          <a:prstGeom prst="leftBrace">
            <a:avLst>
              <a:gd name="adj1" fmla="val 470"/>
              <a:gd name="adj2" fmla="val 50178"/>
            </a:avLst>
          </a:prstGeom>
          <a:noFill/>
          <a:ln w="3810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190;p13"/>
          <p:cNvSpPr/>
          <p:nvPr/>
        </p:nvSpPr>
        <p:spPr>
          <a:xfrm rot="5400000" flipH="1">
            <a:off x="13749400" y="34846700"/>
            <a:ext cx="419100" cy="5174100"/>
          </a:xfrm>
          <a:prstGeom prst="leftBrace">
            <a:avLst>
              <a:gd name="adj1" fmla="val 5681"/>
              <a:gd name="adj2" fmla="val 50178"/>
            </a:avLst>
          </a:prstGeom>
          <a:noFill/>
          <a:ln w="3810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191;p13"/>
          <p:cNvSpPr txBox="1"/>
          <p:nvPr/>
        </p:nvSpPr>
        <p:spPr>
          <a:xfrm>
            <a:off x="10787624" y="35064913"/>
            <a:ext cx="2645100" cy="4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SRL-</a:t>
            </a:r>
            <a:r>
              <a:rPr lang="en-US" sz="2400" b="1" i="1" dirty="0">
                <a:highlight>
                  <a:srgbClr val="9FC5E8"/>
                </a:highlight>
                <a:latin typeface="Calibri"/>
                <a:ea typeface="Calibri"/>
                <a:cs typeface="Calibri"/>
                <a:sym typeface="Calibri"/>
              </a:rPr>
              <a:t>labeled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data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0" name="Google Shape;192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046726" y="35123975"/>
            <a:ext cx="1316998" cy="36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193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015450" y="37608800"/>
            <a:ext cx="1380550" cy="419100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188;p13"/>
          <p:cNvSpPr/>
          <p:nvPr/>
        </p:nvSpPr>
        <p:spPr>
          <a:xfrm rot="16200000" flipH="1">
            <a:off x="11977125" y="31376575"/>
            <a:ext cx="419100" cy="8923800"/>
          </a:xfrm>
          <a:prstGeom prst="leftBrace">
            <a:avLst>
              <a:gd name="adj1" fmla="val 5681"/>
              <a:gd name="adj2" fmla="val 50178"/>
            </a:avLst>
          </a:prstGeom>
          <a:noFill/>
          <a:ln w="38100" cap="flat" cmpd="sng">
            <a:solidFill>
              <a:srgbClr val="6D9EE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rgbClr val="9FC5E8"/>
              </a:highlight>
            </a:endParaRPr>
          </a:p>
        </p:txBody>
      </p:sp>
      <p:sp>
        <p:nvSpPr>
          <p:cNvPr id="73" name="Google Shape;186;p13"/>
          <p:cNvSpPr txBox="1"/>
          <p:nvPr/>
        </p:nvSpPr>
        <p:spPr>
          <a:xfrm>
            <a:off x="7952175" y="37688700"/>
            <a:ext cx="2645100" cy="4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SRL-</a:t>
            </a:r>
            <a:r>
              <a:rPr lang="en-US" sz="2400" b="1" i="1">
                <a:highlight>
                  <a:srgbClr val="B6D7A8"/>
                </a:highlight>
                <a:latin typeface="Calibri"/>
                <a:ea typeface="Calibri"/>
                <a:cs typeface="Calibri"/>
                <a:sym typeface="Calibri"/>
              </a:rPr>
              <a:t>labeled</a:t>
            </a:r>
            <a:r>
              <a:rPr lang="en-US" sz="2400">
                <a:highlight>
                  <a:srgbClr val="B6D7A8"/>
                </a:highlight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data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" name="Google Shape;187;p13"/>
          <p:cNvSpPr txBox="1"/>
          <p:nvPr/>
        </p:nvSpPr>
        <p:spPr>
          <a:xfrm>
            <a:off x="12636396" y="37695025"/>
            <a:ext cx="2645100" cy="4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SRL-</a:t>
            </a:r>
            <a:r>
              <a:rPr lang="en-US" sz="2400" b="1" i="1">
                <a:highlight>
                  <a:srgbClr val="B6D7A8"/>
                </a:highlight>
                <a:latin typeface="Calibri"/>
                <a:ea typeface="Calibri"/>
                <a:cs typeface="Calibri"/>
                <a:sym typeface="Calibri"/>
              </a:rPr>
              <a:t>unlabeled</a:t>
            </a: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 data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" name="Google Shape;189;p13"/>
          <p:cNvSpPr/>
          <p:nvPr/>
        </p:nvSpPr>
        <p:spPr>
          <a:xfrm rot="5400000" flipH="1">
            <a:off x="9054225" y="36135925"/>
            <a:ext cx="276300" cy="2809800"/>
          </a:xfrm>
          <a:prstGeom prst="leftBrace">
            <a:avLst>
              <a:gd name="adj1" fmla="val 470"/>
              <a:gd name="adj2" fmla="val 50178"/>
            </a:avLst>
          </a:prstGeom>
          <a:noFill/>
          <a:ln w="3810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190;p13"/>
          <p:cNvSpPr/>
          <p:nvPr/>
        </p:nvSpPr>
        <p:spPr>
          <a:xfrm rot="5400000" flipH="1">
            <a:off x="13901800" y="34999100"/>
            <a:ext cx="419100" cy="5174100"/>
          </a:xfrm>
          <a:prstGeom prst="leftBrace">
            <a:avLst>
              <a:gd name="adj1" fmla="val 5681"/>
              <a:gd name="adj2" fmla="val 50178"/>
            </a:avLst>
          </a:prstGeom>
          <a:noFill/>
          <a:ln w="3810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191;p13"/>
          <p:cNvSpPr txBox="1"/>
          <p:nvPr/>
        </p:nvSpPr>
        <p:spPr>
          <a:xfrm>
            <a:off x="10940024" y="35217313"/>
            <a:ext cx="2645100" cy="4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SRL-</a:t>
            </a:r>
            <a:r>
              <a:rPr lang="en-US" sz="2400" b="1" i="1" dirty="0">
                <a:highlight>
                  <a:srgbClr val="9FC5E8"/>
                </a:highlight>
                <a:latin typeface="Calibri"/>
                <a:ea typeface="Calibri"/>
                <a:cs typeface="Calibri"/>
                <a:sym typeface="Calibri"/>
              </a:rPr>
              <a:t>labeled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data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8" name="Google Shape;192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199126" y="35276375"/>
            <a:ext cx="1316998" cy="36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193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167850" y="37761200"/>
            <a:ext cx="1380550" cy="41910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188;p13"/>
          <p:cNvSpPr/>
          <p:nvPr/>
        </p:nvSpPr>
        <p:spPr>
          <a:xfrm rot="16200000" flipH="1">
            <a:off x="12129525" y="31528975"/>
            <a:ext cx="419100" cy="8923800"/>
          </a:xfrm>
          <a:prstGeom prst="leftBrace">
            <a:avLst>
              <a:gd name="adj1" fmla="val 5681"/>
              <a:gd name="adj2" fmla="val 50178"/>
            </a:avLst>
          </a:prstGeom>
          <a:noFill/>
          <a:ln w="38100" cap="flat" cmpd="sng">
            <a:solidFill>
              <a:srgbClr val="6D9EE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rgbClr val="9FC5E8"/>
              </a:highlight>
            </a:endParaRPr>
          </a:p>
        </p:txBody>
      </p:sp>
      <p:sp>
        <p:nvSpPr>
          <p:cNvPr id="81" name="Google Shape;186;p13"/>
          <p:cNvSpPr txBox="1"/>
          <p:nvPr/>
        </p:nvSpPr>
        <p:spPr>
          <a:xfrm>
            <a:off x="8104575" y="37841100"/>
            <a:ext cx="2645100" cy="4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SRL-</a:t>
            </a:r>
            <a:r>
              <a:rPr lang="en-US" sz="2400" b="1" i="1">
                <a:highlight>
                  <a:srgbClr val="B6D7A8"/>
                </a:highlight>
                <a:latin typeface="Calibri"/>
                <a:ea typeface="Calibri"/>
                <a:cs typeface="Calibri"/>
                <a:sym typeface="Calibri"/>
              </a:rPr>
              <a:t>labeled</a:t>
            </a:r>
            <a:r>
              <a:rPr lang="en-US" sz="2400">
                <a:highlight>
                  <a:srgbClr val="B6D7A8"/>
                </a:highlight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data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" name="Google Shape;187;p13"/>
          <p:cNvSpPr txBox="1"/>
          <p:nvPr/>
        </p:nvSpPr>
        <p:spPr>
          <a:xfrm>
            <a:off x="12788796" y="37847425"/>
            <a:ext cx="2645100" cy="4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SRL-</a:t>
            </a:r>
            <a:r>
              <a:rPr lang="en-US" sz="2400" b="1" i="1">
                <a:highlight>
                  <a:srgbClr val="B6D7A8"/>
                </a:highlight>
                <a:latin typeface="Calibri"/>
                <a:ea typeface="Calibri"/>
                <a:cs typeface="Calibri"/>
                <a:sym typeface="Calibri"/>
              </a:rPr>
              <a:t>unlabeled</a:t>
            </a: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 data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" name="Google Shape;189;p13"/>
          <p:cNvSpPr/>
          <p:nvPr/>
        </p:nvSpPr>
        <p:spPr>
          <a:xfrm rot="5400000" flipH="1">
            <a:off x="9206625" y="36288325"/>
            <a:ext cx="276300" cy="2809800"/>
          </a:xfrm>
          <a:prstGeom prst="leftBrace">
            <a:avLst>
              <a:gd name="adj1" fmla="val 470"/>
              <a:gd name="adj2" fmla="val 50178"/>
            </a:avLst>
          </a:prstGeom>
          <a:noFill/>
          <a:ln w="3810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190;p13"/>
          <p:cNvSpPr/>
          <p:nvPr/>
        </p:nvSpPr>
        <p:spPr>
          <a:xfrm rot="5400000" flipH="1">
            <a:off x="14054200" y="35151500"/>
            <a:ext cx="419100" cy="5174100"/>
          </a:xfrm>
          <a:prstGeom prst="leftBrace">
            <a:avLst>
              <a:gd name="adj1" fmla="val 5681"/>
              <a:gd name="adj2" fmla="val 50178"/>
            </a:avLst>
          </a:prstGeom>
          <a:noFill/>
          <a:ln w="3810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191;p13"/>
          <p:cNvSpPr txBox="1"/>
          <p:nvPr/>
        </p:nvSpPr>
        <p:spPr>
          <a:xfrm>
            <a:off x="11092424" y="35369713"/>
            <a:ext cx="2645100" cy="4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SRL-</a:t>
            </a:r>
            <a:r>
              <a:rPr lang="en-US" sz="2400" b="1" i="1" dirty="0">
                <a:highlight>
                  <a:srgbClr val="9FC5E8"/>
                </a:highlight>
                <a:latin typeface="Calibri"/>
                <a:ea typeface="Calibri"/>
                <a:cs typeface="Calibri"/>
                <a:sym typeface="Calibri"/>
              </a:rPr>
              <a:t>labeled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data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6" name="Google Shape;192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351526" y="35428775"/>
            <a:ext cx="1316998" cy="36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193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320250" y="37913600"/>
            <a:ext cx="1380550" cy="41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Picture 9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05080" y="2442676"/>
            <a:ext cx="3908993" cy="1028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165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835700" y="1482065"/>
            <a:ext cx="8520600" cy="4555200"/>
          </a:xfrm>
        </p:spPr>
        <p:txBody>
          <a:bodyPr>
            <a:normAutofit/>
          </a:bodyPr>
          <a:lstStyle/>
          <a:p>
            <a:r>
              <a:rPr lang="en-US" altLang="ko-KR" sz="2800" dirty="0" smtClean="0">
                <a:sym typeface="Verdana"/>
              </a:rPr>
              <a:t>Learning with the reward s(</a:t>
            </a:r>
            <a:r>
              <a:rPr lang="en-US" altLang="ko-KR" sz="2800" dirty="0" err="1" smtClean="0">
                <a:sym typeface="Verdana"/>
              </a:rPr>
              <a:t>x,y</a:t>
            </a:r>
            <a:r>
              <a:rPr lang="en-US" altLang="ko-KR" sz="2800" dirty="0" smtClean="0">
                <a:sym typeface="Verdana"/>
              </a:rPr>
              <a:t>)</a:t>
            </a:r>
          </a:p>
          <a:p>
            <a:pPr lvl="1"/>
            <a:r>
              <a:rPr lang="en-US" altLang="ko-KR" sz="2400" dirty="0">
                <a:sym typeface="Verdana"/>
              </a:rPr>
              <a:t>constraint loss</a:t>
            </a:r>
            <a:endParaRPr lang="en-US" altLang="ko-KR" sz="2400" dirty="0" smtClean="0">
              <a:sym typeface="Verdana"/>
            </a:endParaRPr>
          </a:p>
          <a:p>
            <a:pPr lvl="1"/>
            <a:endParaRPr lang="en-US" altLang="ko-KR" sz="2400" dirty="0" smtClean="0">
              <a:sym typeface="Verdana"/>
            </a:endParaRPr>
          </a:p>
          <a:p>
            <a:pPr lvl="1"/>
            <a:endParaRPr lang="en-US" altLang="ko-KR" sz="2400" dirty="0">
              <a:sym typeface="Verdana"/>
            </a:endParaRPr>
          </a:p>
          <a:p>
            <a:pPr lvl="1"/>
            <a:endParaRPr lang="en-US" altLang="ko-KR" sz="2400" dirty="0" smtClean="0">
              <a:sym typeface="Verdana"/>
            </a:endParaRPr>
          </a:p>
          <a:p>
            <a:pPr lvl="1"/>
            <a:endParaRPr lang="en-US" altLang="ko-KR" sz="2400" dirty="0" smtClean="0">
              <a:sym typeface="Verdana"/>
            </a:endParaRPr>
          </a:p>
          <a:p>
            <a:pPr lvl="1"/>
            <a:r>
              <a:rPr lang="en-US" altLang="ko-KR" sz="2400" dirty="0" smtClean="0">
                <a:sym typeface="Verdana"/>
              </a:rPr>
              <a:t>Joint </a:t>
            </a:r>
            <a:r>
              <a:rPr lang="en-US" altLang="ko-KR" sz="2400" dirty="0">
                <a:sym typeface="Verdana"/>
              </a:rPr>
              <a:t>loss</a:t>
            </a:r>
            <a:endParaRPr lang="en-US" altLang="ko-KR" sz="2400" dirty="0" smtClean="0">
              <a:sym typeface="Verdana"/>
            </a:endParaRPr>
          </a:p>
          <a:p>
            <a:pPr lvl="1"/>
            <a:endParaRPr lang="en-US" altLang="ko-KR" sz="2400" dirty="0" smtClean="0">
              <a:sym typeface="Verdana"/>
            </a:endParaRPr>
          </a:p>
          <a:p>
            <a:pPr lvl="1"/>
            <a:endParaRPr lang="en-US" altLang="ko-KR" sz="2400" dirty="0">
              <a:sym typeface="Verdana"/>
            </a:endParaRPr>
          </a:p>
          <a:p>
            <a:endParaRPr lang="en-US" altLang="ko-KR" sz="2800" dirty="0">
              <a:sym typeface="Verdana"/>
            </a:endParaRPr>
          </a:p>
          <a:p>
            <a:endParaRPr lang="en-US" altLang="ko-KR" sz="2800" dirty="0">
              <a:sym typeface="Verdana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100</a:t>
            </a:fld>
            <a:endParaRPr lang="en"/>
          </a:p>
        </p:txBody>
      </p:sp>
      <p:sp>
        <p:nvSpPr>
          <p:cNvPr id="23" name="Shape 66"/>
          <p:cNvSpPr txBox="1">
            <a:spLocks noGrp="1"/>
          </p:cNvSpPr>
          <p:nvPr>
            <p:ph type="title"/>
          </p:nvPr>
        </p:nvSpPr>
        <p:spPr>
          <a:xfrm>
            <a:off x="1835700" y="593367"/>
            <a:ext cx="8832300" cy="7636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r>
              <a:rPr lang="en-US" dirty="0"/>
              <a:t>Learning with constraints</a:t>
            </a:r>
            <a:endParaRPr lang="en-US" altLang="ko-KR" dirty="0">
              <a:sym typeface="Verdana"/>
            </a:endParaRPr>
          </a:p>
        </p:txBody>
      </p:sp>
      <p:sp>
        <p:nvSpPr>
          <p:cNvPr id="13" name="Google Shape;188;p13"/>
          <p:cNvSpPr/>
          <p:nvPr/>
        </p:nvSpPr>
        <p:spPr>
          <a:xfrm rot="-5400000" flipH="1">
            <a:off x="11062725" y="30462175"/>
            <a:ext cx="419100" cy="8923800"/>
          </a:xfrm>
          <a:prstGeom prst="leftBrace">
            <a:avLst>
              <a:gd name="adj1" fmla="val 5681"/>
              <a:gd name="adj2" fmla="val 50178"/>
            </a:avLst>
          </a:prstGeom>
          <a:noFill/>
          <a:ln w="38100" cap="flat" cmpd="sng">
            <a:solidFill>
              <a:srgbClr val="6D9EE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rgbClr val="9FC5E8"/>
              </a:highlight>
            </a:endParaRPr>
          </a:p>
        </p:txBody>
      </p:sp>
      <p:pic>
        <p:nvPicPr>
          <p:cNvPr id="14" name="Google Shape;18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23452" y="35027699"/>
            <a:ext cx="9407799" cy="157645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86;p13"/>
          <p:cNvSpPr txBox="1"/>
          <p:nvPr/>
        </p:nvSpPr>
        <p:spPr>
          <a:xfrm>
            <a:off x="7037775" y="36774300"/>
            <a:ext cx="2645100" cy="4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SRL-</a:t>
            </a:r>
            <a:r>
              <a:rPr lang="en-US" sz="2400" b="1" i="1">
                <a:highlight>
                  <a:srgbClr val="B6D7A8"/>
                </a:highlight>
                <a:latin typeface="Calibri"/>
                <a:ea typeface="Calibri"/>
                <a:cs typeface="Calibri"/>
                <a:sym typeface="Calibri"/>
              </a:rPr>
              <a:t>labeled</a:t>
            </a:r>
            <a:r>
              <a:rPr lang="en-US" sz="2400">
                <a:highlight>
                  <a:srgbClr val="B6D7A8"/>
                </a:highlight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data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87;p13"/>
          <p:cNvSpPr txBox="1"/>
          <p:nvPr/>
        </p:nvSpPr>
        <p:spPr>
          <a:xfrm>
            <a:off x="11721996" y="36780625"/>
            <a:ext cx="2645100" cy="4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SRL-</a:t>
            </a:r>
            <a:r>
              <a:rPr lang="en-US" sz="2400" b="1" i="1">
                <a:highlight>
                  <a:srgbClr val="B6D7A8"/>
                </a:highlight>
                <a:latin typeface="Calibri"/>
                <a:ea typeface="Calibri"/>
                <a:cs typeface="Calibri"/>
                <a:sym typeface="Calibri"/>
              </a:rPr>
              <a:t>unlabeled</a:t>
            </a: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 data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89;p13"/>
          <p:cNvSpPr/>
          <p:nvPr/>
        </p:nvSpPr>
        <p:spPr>
          <a:xfrm rot="5400000" flipH="1">
            <a:off x="8139825" y="35221525"/>
            <a:ext cx="276300" cy="2809800"/>
          </a:xfrm>
          <a:prstGeom prst="leftBrace">
            <a:avLst>
              <a:gd name="adj1" fmla="val 470"/>
              <a:gd name="adj2" fmla="val 50178"/>
            </a:avLst>
          </a:prstGeom>
          <a:noFill/>
          <a:ln w="3810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90;p13"/>
          <p:cNvSpPr/>
          <p:nvPr/>
        </p:nvSpPr>
        <p:spPr>
          <a:xfrm rot="5400000" flipH="1">
            <a:off x="12987400" y="34084700"/>
            <a:ext cx="419100" cy="5174100"/>
          </a:xfrm>
          <a:prstGeom prst="leftBrace">
            <a:avLst>
              <a:gd name="adj1" fmla="val 5681"/>
              <a:gd name="adj2" fmla="val 50178"/>
            </a:avLst>
          </a:prstGeom>
          <a:noFill/>
          <a:ln w="3810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1;p13"/>
          <p:cNvSpPr txBox="1"/>
          <p:nvPr/>
        </p:nvSpPr>
        <p:spPr>
          <a:xfrm>
            <a:off x="10022700" y="34302913"/>
            <a:ext cx="2645100" cy="4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SRL-</a:t>
            </a:r>
            <a:r>
              <a:rPr lang="en-US" sz="2400" b="1" i="1" dirty="0">
                <a:highlight>
                  <a:srgbClr val="9FC5E8"/>
                </a:highlight>
                <a:latin typeface="Calibri"/>
                <a:ea typeface="Calibri"/>
                <a:cs typeface="Calibri"/>
                <a:sym typeface="Calibri"/>
              </a:rPr>
              <a:t>labeled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data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" name="Google Shape;150;p13"/>
          <p:cNvPicPr preferRelativeResize="0"/>
          <p:nvPr/>
        </p:nvPicPr>
        <p:blipFill rotWithShape="1">
          <a:blip r:embed="rId4">
            <a:alphaModFix/>
          </a:blip>
          <a:srcRect l="20440" r="-2664"/>
          <a:stretch/>
        </p:blipFill>
        <p:spPr>
          <a:xfrm>
            <a:off x="6896100" y="33011100"/>
            <a:ext cx="5475126" cy="129185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188;p13"/>
          <p:cNvSpPr/>
          <p:nvPr/>
        </p:nvSpPr>
        <p:spPr>
          <a:xfrm rot="16200000" flipH="1">
            <a:off x="11062725" y="30462175"/>
            <a:ext cx="419100" cy="8923800"/>
          </a:xfrm>
          <a:prstGeom prst="leftBrace">
            <a:avLst>
              <a:gd name="adj1" fmla="val 5681"/>
              <a:gd name="adj2" fmla="val 50178"/>
            </a:avLst>
          </a:prstGeom>
          <a:noFill/>
          <a:ln w="38100" cap="flat" cmpd="sng">
            <a:solidFill>
              <a:srgbClr val="6D9EE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rgbClr val="9FC5E8"/>
              </a:highlight>
            </a:endParaRPr>
          </a:p>
        </p:txBody>
      </p:sp>
      <p:sp>
        <p:nvSpPr>
          <p:cNvPr id="25" name="Google Shape;186;p13"/>
          <p:cNvSpPr txBox="1"/>
          <p:nvPr/>
        </p:nvSpPr>
        <p:spPr>
          <a:xfrm>
            <a:off x="7037775" y="36774300"/>
            <a:ext cx="2645100" cy="4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SRL-</a:t>
            </a:r>
            <a:r>
              <a:rPr lang="en-US" sz="2400" b="1" i="1">
                <a:highlight>
                  <a:srgbClr val="B6D7A8"/>
                </a:highlight>
                <a:latin typeface="Calibri"/>
                <a:ea typeface="Calibri"/>
                <a:cs typeface="Calibri"/>
                <a:sym typeface="Calibri"/>
              </a:rPr>
              <a:t>labeled</a:t>
            </a:r>
            <a:r>
              <a:rPr lang="en-US" sz="2400">
                <a:highlight>
                  <a:srgbClr val="B6D7A8"/>
                </a:highlight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data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187;p13"/>
          <p:cNvSpPr txBox="1"/>
          <p:nvPr/>
        </p:nvSpPr>
        <p:spPr>
          <a:xfrm>
            <a:off x="11721996" y="36780625"/>
            <a:ext cx="2645100" cy="4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SRL-</a:t>
            </a:r>
            <a:r>
              <a:rPr lang="en-US" sz="2400" b="1" i="1">
                <a:highlight>
                  <a:srgbClr val="B6D7A8"/>
                </a:highlight>
                <a:latin typeface="Calibri"/>
                <a:ea typeface="Calibri"/>
                <a:cs typeface="Calibri"/>
                <a:sym typeface="Calibri"/>
              </a:rPr>
              <a:t>unlabeled</a:t>
            </a: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 data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189;p13"/>
          <p:cNvSpPr/>
          <p:nvPr/>
        </p:nvSpPr>
        <p:spPr>
          <a:xfrm rot="5400000" flipH="1">
            <a:off x="8139825" y="35221525"/>
            <a:ext cx="276300" cy="2809800"/>
          </a:xfrm>
          <a:prstGeom prst="leftBrace">
            <a:avLst>
              <a:gd name="adj1" fmla="val 470"/>
              <a:gd name="adj2" fmla="val 50178"/>
            </a:avLst>
          </a:prstGeom>
          <a:noFill/>
          <a:ln w="3810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190;p13"/>
          <p:cNvSpPr/>
          <p:nvPr/>
        </p:nvSpPr>
        <p:spPr>
          <a:xfrm rot="5400000" flipH="1">
            <a:off x="12987400" y="34084700"/>
            <a:ext cx="419100" cy="5174100"/>
          </a:xfrm>
          <a:prstGeom prst="leftBrace">
            <a:avLst>
              <a:gd name="adj1" fmla="val 5681"/>
              <a:gd name="adj2" fmla="val 50178"/>
            </a:avLst>
          </a:prstGeom>
          <a:noFill/>
          <a:ln w="3810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191;p13"/>
          <p:cNvSpPr txBox="1"/>
          <p:nvPr/>
        </p:nvSpPr>
        <p:spPr>
          <a:xfrm>
            <a:off x="10025624" y="34302913"/>
            <a:ext cx="2645100" cy="4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SRL-</a:t>
            </a:r>
            <a:r>
              <a:rPr lang="en-US" sz="2400" b="1" i="1" dirty="0">
                <a:highlight>
                  <a:srgbClr val="9FC5E8"/>
                </a:highlight>
                <a:latin typeface="Calibri"/>
                <a:ea typeface="Calibri"/>
                <a:cs typeface="Calibri"/>
                <a:sym typeface="Calibri"/>
              </a:rPr>
              <a:t>labeled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data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" name="Google Shape;192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284726" y="34361975"/>
            <a:ext cx="1316998" cy="36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oogle Shape;193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253450" y="36846800"/>
            <a:ext cx="1380550" cy="4191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188;p13"/>
          <p:cNvSpPr/>
          <p:nvPr/>
        </p:nvSpPr>
        <p:spPr>
          <a:xfrm rot="16200000" flipH="1">
            <a:off x="11215125" y="30614575"/>
            <a:ext cx="419100" cy="8923800"/>
          </a:xfrm>
          <a:prstGeom prst="leftBrace">
            <a:avLst>
              <a:gd name="adj1" fmla="val 5681"/>
              <a:gd name="adj2" fmla="val 50178"/>
            </a:avLst>
          </a:prstGeom>
          <a:noFill/>
          <a:ln w="38100" cap="flat" cmpd="sng">
            <a:solidFill>
              <a:srgbClr val="6D9EE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rgbClr val="9FC5E8"/>
              </a:highlight>
            </a:endParaRPr>
          </a:p>
        </p:txBody>
      </p:sp>
      <p:sp>
        <p:nvSpPr>
          <p:cNvPr id="33" name="Google Shape;186;p13"/>
          <p:cNvSpPr txBox="1"/>
          <p:nvPr/>
        </p:nvSpPr>
        <p:spPr>
          <a:xfrm>
            <a:off x="7190175" y="36926700"/>
            <a:ext cx="2645100" cy="4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SRL-</a:t>
            </a:r>
            <a:r>
              <a:rPr lang="en-US" sz="2400" b="1" i="1">
                <a:highlight>
                  <a:srgbClr val="B6D7A8"/>
                </a:highlight>
                <a:latin typeface="Calibri"/>
                <a:ea typeface="Calibri"/>
                <a:cs typeface="Calibri"/>
                <a:sym typeface="Calibri"/>
              </a:rPr>
              <a:t>labeled</a:t>
            </a:r>
            <a:r>
              <a:rPr lang="en-US" sz="2400">
                <a:highlight>
                  <a:srgbClr val="B6D7A8"/>
                </a:highlight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data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187;p13"/>
          <p:cNvSpPr txBox="1"/>
          <p:nvPr/>
        </p:nvSpPr>
        <p:spPr>
          <a:xfrm>
            <a:off x="11874396" y="36933025"/>
            <a:ext cx="2645100" cy="4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SRL-</a:t>
            </a:r>
            <a:r>
              <a:rPr lang="en-US" sz="2400" b="1" i="1">
                <a:highlight>
                  <a:srgbClr val="B6D7A8"/>
                </a:highlight>
                <a:latin typeface="Calibri"/>
                <a:ea typeface="Calibri"/>
                <a:cs typeface="Calibri"/>
                <a:sym typeface="Calibri"/>
              </a:rPr>
              <a:t>unlabeled</a:t>
            </a: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 data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Google Shape;189;p13"/>
          <p:cNvSpPr/>
          <p:nvPr/>
        </p:nvSpPr>
        <p:spPr>
          <a:xfrm rot="5400000" flipH="1">
            <a:off x="8292225" y="35373925"/>
            <a:ext cx="276300" cy="2809800"/>
          </a:xfrm>
          <a:prstGeom prst="leftBrace">
            <a:avLst>
              <a:gd name="adj1" fmla="val 470"/>
              <a:gd name="adj2" fmla="val 50178"/>
            </a:avLst>
          </a:prstGeom>
          <a:noFill/>
          <a:ln w="3810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190;p13"/>
          <p:cNvSpPr/>
          <p:nvPr/>
        </p:nvSpPr>
        <p:spPr>
          <a:xfrm rot="5400000" flipH="1">
            <a:off x="13139800" y="34237100"/>
            <a:ext cx="419100" cy="5174100"/>
          </a:xfrm>
          <a:prstGeom prst="leftBrace">
            <a:avLst>
              <a:gd name="adj1" fmla="val 5681"/>
              <a:gd name="adj2" fmla="val 50178"/>
            </a:avLst>
          </a:prstGeom>
          <a:noFill/>
          <a:ln w="3810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191;p13"/>
          <p:cNvSpPr txBox="1"/>
          <p:nvPr/>
        </p:nvSpPr>
        <p:spPr>
          <a:xfrm>
            <a:off x="10178024" y="34455313"/>
            <a:ext cx="2645100" cy="4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SRL-</a:t>
            </a:r>
            <a:r>
              <a:rPr lang="en-US" sz="2400" b="1" i="1" dirty="0">
                <a:highlight>
                  <a:srgbClr val="9FC5E8"/>
                </a:highlight>
                <a:latin typeface="Calibri"/>
                <a:ea typeface="Calibri"/>
                <a:cs typeface="Calibri"/>
                <a:sym typeface="Calibri"/>
              </a:rPr>
              <a:t>labeled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data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" name="Google Shape;192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437126" y="34514375"/>
            <a:ext cx="1316998" cy="36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193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405850" y="36999200"/>
            <a:ext cx="1380550" cy="419100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188;p13"/>
          <p:cNvSpPr/>
          <p:nvPr/>
        </p:nvSpPr>
        <p:spPr>
          <a:xfrm rot="16200000" flipH="1">
            <a:off x="11367525" y="30766975"/>
            <a:ext cx="419100" cy="8923800"/>
          </a:xfrm>
          <a:prstGeom prst="leftBrace">
            <a:avLst>
              <a:gd name="adj1" fmla="val 5681"/>
              <a:gd name="adj2" fmla="val 50178"/>
            </a:avLst>
          </a:prstGeom>
          <a:noFill/>
          <a:ln w="38100" cap="flat" cmpd="sng">
            <a:solidFill>
              <a:srgbClr val="6D9EE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rgbClr val="9FC5E8"/>
              </a:highlight>
            </a:endParaRPr>
          </a:p>
        </p:txBody>
      </p:sp>
      <p:sp>
        <p:nvSpPr>
          <p:cNvPr id="41" name="Google Shape;186;p13"/>
          <p:cNvSpPr txBox="1"/>
          <p:nvPr/>
        </p:nvSpPr>
        <p:spPr>
          <a:xfrm>
            <a:off x="7342575" y="37079100"/>
            <a:ext cx="2645100" cy="4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SRL-</a:t>
            </a:r>
            <a:r>
              <a:rPr lang="en-US" sz="2400" b="1" i="1">
                <a:highlight>
                  <a:srgbClr val="B6D7A8"/>
                </a:highlight>
                <a:latin typeface="Calibri"/>
                <a:ea typeface="Calibri"/>
                <a:cs typeface="Calibri"/>
                <a:sym typeface="Calibri"/>
              </a:rPr>
              <a:t>labeled</a:t>
            </a:r>
            <a:r>
              <a:rPr lang="en-US" sz="2400">
                <a:highlight>
                  <a:srgbClr val="B6D7A8"/>
                </a:highlight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data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" name="Google Shape;187;p13"/>
          <p:cNvSpPr txBox="1"/>
          <p:nvPr/>
        </p:nvSpPr>
        <p:spPr>
          <a:xfrm>
            <a:off x="12026796" y="37085425"/>
            <a:ext cx="2645100" cy="4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SRL-</a:t>
            </a:r>
            <a:r>
              <a:rPr lang="en-US" sz="2400" b="1" i="1">
                <a:highlight>
                  <a:srgbClr val="B6D7A8"/>
                </a:highlight>
                <a:latin typeface="Calibri"/>
                <a:ea typeface="Calibri"/>
                <a:cs typeface="Calibri"/>
                <a:sym typeface="Calibri"/>
              </a:rPr>
              <a:t>unlabeled</a:t>
            </a: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 data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Google Shape;189;p13"/>
          <p:cNvSpPr/>
          <p:nvPr/>
        </p:nvSpPr>
        <p:spPr>
          <a:xfrm rot="5400000" flipH="1">
            <a:off x="8444625" y="35526325"/>
            <a:ext cx="276300" cy="2809800"/>
          </a:xfrm>
          <a:prstGeom prst="leftBrace">
            <a:avLst>
              <a:gd name="adj1" fmla="val 470"/>
              <a:gd name="adj2" fmla="val 50178"/>
            </a:avLst>
          </a:prstGeom>
          <a:noFill/>
          <a:ln w="3810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190;p13"/>
          <p:cNvSpPr/>
          <p:nvPr/>
        </p:nvSpPr>
        <p:spPr>
          <a:xfrm rot="5400000" flipH="1">
            <a:off x="13292200" y="34389500"/>
            <a:ext cx="419100" cy="5174100"/>
          </a:xfrm>
          <a:prstGeom prst="leftBrace">
            <a:avLst>
              <a:gd name="adj1" fmla="val 5681"/>
              <a:gd name="adj2" fmla="val 50178"/>
            </a:avLst>
          </a:prstGeom>
          <a:noFill/>
          <a:ln w="3810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191;p13"/>
          <p:cNvSpPr txBox="1"/>
          <p:nvPr/>
        </p:nvSpPr>
        <p:spPr>
          <a:xfrm>
            <a:off x="10330424" y="34607713"/>
            <a:ext cx="2645100" cy="4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SRL-</a:t>
            </a:r>
            <a:r>
              <a:rPr lang="en-US" sz="2400" b="1" i="1" dirty="0">
                <a:highlight>
                  <a:srgbClr val="9FC5E8"/>
                </a:highlight>
                <a:latin typeface="Calibri"/>
                <a:ea typeface="Calibri"/>
                <a:cs typeface="Calibri"/>
                <a:sym typeface="Calibri"/>
              </a:rPr>
              <a:t>labeled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data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6" name="Google Shape;192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589526" y="34666775"/>
            <a:ext cx="1316998" cy="36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193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558250" y="37151600"/>
            <a:ext cx="1380550" cy="419100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188;p13"/>
          <p:cNvSpPr/>
          <p:nvPr/>
        </p:nvSpPr>
        <p:spPr>
          <a:xfrm rot="16200000" flipH="1">
            <a:off x="11519925" y="30919375"/>
            <a:ext cx="419100" cy="8923800"/>
          </a:xfrm>
          <a:prstGeom prst="leftBrace">
            <a:avLst>
              <a:gd name="adj1" fmla="val 5681"/>
              <a:gd name="adj2" fmla="val 50178"/>
            </a:avLst>
          </a:prstGeom>
          <a:noFill/>
          <a:ln w="38100" cap="flat" cmpd="sng">
            <a:solidFill>
              <a:srgbClr val="6D9EE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rgbClr val="9FC5E8"/>
              </a:highlight>
            </a:endParaRPr>
          </a:p>
        </p:txBody>
      </p:sp>
      <p:sp>
        <p:nvSpPr>
          <p:cNvPr id="49" name="Google Shape;186;p13"/>
          <p:cNvSpPr txBox="1"/>
          <p:nvPr/>
        </p:nvSpPr>
        <p:spPr>
          <a:xfrm>
            <a:off x="7494975" y="37231500"/>
            <a:ext cx="2645100" cy="4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SRL-</a:t>
            </a:r>
            <a:r>
              <a:rPr lang="en-US" sz="2400" b="1" i="1">
                <a:highlight>
                  <a:srgbClr val="B6D7A8"/>
                </a:highlight>
                <a:latin typeface="Calibri"/>
                <a:ea typeface="Calibri"/>
                <a:cs typeface="Calibri"/>
                <a:sym typeface="Calibri"/>
              </a:rPr>
              <a:t>labeled</a:t>
            </a:r>
            <a:r>
              <a:rPr lang="en-US" sz="2400">
                <a:highlight>
                  <a:srgbClr val="B6D7A8"/>
                </a:highlight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data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" name="Google Shape;187;p13"/>
          <p:cNvSpPr txBox="1"/>
          <p:nvPr/>
        </p:nvSpPr>
        <p:spPr>
          <a:xfrm>
            <a:off x="12179196" y="37237825"/>
            <a:ext cx="2645100" cy="4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SRL-</a:t>
            </a:r>
            <a:r>
              <a:rPr lang="en-US" sz="2400" b="1" i="1">
                <a:highlight>
                  <a:srgbClr val="B6D7A8"/>
                </a:highlight>
                <a:latin typeface="Calibri"/>
                <a:ea typeface="Calibri"/>
                <a:cs typeface="Calibri"/>
                <a:sym typeface="Calibri"/>
              </a:rPr>
              <a:t>unlabeled</a:t>
            </a: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 data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" name="Google Shape;189;p13"/>
          <p:cNvSpPr/>
          <p:nvPr/>
        </p:nvSpPr>
        <p:spPr>
          <a:xfrm rot="5400000" flipH="1">
            <a:off x="8597025" y="35678725"/>
            <a:ext cx="276300" cy="2809800"/>
          </a:xfrm>
          <a:prstGeom prst="leftBrace">
            <a:avLst>
              <a:gd name="adj1" fmla="val 470"/>
              <a:gd name="adj2" fmla="val 50178"/>
            </a:avLst>
          </a:prstGeom>
          <a:noFill/>
          <a:ln w="3810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190;p13"/>
          <p:cNvSpPr/>
          <p:nvPr/>
        </p:nvSpPr>
        <p:spPr>
          <a:xfrm rot="5400000" flipH="1">
            <a:off x="13444600" y="34541900"/>
            <a:ext cx="419100" cy="5174100"/>
          </a:xfrm>
          <a:prstGeom prst="leftBrace">
            <a:avLst>
              <a:gd name="adj1" fmla="val 5681"/>
              <a:gd name="adj2" fmla="val 50178"/>
            </a:avLst>
          </a:prstGeom>
          <a:noFill/>
          <a:ln w="3810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191;p13"/>
          <p:cNvSpPr txBox="1"/>
          <p:nvPr/>
        </p:nvSpPr>
        <p:spPr>
          <a:xfrm>
            <a:off x="10482824" y="34760113"/>
            <a:ext cx="2645100" cy="4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SRL-</a:t>
            </a:r>
            <a:r>
              <a:rPr lang="en-US" sz="2400" b="1" i="1" dirty="0">
                <a:highlight>
                  <a:srgbClr val="9FC5E8"/>
                </a:highlight>
                <a:latin typeface="Calibri"/>
                <a:ea typeface="Calibri"/>
                <a:cs typeface="Calibri"/>
                <a:sym typeface="Calibri"/>
              </a:rPr>
              <a:t>labeled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data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4" name="Google Shape;192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741926" y="34819175"/>
            <a:ext cx="1316998" cy="36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193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710650" y="37304000"/>
            <a:ext cx="1380550" cy="41910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188;p13"/>
          <p:cNvSpPr/>
          <p:nvPr/>
        </p:nvSpPr>
        <p:spPr>
          <a:xfrm rot="16200000" flipH="1">
            <a:off x="11672325" y="31071775"/>
            <a:ext cx="419100" cy="8923800"/>
          </a:xfrm>
          <a:prstGeom prst="leftBrace">
            <a:avLst>
              <a:gd name="adj1" fmla="val 5681"/>
              <a:gd name="adj2" fmla="val 50178"/>
            </a:avLst>
          </a:prstGeom>
          <a:noFill/>
          <a:ln w="38100" cap="flat" cmpd="sng">
            <a:solidFill>
              <a:srgbClr val="6D9EE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rgbClr val="9FC5E8"/>
              </a:highlight>
            </a:endParaRPr>
          </a:p>
        </p:txBody>
      </p:sp>
      <p:sp>
        <p:nvSpPr>
          <p:cNvPr id="57" name="Google Shape;186;p13"/>
          <p:cNvSpPr txBox="1"/>
          <p:nvPr/>
        </p:nvSpPr>
        <p:spPr>
          <a:xfrm>
            <a:off x="7647375" y="37383900"/>
            <a:ext cx="2645100" cy="4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SRL-</a:t>
            </a:r>
            <a:r>
              <a:rPr lang="en-US" sz="2400" b="1" i="1">
                <a:highlight>
                  <a:srgbClr val="B6D7A8"/>
                </a:highlight>
                <a:latin typeface="Calibri"/>
                <a:ea typeface="Calibri"/>
                <a:cs typeface="Calibri"/>
                <a:sym typeface="Calibri"/>
              </a:rPr>
              <a:t>labeled</a:t>
            </a:r>
            <a:r>
              <a:rPr lang="en-US" sz="2400">
                <a:highlight>
                  <a:srgbClr val="B6D7A8"/>
                </a:highlight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data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187;p13"/>
          <p:cNvSpPr txBox="1"/>
          <p:nvPr/>
        </p:nvSpPr>
        <p:spPr>
          <a:xfrm>
            <a:off x="12331596" y="37390225"/>
            <a:ext cx="2645100" cy="4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SRL-</a:t>
            </a:r>
            <a:r>
              <a:rPr lang="en-US" sz="2400" b="1" i="1">
                <a:highlight>
                  <a:srgbClr val="B6D7A8"/>
                </a:highlight>
                <a:latin typeface="Calibri"/>
                <a:ea typeface="Calibri"/>
                <a:cs typeface="Calibri"/>
                <a:sym typeface="Calibri"/>
              </a:rPr>
              <a:t>unlabeled</a:t>
            </a: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 data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189;p13"/>
          <p:cNvSpPr/>
          <p:nvPr/>
        </p:nvSpPr>
        <p:spPr>
          <a:xfrm rot="5400000" flipH="1">
            <a:off x="8749425" y="35831125"/>
            <a:ext cx="276300" cy="2809800"/>
          </a:xfrm>
          <a:prstGeom prst="leftBrace">
            <a:avLst>
              <a:gd name="adj1" fmla="val 470"/>
              <a:gd name="adj2" fmla="val 50178"/>
            </a:avLst>
          </a:prstGeom>
          <a:noFill/>
          <a:ln w="3810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190;p13"/>
          <p:cNvSpPr/>
          <p:nvPr/>
        </p:nvSpPr>
        <p:spPr>
          <a:xfrm rot="5400000" flipH="1">
            <a:off x="13597000" y="34694300"/>
            <a:ext cx="419100" cy="5174100"/>
          </a:xfrm>
          <a:prstGeom prst="leftBrace">
            <a:avLst>
              <a:gd name="adj1" fmla="val 5681"/>
              <a:gd name="adj2" fmla="val 50178"/>
            </a:avLst>
          </a:prstGeom>
          <a:noFill/>
          <a:ln w="3810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191;p13"/>
          <p:cNvSpPr txBox="1"/>
          <p:nvPr/>
        </p:nvSpPr>
        <p:spPr>
          <a:xfrm>
            <a:off x="10635224" y="34912513"/>
            <a:ext cx="2645100" cy="4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SRL-</a:t>
            </a:r>
            <a:r>
              <a:rPr lang="en-US" sz="2400" b="1" i="1" dirty="0">
                <a:highlight>
                  <a:srgbClr val="9FC5E8"/>
                </a:highlight>
                <a:latin typeface="Calibri"/>
                <a:ea typeface="Calibri"/>
                <a:cs typeface="Calibri"/>
                <a:sym typeface="Calibri"/>
              </a:rPr>
              <a:t>labeled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data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2" name="Google Shape;192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894326" y="34971575"/>
            <a:ext cx="1316998" cy="36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193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863050" y="37456400"/>
            <a:ext cx="1380550" cy="4191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188;p13"/>
          <p:cNvSpPr/>
          <p:nvPr/>
        </p:nvSpPr>
        <p:spPr>
          <a:xfrm rot="16200000" flipH="1">
            <a:off x="11824725" y="31224175"/>
            <a:ext cx="419100" cy="8923800"/>
          </a:xfrm>
          <a:prstGeom prst="leftBrace">
            <a:avLst>
              <a:gd name="adj1" fmla="val 5681"/>
              <a:gd name="adj2" fmla="val 50178"/>
            </a:avLst>
          </a:prstGeom>
          <a:noFill/>
          <a:ln w="38100" cap="flat" cmpd="sng">
            <a:solidFill>
              <a:srgbClr val="6D9EE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rgbClr val="9FC5E8"/>
              </a:highlight>
            </a:endParaRPr>
          </a:p>
        </p:txBody>
      </p:sp>
      <p:sp>
        <p:nvSpPr>
          <p:cNvPr id="65" name="Google Shape;186;p13"/>
          <p:cNvSpPr txBox="1"/>
          <p:nvPr/>
        </p:nvSpPr>
        <p:spPr>
          <a:xfrm>
            <a:off x="7799775" y="37536300"/>
            <a:ext cx="2645100" cy="4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SRL-</a:t>
            </a:r>
            <a:r>
              <a:rPr lang="en-US" sz="2400" b="1" i="1">
                <a:highlight>
                  <a:srgbClr val="B6D7A8"/>
                </a:highlight>
                <a:latin typeface="Calibri"/>
                <a:ea typeface="Calibri"/>
                <a:cs typeface="Calibri"/>
                <a:sym typeface="Calibri"/>
              </a:rPr>
              <a:t>labeled</a:t>
            </a:r>
            <a:r>
              <a:rPr lang="en-US" sz="2400">
                <a:highlight>
                  <a:srgbClr val="B6D7A8"/>
                </a:highlight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data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" name="Google Shape;187;p13"/>
          <p:cNvSpPr txBox="1"/>
          <p:nvPr/>
        </p:nvSpPr>
        <p:spPr>
          <a:xfrm>
            <a:off x="12483996" y="37542625"/>
            <a:ext cx="2645100" cy="4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SRL-</a:t>
            </a:r>
            <a:r>
              <a:rPr lang="en-US" sz="2400" b="1" i="1">
                <a:highlight>
                  <a:srgbClr val="B6D7A8"/>
                </a:highlight>
                <a:latin typeface="Calibri"/>
                <a:ea typeface="Calibri"/>
                <a:cs typeface="Calibri"/>
                <a:sym typeface="Calibri"/>
              </a:rPr>
              <a:t>unlabeled</a:t>
            </a: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 data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Google Shape;189;p13"/>
          <p:cNvSpPr/>
          <p:nvPr/>
        </p:nvSpPr>
        <p:spPr>
          <a:xfrm rot="5400000" flipH="1">
            <a:off x="8901825" y="35983525"/>
            <a:ext cx="276300" cy="2809800"/>
          </a:xfrm>
          <a:prstGeom prst="leftBrace">
            <a:avLst>
              <a:gd name="adj1" fmla="val 470"/>
              <a:gd name="adj2" fmla="val 50178"/>
            </a:avLst>
          </a:prstGeom>
          <a:noFill/>
          <a:ln w="3810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190;p13"/>
          <p:cNvSpPr/>
          <p:nvPr/>
        </p:nvSpPr>
        <p:spPr>
          <a:xfrm rot="5400000" flipH="1">
            <a:off x="13749400" y="34846700"/>
            <a:ext cx="419100" cy="5174100"/>
          </a:xfrm>
          <a:prstGeom prst="leftBrace">
            <a:avLst>
              <a:gd name="adj1" fmla="val 5681"/>
              <a:gd name="adj2" fmla="val 50178"/>
            </a:avLst>
          </a:prstGeom>
          <a:noFill/>
          <a:ln w="3810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191;p13"/>
          <p:cNvSpPr txBox="1"/>
          <p:nvPr/>
        </p:nvSpPr>
        <p:spPr>
          <a:xfrm>
            <a:off x="10787624" y="35064913"/>
            <a:ext cx="2645100" cy="4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SRL-</a:t>
            </a:r>
            <a:r>
              <a:rPr lang="en-US" sz="2400" b="1" i="1" dirty="0">
                <a:highlight>
                  <a:srgbClr val="9FC5E8"/>
                </a:highlight>
                <a:latin typeface="Calibri"/>
                <a:ea typeface="Calibri"/>
                <a:cs typeface="Calibri"/>
                <a:sym typeface="Calibri"/>
              </a:rPr>
              <a:t>labeled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data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0" name="Google Shape;192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046726" y="35123975"/>
            <a:ext cx="1316998" cy="36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193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015450" y="37608800"/>
            <a:ext cx="1380550" cy="419100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188;p13"/>
          <p:cNvSpPr/>
          <p:nvPr/>
        </p:nvSpPr>
        <p:spPr>
          <a:xfrm rot="16200000" flipH="1">
            <a:off x="11977125" y="31376575"/>
            <a:ext cx="419100" cy="8923800"/>
          </a:xfrm>
          <a:prstGeom prst="leftBrace">
            <a:avLst>
              <a:gd name="adj1" fmla="val 5681"/>
              <a:gd name="adj2" fmla="val 50178"/>
            </a:avLst>
          </a:prstGeom>
          <a:noFill/>
          <a:ln w="38100" cap="flat" cmpd="sng">
            <a:solidFill>
              <a:srgbClr val="6D9EE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rgbClr val="9FC5E8"/>
              </a:highlight>
            </a:endParaRPr>
          </a:p>
        </p:txBody>
      </p:sp>
      <p:sp>
        <p:nvSpPr>
          <p:cNvPr id="73" name="Google Shape;186;p13"/>
          <p:cNvSpPr txBox="1"/>
          <p:nvPr/>
        </p:nvSpPr>
        <p:spPr>
          <a:xfrm>
            <a:off x="7952175" y="37688700"/>
            <a:ext cx="2645100" cy="4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SRL-</a:t>
            </a:r>
            <a:r>
              <a:rPr lang="en-US" sz="2400" b="1" i="1">
                <a:highlight>
                  <a:srgbClr val="B6D7A8"/>
                </a:highlight>
                <a:latin typeface="Calibri"/>
                <a:ea typeface="Calibri"/>
                <a:cs typeface="Calibri"/>
                <a:sym typeface="Calibri"/>
              </a:rPr>
              <a:t>labeled</a:t>
            </a:r>
            <a:r>
              <a:rPr lang="en-US" sz="2400">
                <a:highlight>
                  <a:srgbClr val="B6D7A8"/>
                </a:highlight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data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" name="Google Shape;187;p13"/>
          <p:cNvSpPr txBox="1"/>
          <p:nvPr/>
        </p:nvSpPr>
        <p:spPr>
          <a:xfrm>
            <a:off x="12636396" y="37695025"/>
            <a:ext cx="2645100" cy="4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SRL-</a:t>
            </a:r>
            <a:r>
              <a:rPr lang="en-US" sz="2400" b="1" i="1">
                <a:highlight>
                  <a:srgbClr val="B6D7A8"/>
                </a:highlight>
                <a:latin typeface="Calibri"/>
                <a:ea typeface="Calibri"/>
                <a:cs typeface="Calibri"/>
                <a:sym typeface="Calibri"/>
              </a:rPr>
              <a:t>unlabeled</a:t>
            </a: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 data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" name="Google Shape;189;p13"/>
          <p:cNvSpPr/>
          <p:nvPr/>
        </p:nvSpPr>
        <p:spPr>
          <a:xfrm rot="5400000" flipH="1">
            <a:off x="9054225" y="36135925"/>
            <a:ext cx="276300" cy="2809800"/>
          </a:xfrm>
          <a:prstGeom prst="leftBrace">
            <a:avLst>
              <a:gd name="adj1" fmla="val 470"/>
              <a:gd name="adj2" fmla="val 50178"/>
            </a:avLst>
          </a:prstGeom>
          <a:noFill/>
          <a:ln w="3810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190;p13"/>
          <p:cNvSpPr/>
          <p:nvPr/>
        </p:nvSpPr>
        <p:spPr>
          <a:xfrm rot="5400000" flipH="1">
            <a:off x="13901800" y="34999100"/>
            <a:ext cx="419100" cy="5174100"/>
          </a:xfrm>
          <a:prstGeom prst="leftBrace">
            <a:avLst>
              <a:gd name="adj1" fmla="val 5681"/>
              <a:gd name="adj2" fmla="val 50178"/>
            </a:avLst>
          </a:prstGeom>
          <a:noFill/>
          <a:ln w="3810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191;p13"/>
          <p:cNvSpPr txBox="1"/>
          <p:nvPr/>
        </p:nvSpPr>
        <p:spPr>
          <a:xfrm>
            <a:off x="10940024" y="35217313"/>
            <a:ext cx="2645100" cy="4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SRL-</a:t>
            </a:r>
            <a:r>
              <a:rPr lang="en-US" sz="2400" b="1" i="1" dirty="0">
                <a:highlight>
                  <a:srgbClr val="9FC5E8"/>
                </a:highlight>
                <a:latin typeface="Calibri"/>
                <a:ea typeface="Calibri"/>
                <a:cs typeface="Calibri"/>
                <a:sym typeface="Calibri"/>
              </a:rPr>
              <a:t>labeled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data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8" name="Google Shape;192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199126" y="35276375"/>
            <a:ext cx="1316998" cy="36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193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167850" y="37761200"/>
            <a:ext cx="1380550" cy="41910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188;p13"/>
          <p:cNvSpPr/>
          <p:nvPr/>
        </p:nvSpPr>
        <p:spPr>
          <a:xfrm rot="16200000" flipH="1">
            <a:off x="12129525" y="31528975"/>
            <a:ext cx="419100" cy="8923800"/>
          </a:xfrm>
          <a:prstGeom prst="leftBrace">
            <a:avLst>
              <a:gd name="adj1" fmla="val 5681"/>
              <a:gd name="adj2" fmla="val 50178"/>
            </a:avLst>
          </a:prstGeom>
          <a:noFill/>
          <a:ln w="38100" cap="flat" cmpd="sng">
            <a:solidFill>
              <a:srgbClr val="6D9EE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rgbClr val="9FC5E8"/>
              </a:highlight>
            </a:endParaRPr>
          </a:p>
        </p:txBody>
      </p:sp>
      <p:sp>
        <p:nvSpPr>
          <p:cNvPr id="81" name="Google Shape;186;p13"/>
          <p:cNvSpPr txBox="1"/>
          <p:nvPr/>
        </p:nvSpPr>
        <p:spPr>
          <a:xfrm>
            <a:off x="8104575" y="37841100"/>
            <a:ext cx="2645100" cy="4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SRL-</a:t>
            </a:r>
            <a:r>
              <a:rPr lang="en-US" sz="2400" b="1" i="1">
                <a:highlight>
                  <a:srgbClr val="B6D7A8"/>
                </a:highlight>
                <a:latin typeface="Calibri"/>
                <a:ea typeface="Calibri"/>
                <a:cs typeface="Calibri"/>
                <a:sym typeface="Calibri"/>
              </a:rPr>
              <a:t>labeled</a:t>
            </a:r>
            <a:r>
              <a:rPr lang="en-US" sz="2400">
                <a:highlight>
                  <a:srgbClr val="B6D7A8"/>
                </a:highlight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data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" name="Google Shape;187;p13"/>
          <p:cNvSpPr txBox="1"/>
          <p:nvPr/>
        </p:nvSpPr>
        <p:spPr>
          <a:xfrm>
            <a:off x="12788796" y="37847425"/>
            <a:ext cx="2645100" cy="4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SRL-</a:t>
            </a:r>
            <a:r>
              <a:rPr lang="en-US" sz="2400" b="1" i="1">
                <a:highlight>
                  <a:srgbClr val="B6D7A8"/>
                </a:highlight>
                <a:latin typeface="Calibri"/>
                <a:ea typeface="Calibri"/>
                <a:cs typeface="Calibri"/>
                <a:sym typeface="Calibri"/>
              </a:rPr>
              <a:t>unlabeled</a:t>
            </a: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 data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" name="Google Shape;189;p13"/>
          <p:cNvSpPr/>
          <p:nvPr/>
        </p:nvSpPr>
        <p:spPr>
          <a:xfrm rot="5400000" flipH="1">
            <a:off x="9206625" y="36288325"/>
            <a:ext cx="276300" cy="2809800"/>
          </a:xfrm>
          <a:prstGeom prst="leftBrace">
            <a:avLst>
              <a:gd name="adj1" fmla="val 470"/>
              <a:gd name="adj2" fmla="val 50178"/>
            </a:avLst>
          </a:prstGeom>
          <a:noFill/>
          <a:ln w="3810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190;p13"/>
          <p:cNvSpPr/>
          <p:nvPr/>
        </p:nvSpPr>
        <p:spPr>
          <a:xfrm rot="5400000" flipH="1">
            <a:off x="14054200" y="35151500"/>
            <a:ext cx="419100" cy="5174100"/>
          </a:xfrm>
          <a:prstGeom prst="leftBrace">
            <a:avLst>
              <a:gd name="adj1" fmla="val 5681"/>
              <a:gd name="adj2" fmla="val 50178"/>
            </a:avLst>
          </a:prstGeom>
          <a:noFill/>
          <a:ln w="3810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191;p13"/>
          <p:cNvSpPr txBox="1"/>
          <p:nvPr/>
        </p:nvSpPr>
        <p:spPr>
          <a:xfrm>
            <a:off x="11092424" y="35369713"/>
            <a:ext cx="2645100" cy="4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SRL-</a:t>
            </a:r>
            <a:r>
              <a:rPr lang="en-US" sz="2400" b="1" i="1" dirty="0">
                <a:highlight>
                  <a:srgbClr val="9FC5E8"/>
                </a:highlight>
                <a:latin typeface="Calibri"/>
                <a:ea typeface="Calibri"/>
                <a:cs typeface="Calibri"/>
                <a:sym typeface="Calibri"/>
              </a:rPr>
              <a:t>labeled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data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6" name="Google Shape;192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351526" y="35428775"/>
            <a:ext cx="1316998" cy="36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193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320250" y="37913600"/>
            <a:ext cx="1380550" cy="41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Picture 8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05080" y="2442676"/>
            <a:ext cx="3908993" cy="1028682"/>
          </a:xfrm>
          <a:prstGeom prst="rect">
            <a:avLst/>
          </a:prstGeom>
        </p:spPr>
      </p:pic>
      <p:pic>
        <p:nvPicPr>
          <p:cNvPr id="90" name="Picture 89"/>
          <p:cNvPicPr>
            <a:picLocks noChangeAspect="1"/>
          </p:cNvPicPr>
          <p:nvPr/>
        </p:nvPicPr>
        <p:blipFill rotWithShape="1">
          <a:blip r:embed="rId8"/>
          <a:srcRect t="-1964" b="29882"/>
          <a:stretch/>
        </p:blipFill>
        <p:spPr>
          <a:xfrm>
            <a:off x="5037289" y="3555928"/>
            <a:ext cx="6803679" cy="1621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095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Picture 94"/>
          <p:cNvPicPr>
            <a:picLocks noChangeAspect="1"/>
          </p:cNvPicPr>
          <p:nvPr/>
        </p:nvPicPr>
        <p:blipFill rotWithShape="1">
          <a:blip r:embed="rId3"/>
          <a:srcRect t="-1964" b="29882"/>
          <a:stretch/>
        </p:blipFill>
        <p:spPr>
          <a:xfrm>
            <a:off x="5037289" y="3555928"/>
            <a:ext cx="6803679" cy="1621597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835700" y="1482065"/>
            <a:ext cx="8520600" cy="4555200"/>
          </a:xfrm>
        </p:spPr>
        <p:txBody>
          <a:bodyPr>
            <a:normAutofit/>
          </a:bodyPr>
          <a:lstStyle/>
          <a:p>
            <a:r>
              <a:rPr lang="en-US" altLang="ko-KR" sz="2800" dirty="0" smtClean="0">
                <a:sym typeface="Verdana"/>
              </a:rPr>
              <a:t>Learning with the reward s(</a:t>
            </a:r>
            <a:r>
              <a:rPr lang="en-US" altLang="ko-KR" sz="2800" dirty="0" err="1" smtClean="0">
                <a:sym typeface="Verdana"/>
              </a:rPr>
              <a:t>x,y</a:t>
            </a:r>
            <a:r>
              <a:rPr lang="en-US" altLang="ko-KR" sz="2800" dirty="0" smtClean="0">
                <a:sym typeface="Verdana"/>
              </a:rPr>
              <a:t>)</a:t>
            </a:r>
          </a:p>
          <a:p>
            <a:pPr lvl="1"/>
            <a:r>
              <a:rPr lang="en-US" altLang="ko-KR" sz="2400" dirty="0" smtClean="0">
                <a:sym typeface="Verdana"/>
              </a:rPr>
              <a:t>constraint loss (c-loss)</a:t>
            </a:r>
          </a:p>
          <a:p>
            <a:pPr lvl="1"/>
            <a:endParaRPr lang="en-US" altLang="ko-KR" sz="2400" dirty="0" smtClean="0">
              <a:sym typeface="Verdana"/>
            </a:endParaRPr>
          </a:p>
          <a:p>
            <a:pPr lvl="1"/>
            <a:endParaRPr lang="en-US" altLang="ko-KR" sz="2400" dirty="0">
              <a:sym typeface="Verdana"/>
            </a:endParaRPr>
          </a:p>
          <a:p>
            <a:pPr lvl="1"/>
            <a:endParaRPr lang="en-US" altLang="ko-KR" sz="2400" dirty="0" smtClean="0">
              <a:sym typeface="Verdana"/>
            </a:endParaRPr>
          </a:p>
          <a:p>
            <a:pPr lvl="1"/>
            <a:endParaRPr lang="en-US" altLang="ko-KR" sz="2400" dirty="0" smtClean="0">
              <a:sym typeface="Verdana"/>
            </a:endParaRPr>
          </a:p>
          <a:p>
            <a:pPr lvl="1"/>
            <a:r>
              <a:rPr lang="en-US" altLang="ko-KR" sz="2400" dirty="0" smtClean="0">
                <a:sym typeface="Verdana"/>
              </a:rPr>
              <a:t>Joint </a:t>
            </a:r>
            <a:r>
              <a:rPr lang="en-US" altLang="ko-KR" sz="2400" dirty="0">
                <a:sym typeface="Verdana"/>
              </a:rPr>
              <a:t>loss</a:t>
            </a:r>
            <a:endParaRPr lang="en-US" altLang="ko-KR" sz="2400" dirty="0" smtClean="0">
              <a:sym typeface="Verdana"/>
            </a:endParaRPr>
          </a:p>
          <a:p>
            <a:pPr lvl="1"/>
            <a:endParaRPr lang="en-US" altLang="ko-KR" sz="2400" dirty="0" smtClean="0">
              <a:sym typeface="Verdana"/>
            </a:endParaRPr>
          </a:p>
          <a:p>
            <a:pPr lvl="1"/>
            <a:endParaRPr lang="en-US" altLang="ko-KR" sz="2400" dirty="0">
              <a:sym typeface="Verdana"/>
            </a:endParaRPr>
          </a:p>
          <a:p>
            <a:endParaRPr lang="en-US" altLang="ko-KR" sz="2800" dirty="0">
              <a:sym typeface="Verdana"/>
            </a:endParaRPr>
          </a:p>
          <a:p>
            <a:endParaRPr lang="en-US" altLang="ko-KR" sz="2800" dirty="0">
              <a:sym typeface="Verdana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101</a:t>
            </a:fld>
            <a:endParaRPr lang="en"/>
          </a:p>
        </p:txBody>
      </p:sp>
      <p:sp>
        <p:nvSpPr>
          <p:cNvPr id="23" name="Shape 66"/>
          <p:cNvSpPr txBox="1">
            <a:spLocks noGrp="1"/>
          </p:cNvSpPr>
          <p:nvPr>
            <p:ph type="title"/>
          </p:nvPr>
        </p:nvSpPr>
        <p:spPr>
          <a:xfrm>
            <a:off x="1835700" y="593367"/>
            <a:ext cx="8832300" cy="7636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r>
              <a:rPr lang="en-US" dirty="0"/>
              <a:t>Learning with constraints</a:t>
            </a:r>
            <a:endParaRPr lang="en-US" altLang="ko-KR" dirty="0">
              <a:sym typeface="Verdana"/>
            </a:endParaRPr>
          </a:p>
        </p:txBody>
      </p:sp>
      <p:sp>
        <p:nvSpPr>
          <p:cNvPr id="13" name="Google Shape;188;p13"/>
          <p:cNvSpPr/>
          <p:nvPr/>
        </p:nvSpPr>
        <p:spPr>
          <a:xfrm rot="-5400000" flipH="1">
            <a:off x="11062725" y="30462175"/>
            <a:ext cx="419100" cy="8923800"/>
          </a:xfrm>
          <a:prstGeom prst="leftBrace">
            <a:avLst>
              <a:gd name="adj1" fmla="val 5681"/>
              <a:gd name="adj2" fmla="val 50178"/>
            </a:avLst>
          </a:prstGeom>
          <a:noFill/>
          <a:ln w="38100" cap="flat" cmpd="sng">
            <a:solidFill>
              <a:srgbClr val="6D9EE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rgbClr val="9FC5E8"/>
              </a:highlight>
            </a:endParaRPr>
          </a:p>
        </p:txBody>
      </p:sp>
      <p:pic>
        <p:nvPicPr>
          <p:cNvPr id="14" name="Google Shape;184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23452" y="35027699"/>
            <a:ext cx="9407799" cy="157645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86;p13"/>
          <p:cNvSpPr txBox="1"/>
          <p:nvPr/>
        </p:nvSpPr>
        <p:spPr>
          <a:xfrm>
            <a:off x="7037775" y="36774300"/>
            <a:ext cx="2645100" cy="4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SRL-</a:t>
            </a:r>
            <a:r>
              <a:rPr lang="en-US" sz="2400" b="1" i="1">
                <a:highlight>
                  <a:srgbClr val="B6D7A8"/>
                </a:highlight>
                <a:latin typeface="Calibri"/>
                <a:ea typeface="Calibri"/>
                <a:cs typeface="Calibri"/>
                <a:sym typeface="Calibri"/>
              </a:rPr>
              <a:t>labeled</a:t>
            </a:r>
            <a:r>
              <a:rPr lang="en-US" sz="2400">
                <a:highlight>
                  <a:srgbClr val="B6D7A8"/>
                </a:highlight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data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87;p13"/>
          <p:cNvSpPr txBox="1"/>
          <p:nvPr/>
        </p:nvSpPr>
        <p:spPr>
          <a:xfrm>
            <a:off x="11721996" y="36780625"/>
            <a:ext cx="2645100" cy="4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SRL-</a:t>
            </a:r>
            <a:r>
              <a:rPr lang="en-US" sz="2400" b="1" i="1">
                <a:highlight>
                  <a:srgbClr val="B6D7A8"/>
                </a:highlight>
                <a:latin typeface="Calibri"/>
                <a:ea typeface="Calibri"/>
                <a:cs typeface="Calibri"/>
                <a:sym typeface="Calibri"/>
              </a:rPr>
              <a:t>unlabeled</a:t>
            </a: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 data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89;p13"/>
          <p:cNvSpPr/>
          <p:nvPr/>
        </p:nvSpPr>
        <p:spPr>
          <a:xfrm rot="5400000" flipH="1">
            <a:off x="8139825" y="35221525"/>
            <a:ext cx="276300" cy="2809800"/>
          </a:xfrm>
          <a:prstGeom prst="leftBrace">
            <a:avLst>
              <a:gd name="adj1" fmla="val 470"/>
              <a:gd name="adj2" fmla="val 50178"/>
            </a:avLst>
          </a:prstGeom>
          <a:noFill/>
          <a:ln w="3810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90;p13"/>
          <p:cNvSpPr/>
          <p:nvPr/>
        </p:nvSpPr>
        <p:spPr>
          <a:xfrm rot="5400000" flipH="1">
            <a:off x="12987400" y="34084700"/>
            <a:ext cx="419100" cy="5174100"/>
          </a:xfrm>
          <a:prstGeom prst="leftBrace">
            <a:avLst>
              <a:gd name="adj1" fmla="val 5681"/>
              <a:gd name="adj2" fmla="val 50178"/>
            </a:avLst>
          </a:prstGeom>
          <a:noFill/>
          <a:ln w="3810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1;p13"/>
          <p:cNvSpPr txBox="1"/>
          <p:nvPr/>
        </p:nvSpPr>
        <p:spPr>
          <a:xfrm>
            <a:off x="10022700" y="34302913"/>
            <a:ext cx="2645100" cy="4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SRL-</a:t>
            </a:r>
            <a:r>
              <a:rPr lang="en-US" sz="2400" b="1" i="1" dirty="0">
                <a:highlight>
                  <a:srgbClr val="9FC5E8"/>
                </a:highlight>
                <a:latin typeface="Calibri"/>
                <a:ea typeface="Calibri"/>
                <a:cs typeface="Calibri"/>
                <a:sym typeface="Calibri"/>
              </a:rPr>
              <a:t>labeled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data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" name="Google Shape;150;p13"/>
          <p:cNvPicPr preferRelativeResize="0"/>
          <p:nvPr/>
        </p:nvPicPr>
        <p:blipFill rotWithShape="1">
          <a:blip r:embed="rId5">
            <a:alphaModFix/>
          </a:blip>
          <a:srcRect l="20440" r="-2664"/>
          <a:stretch/>
        </p:blipFill>
        <p:spPr>
          <a:xfrm>
            <a:off x="6896100" y="33011100"/>
            <a:ext cx="5475126" cy="129185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188;p13"/>
          <p:cNvSpPr/>
          <p:nvPr/>
        </p:nvSpPr>
        <p:spPr>
          <a:xfrm rot="16200000" flipH="1">
            <a:off x="11062725" y="30462175"/>
            <a:ext cx="419100" cy="8923800"/>
          </a:xfrm>
          <a:prstGeom prst="leftBrace">
            <a:avLst>
              <a:gd name="adj1" fmla="val 5681"/>
              <a:gd name="adj2" fmla="val 50178"/>
            </a:avLst>
          </a:prstGeom>
          <a:noFill/>
          <a:ln w="38100" cap="flat" cmpd="sng">
            <a:solidFill>
              <a:srgbClr val="6D9EE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rgbClr val="9FC5E8"/>
              </a:highlight>
            </a:endParaRPr>
          </a:p>
        </p:txBody>
      </p:sp>
      <p:sp>
        <p:nvSpPr>
          <p:cNvPr id="25" name="Google Shape;186;p13"/>
          <p:cNvSpPr txBox="1"/>
          <p:nvPr/>
        </p:nvSpPr>
        <p:spPr>
          <a:xfrm>
            <a:off x="7037775" y="36774300"/>
            <a:ext cx="2645100" cy="4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SRL-</a:t>
            </a:r>
            <a:r>
              <a:rPr lang="en-US" sz="2400" b="1" i="1">
                <a:highlight>
                  <a:srgbClr val="B6D7A8"/>
                </a:highlight>
                <a:latin typeface="Calibri"/>
                <a:ea typeface="Calibri"/>
                <a:cs typeface="Calibri"/>
                <a:sym typeface="Calibri"/>
              </a:rPr>
              <a:t>labeled</a:t>
            </a:r>
            <a:r>
              <a:rPr lang="en-US" sz="2400">
                <a:highlight>
                  <a:srgbClr val="B6D7A8"/>
                </a:highlight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data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187;p13"/>
          <p:cNvSpPr txBox="1"/>
          <p:nvPr/>
        </p:nvSpPr>
        <p:spPr>
          <a:xfrm>
            <a:off x="11721996" y="36780625"/>
            <a:ext cx="2645100" cy="4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SRL-</a:t>
            </a:r>
            <a:r>
              <a:rPr lang="en-US" sz="2400" b="1" i="1">
                <a:highlight>
                  <a:srgbClr val="B6D7A8"/>
                </a:highlight>
                <a:latin typeface="Calibri"/>
                <a:ea typeface="Calibri"/>
                <a:cs typeface="Calibri"/>
                <a:sym typeface="Calibri"/>
              </a:rPr>
              <a:t>unlabeled</a:t>
            </a: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 data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189;p13"/>
          <p:cNvSpPr/>
          <p:nvPr/>
        </p:nvSpPr>
        <p:spPr>
          <a:xfrm rot="5400000" flipH="1">
            <a:off x="8139825" y="35221525"/>
            <a:ext cx="276300" cy="2809800"/>
          </a:xfrm>
          <a:prstGeom prst="leftBrace">
            <a:avLst>
              <a:gd name="adj1" fmla="val 470"/>
              <a:gd name="adj2" fmla="val 50178"/>
            </a:avLst>
          </a:prstGeom>
          <a:noFill/>
          <a:ln w="3810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190;p13"/>
          <p:cNvSpPr/>
          <p:nvPr/>
        </p:nvSpPr>
        <p:spPr>
          <a:xfrm rot="5400000" flipH="1">
            <a:off x="12987400" y="34084700"/>
            <a:ext cx="419100" cy="5174100"/>
          </a:xfrm>
          <a:prstGeom prst="leftBrace">
            <a:avLst>
              <a:gd name="adj1" fmla="val 5681"/>
              <a:gd name="adj2" fmla="val 50178"/>
            </a:avLst>
          </a:prstGeom>
          <a:noFill/>
          <a:ln w="3810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191;p13"/>
          <p:cNvSpPr txBox="1"/>
          <p:nvPr/>
        </p:nvSpPr>
        <p:spPr>
          <a:xfrm>
            <a:off x="10025624" y="34302913"/>
            <a:ext cx="2645100" cy="4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SRL-</a:t>
            </a:r>
            <a:r>
              <a:rPr lang="en-US" sz="2400" b="1" i="1" dirty="0">
                <a:highlight>
                  <a:srgbClr val="9FC5E8"/>
                </a:highlight>
                <a:latin typeface="Calibri"/>
                <a:ea typeface="Calibri"/>
                <a:cs typeface="Calibri"/>
                <a:sym typeface="Calibri"/>
              </a:rPr>
              <a:t>labeled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data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" name="Google Shape;192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284726" y="34361975"/>
            <a:ext cx="1316998" cy="36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oogle Shape;193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4253450" y="36846800"/>
            <a:ext cx="1380550" cy="4191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188;p13"/>
          <p:cNvSpPr/>
          <p:nvPr/>
        </p:nvSpPr>
        <p:spPr>
          <a:xfrm rot="16200000" flipH="1">
            <a:off x="11215125" y="30614575"/>
            <a:ext cx="419100" cy="8923800"/>
          </a:xfrm>
          <a:prstGeom prst="leftBrace">
            <a:avLst>
              <a:gd name="adj1" fmla="val 5681"/>
              <a:gd name="adj2" fmla="val 50178"/>
            </a:avLst>
          </a:prstGeom>
          <a:noFill/>
          <a:ln w="38100" cap="flat" cmpd="sng">
            <a:solidFill>
              <a:srgbClr val="6D9EE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rgbClr val="9FC5E8"/>
              </a:highlight>
            </a:endParaRPr>
          </a:p>
        </p:txBody>
      </p:sp>
      <p:sp>
        <p:nvSpPr>
          <p:cNvPr id="33" name="Google Shape;186;p13"/>
          <p:cNvSpPr txBox="1"/>
          <p:nvPr/>
        </p:nvSpPr>
        <p:spPr>
          <a:xfrm>
            <a:off x="7190175" y="36926700"/>
            <a:ext cx="2645100" cy="4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SRL-</a:t>
            </a:r>
            <a:r>
              <a:rPr lang="en-US" sz="2400" b="1" i="1">
                <a:highlight>
                  <a:srgbClr val="B6D7A8"/>
                </a:highlight>
                <a:latin typeface="Calibri"/>
                <a:ea typeface="Calibri"/>
                <a:cs typeface="Calibri"/>
                <a:sym typeface="Calibri"/>
              </a:rPr>
              <a:t>labeled</a:t>
            </a:r>
            <a:r>
              <a:rPr lang="en-US" sz="2400">
                <a:highlight>
                  <a:srgbClr val="B6D7A8"/>
                </a:highlight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data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187;p13"/>
          <p:cNvSpPr txBox="1"/>
          <p:nvPr/>
        </p:nvSpPr>
        <p:spPr>
          <a:xfrm>
            <a:off x="11874396" y="36933025"/>
            <a:ext cx="2645100" cy="4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SRL-</a:t>
            </a:r>
            <a:r>
              <a:rPr lang="en-US" sz="2400" b="1" i="1">
                <a:highlight>
                  <a:srgbClr val="B6D7A8"/>
                </a:highlight>
                <a:latin typeface="Calibri"/>
                <a:ea typeface="Calibri"/>
                <a:cs typeface="Calibri"/>
                <a:sym typeface="Calibri"/>
              </a:rPr>
              <a:t>unlabeled</a:t>
            </a: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 data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Google Shape;189;p13"/>
          <p:cNvSpPr/>
          <p:nvPr/>
        </p:nvSpPr>
        <p:spPr>
          <a:xfrm rot="5400000" flipH="1">
            <a:off x="8292225" y="35373925"/>
            <a:ext cx="276300" cy="2809800"/>
          </a:xfrm>
          <a:prstGeom prst="leftBrace">
            <a:avLst>
              <a:gd name="adj1" fmla="val 470"/>
              <a:gd name="adj2" fmla="val 50178"/>
            </a:avLst>
          </a:prstGeom>
          <a:noFill/>
          <a:ln w="3810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190;p13"/>
          <p:cNvSpPr/>
          <p:nvPr/>
        </p:nvSpPr>
        <p:spPr>
          <a:xfrm rot="5400000" flipH="1">
            <a:off x="13139800" y="34237100"/>
            <a:ext cx="419100" cy="5174100"/>
          </a:xfrm>
          <a:prstGeom prst="leftBrace">
            <a:avLst>
              <a:gd name="adj1" fmla="val 5681"/>
              <a:gd name="adj2" fmla="val 50178"/>
            </a:avLst>
          </a:prstGeom>
          <a:noFill/>
          <a:ln w="3810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191;p13"/>
          <p:cNvSpPr txBox="1"/>
          <p:nvPr/>
        </p:nvSpPr>
        <p:spPr>
          <a:xfrm>
            <a:off x="10178024" y="34455313"/>
            <a:ext cx="2645100" cy="4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SRL-</a:t>
            </a:r>
            <a:r>
              <a:rPr lang="en-US" sz="2400" b="1" i="1" dirty="0">
                <a:highlight>
                  <a:srgbClr val="9FC5E8"/>
                </a:highlight>
                <a:latin typeface="Calibri"/>
                <a:ea typeface="Calibri"/>
                <a:cs typeface="Calibri"/>
                <a:sym typeface="Calibri"/>
              </a:rPr>
              <a:t>labeled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data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" name="Google Shape;192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437126" y="34514375"/>
            <a:ext cx="1316998" cy="36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193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4405850" y="36999200"/>
            <a:ext cx="1380550" cy="419100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188;p13"/>
          <p:cNvSpPr/>
          <p:nvPr/>
        </p:nvSpPr>
        <p:spPr>
          <a:xfrm rot="16200000" flipH="1">
            <a:off x="11367525" y="30766975"/>
            <a:ext cx="419100" cy="8923800"/>
          </a:xfrm>
          <a:prstGeom prst="leftBrace">
            <a:avLst>
              <a:gd name="adj1" fmla="val 5681"/>
              <a:gd name="adj2" fmla="val 50178"/>
            </a:avLst>
          </a:prstGeom>
          <a:noFill/>
          <a:ln w="38100" cap="flat" cmpd="sng">
            <a:solidFill>
              <a:srgbClr val="6D9EE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rgbClr val="9FC5E8"/>
              </a:highlight>
            </a:endParaRPr>
          </a:p>
        </p:txBody>
      </p:sp>
      <p:sp>
        <p:nvSpPr>
          <p:cNvPr id="41" name="Google Shape;186;p13"/>
          <p:cNvSpPr txBox="1"/>
          <p:nvPr/>
        </p:nvSpPr>
        <p:spPr>
          <a:xfrm>
            <a:off x="7342575" y="37079100"/>
            <a:ext cx="2645100" cy="4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SRL-</a:t>
            </a:r>
            <a:r>
              <a:rPr lang="en-US" sz="2400" b="1" i="1">
                <a:highlight>
                  <a:srgbClr val="B6D7A8"/>
                </a:highlight>
                <a:latin typeface="Calibri"/>
                <a:ea typeface="Calibri"/>
                <a:cs typeface="Calibri"/>
                <a:sym typeface="Calibri"/>
              </a:rPr>
              <a:t>labeled</a:t>
            </a:r>
            <a:r>
              <a:rPr lang="en-US" sz="2400">
                <a:highlight>
                  <a:srgbClr val="B6D7A8"/>
                </a:highlight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data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" name="Google Shape;187;p13"/>
          <p:cNvSpPr txBox="1"/>
          <p:nvPr/>
        </p:nvSpPr>
        <p:spPr>
          <a:xfrm>
            <a:off x="12026796" y="37085425"/>
            <a:ext cx="2645100" cy="4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SRL-</a:t>
            </a:r>
            <a:r>
              <a:rPr lang="en-US" sz="2400" b="1" i="1">
                <a:highlight>
                  <a:srgbClr val="B6D7A8"/>
                </a:highlight>
                <a:latin typeface="Calibri"/>
                <a:ea typeface="Calibri"/>
                <a:cs typeface="Calibri"/>
                <a:sym typeface="Calibri"/>
              </a:rPr>
              <a:t>unlabeled</a:t>
            </a: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 data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Google Shape;189;p13"/>
          <p:cNvSpPr/>
          <p:nvPr/>
        </p:nvSpPr>
        <p:spPr>
          <a:xfrm rot="5400000" flipH="1">
            <a:off x="8444625" y="35526325"/>
            <a:ext cx="276300" cy="2809800"/>
          </a:xfrm>
          <a:prstGeom prst="leftBrace">
            <a:avLst>
              <a:gd name="adj1" fmla="val 470"/>
              <a:gd name="adj2" fmla="val 50178"/>
            </a:avLst>
          </a:prstGeom>
          <a:noFill/>
          <a:ln w="3810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190;p13"/>
          <p:cNvSpPr/>
          <p:nvPr/>
        </p:nvSpPr>
        <p:spPr>
          <a:xfrm rot="5400000" flipH="1">
            <a:off x="13292200" y="34389500"/>
            <a:ext cx="419100" cy="5174100"/>
          </a:xfrm>
          <a:prstGeom prst="leftBrace">
            <a:avLst>
              <a:gd name="adj1" fmla="val 5681"/>
              <a:gd name="adj2" fmla="val 50178"/>
            </a:avLst>
          </a:prstGeom>
          <a:noFill/>
          <a:ln w="3810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191;p13"/>
          <p:cNvSpPr txBox="1"/>
          <p:nvPr/>
        </p:nvSpPr>
        <p:spPr>
          <a:xfrm>
            <a:off x="10330424" y="34607713"/>
            <a:ext cx="2645100" cy="4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SRL-</a:t>
            </a:r>
            <a:r>
              <a:rPr lang="en-US" sz="2400" b="1" i="1" dirty="0">
                <a:highlight>
                  <a:srgbClr val="9FC5E8"/>
                </a:highlight>
                <a:latin typeface="Calibri"/>
                <a:ea typeface="Calibri"/>
                <a:cs typeface="Calibri"/>
                <a:sym typeface="Calibri"/>
              </a:rPr>
              <a:t>labeled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data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6" name="Google Shape;192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589526" y="34666775"/>
            <a:ext cx="1316998" cy="36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193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4558250" y="37151600"/>
            <a:ext cx="1380550" cy="419100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188;p13"/>
          <p:cNvSpPr/>
          <p:nvPr/>
        </p:nvSpPr>
        <p:spPr>
          <a:xfrm rot="16200000" flipH="1">
            <a:off x="11519925" y="30919375"/>
            <a:ext cx="419100" cy="8923800"/>
          </a:xfrm>
          <a:prstGeom prst="leftBrace">
            <a:avLst>
              <a:gd name="adj1" fmla="val 5681"/>
              <a:gd name="adj2" fmla="val 50178"/>
            </a:avLst>
          </a:prstGeom>
          <a:noFill/>
          <a:ln w="38100" cap="flat" cmpd="sng">
            <a:solidFill>
              <a:srgbClr val="6D9EE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rgbClr val="9FC5E8"/>
              </a:highlight>
            </a:endParaRPr>
          </a:p>
        </p:txBody>
      </p:sp>
      <p:sp>
        <p:nvSpPr>
          <p:cNvPr id="49" name="Google Shape;186;p13"/>
          <p:cNvSpPr txBox="1"/>
          <p:nvPr/>
        </p:nvSpPr>
        <p:spPr>
          <a:xfrm>
            <a:off x="7494975" y="37231500"/>
            <a:ext cx="2645100" cy="4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SRL-</a:t>
            </a:r>
            <a:r>
              <a:rPr lang="en-US" sz="2400" b="1" i="1">
                <a:highlight>
                  <a:srgbClr val="B6D7A8"/>
                </a:highlight>
                <a:latin typeface="Calibri"/>
                <a:ea typeface="Calibri"/>
                <a:cs typeface="Calibri"/>
                <a:sym typeface="Calibri"/>
              </a:rPr>
              <a:t>labeled</a:t>
            </a:r>
            <a:r>
              <a:rPr lang="en-US" sz="2400">
                <a:highlight>
                  <a:srgbClr val="B6D7A8"/>
                </a:highlight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data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" name="Google Shape;187;p13"/>
          <p:cNvSpPr txBox="1"/>
          <p:nvPr/>
        </p:nvSpPr>
        <p:spPr>
          <a:xfrm>
            <a:off x="12179196" y="37237825"/>
            <a:ext cx="2645100" cy="4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SRL-</a:t>
            </a:r>
            <a:r>
              <a:rPr lang="en-US" sz="2400" b="1" i="1">
                <a:highlight>
                  <a:srgbClr val="B6D7A8"/>
                </a:highlight>
                <a:latin typeface="Calibri"/>
                <a:ea typeface="Calibri"/>
                <a:cs typeface="Calibri"/>
                <a:sym typeface="Calibri"/>
              </a:rPr>
              <a:t>unlabeled</a:t>
            </a: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 data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" name="Google Shape;189;p13"/>
          <p:cNvSpPr/>
          <p:nvPr/>
        </p:nvSpPr>
        <p:spPr>
          <a:xfrm rot="5400000" flipH="1">
            <a:off x="8597025" y="35678725"/>
            <a:ext cx="276300" cy="2809800"/>
          </a:xfrm>
          <a:prstGeom prst="leftBrace">
            <a:avLst>
              <a:gd name="adj1" fmla="val 470"/>
              <a:gd name="adj2" fmla="val 50178"/>
            </a:avLst>
          </a:prstGeom>
          <a:noFill/>
          <a:ln w="3810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190;p13"/>
          <p:cNvSpPr/>
          <p:nvPr/>
        </p:nvSpPr>
        <p:spPr>
          <a:xfrm rot="5400000" flipH="1">
            <a:off x="13444600" y="34541900"/>
            <a:ext cx="419100" cy="5174100"/>
          </a:xfrm>
          <a:prstGeom prst="leftBrace">
            <a:avLst>
              <a:gd name="adj1" fmla="val 5681"/>
              <a:gd name="adj2" fmla="val 50178"/>
            </a:avLst>
          </a:prstGeom>
          <a:noFill/>
          <a:ln w="3810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191;p13"/>
          <p:cNvSpPr txBox="1"/>
          <p:nvPr/>
        </p:nvSpPr>
        <p:spPr>
          <a:xfrm>
            <a:off x="10482824" y="34760113"/>
            <a:ext cx="2645100" cy="4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SRL-</a:t>
            </a:r>
            <a:r>
              <a:rPr lang="en-US" sz="2400" b="1" i="1" dirty="0">
                <a:highlight>
                  <a:srgbClr val="9FC5E8"/>
                </a:highlight>
                <a:latin typeface="Calibri"/>
                <a:ea typeface="Calibri"/>
                <a:cs typeface="Calibri"/>
                <a:sym typeface="Calibri"/>
              </a:rPr>
              <a:t>labeled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data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4" name="Google Shape;192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741926" y="34819175"/>
            <a:ext cx="1316998" cy="36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193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4710650" y="37304000"/>
            <a:ext cx="1380550" cy="41910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188;p13"/>
          <p:cNvSpPr/>
          <p:nvPr/>
        </p:nvSpPr>
        <p:spPr>
          <a:xfrm rot="16200000" flipH="1">
            <a:off x="11672325" y="31071775"/>
            <a:ext cx="419100" cy="8923800"/>
          </a:xfrm>
          <a:prstGeom prst="leftBrace">
            <a:avLst>
              <a:gd name="adj1" fmla="val 5681"/>
              <a:gd name="adj2" fmla="val 50178"/>
            </a:avLst>
          </a:prstGeom>
          <a:noFill/>
          <a:ln w="38100" cap="flat" cmpd="sng">
            <a:solidFill>
              <a:srgbClr val="6D9EE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rgbClr val="9FC5E8"/>
              </a:highlight>
            </a:endParaRPr>
          </a:p>
        </p:txBody>
      </p:sp>
      <p:sp>
        <p:nvSpPr>
          <p:cNvPr id="57" name="Google Shape;186;p13"/>
          <p:cNvSpPr txBox="1"/>
          <p:nvPr/>
        </p:nvSpPr>
        <p:spPr>
          <a:xfrm>
            <a:off x="7647375" y="37383900"/>
            <a:ext cx="2645100" cy="4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SRL-</a:t>
            </a:r>
            <a:r>
              <a:rPr lang="en-US" sz="2400" b="1" i="1">
                <a:highlight>
                  <a:srgbClr val="B6D7A8"/>
                </a:highlight>
                <a:latin typeface="Calibri"/>
                <a:ea typeface="Calibri"/>
                <a:cs typeface="Calibri"/>
                <a:sym typeface="Calibri"/>
              </a:rPr>
              <a:t>labeled</a:t>
            </a:r>
            <a:r>
              <a:rPr lang="en-US" sz="2400">
                <a:highlight>
                  <a:srgbClr val="B6D7A8"/>
                </a:highlight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data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187;p13"/>
          <p:cNvSpPr txBox="1"/>
          <p:nvPr/>
        </p:nvSpPr>
        <p:spPr>
          <a:xfrm>
            <a:off x="12331596" y="37390225"/>
            <a:ext cx="2645100" cy="4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SRL-</a:t>
            </a:r>
            <a:r>
              <a:rPr lang="en-US" sz="2400" b="1" i="1">
                <a:highlight>
                  <a:srgbClr val="B6D7A8"/>
                </a:highlight>
                <a:latin typeface="Calibri"/>
                <a:ea typeface="Calibri"/>
                <a:cs typeface="Calibri"/>
                <a:sym typeface="Calibri"/>
              </a:rPr>
              <a:t>unlabeled</a:t>
            </a: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 data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189;p13"/>
          <p:cNvSpPr/>
          <p:nvPr/>
        </p:nvSpPr>
        <p:spPr>
          <a:xfrm rot="5400000" flipH="1">
            <a:off x="8749425" y="35831125"/>
            <a:ext cx="276300" cy="2809800"/>
          </a:xfrm>
          <a:prstGeom prst="leftBrace">
            <a:avLst>
              <a:gd name="adj1" fmla="val 470"/>
              <a:gd name="adj2" fmla="val 50178"/>
            </a:avLst>
          </a:prstGeom>
          <a:noFill/>
          <a:ln w="3810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190;p13"/>
          <p:cNvSpPr/>
          <p:nvPr/>
        </p:nvSpPr>
        <p:spPr>
          <a:xfrm rot="5400000" flipH="1">
            <a:off x="13597000" y="34694300"/>
            <a:ext cx="419100" cy="5174100"/>
          </a:xfrm>
          <a:prstGeom prst="leftBrace">
            <a:avLst>
              <a:gd name="adj1" fmla="val 5681"/>
              <a:gd name="adj2" fmla="val 50178"/>
            </a:avLst>
          </a:prstGeom>
          <a:noFill/>
          <a:ln w="3810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191;p13"/>
          <p:cNvSpPr txBox="1"/>
          <p:nvPr/>
        </p:nvSpPr>
        <p:spPr>
          <a:xfrm>
            <a:off x="10635224" y="34912513"/>
            <a:ext cx="2645100" cy="4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SRL-</a:t>
            </a:r>
            <a:r>
              <a:rPr lang="en-US" sz="2400" b="1" i="1" dirty="0">
                <a:highlight>
                  <a:srgbClr val="9FC5E8"/>
                </a:highlight>
                <a:latin typeface="Calibri"/>
                <a:ea typeface="Calibri"/>
                <a:cs typeface="Calibri"/>
                <a:sym typeface="Calibri"/>
              </a:rPr>
              <a:t>labeled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data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2" name="Google Shape;192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894326" y="34971575"/>
            <a:ext cx="1316998" cy="36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193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4863050" y="37456400"/>
            <a:ext cx="1380550" cy="4191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188;p13"/>
          <p:cNvSpPr/>
          <p:nvPr/>
        </p:nvSpPr>
        <p:spPr>
          <a:xfrm rot="16200000" flipH="1">
            <a:off x="11824725" y="31224175"/>
            <a:ext cx="419100" cy="8923800"/>
          </a:xfrm>
          <a:prstGeom prst="leftBrace">
            <a:avLst>
              <a:gd name="adj1" fmla="val 5681"/>
              <a:gd name="adj2" fmla="val 50178"/>
            </a:avLst>
          </a:prstGeom>
          <a:noFill/>
          <a:ln w="38100" cap="flat" cmpd="sng">
            <a:solidFill>
              <a:srgbClr val="6D9EE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rgbClr val="9FC5E8"/>
              </a:highlight>
            </a:endParaRPr>
          </a:p>
        </p:txBody>
      </p:sp>
      <p:sp>
        <p:nvSpPr>
          <p:cNvPr id="65" name="Google Shape;186;p13"/>
          <p:cNvSpPr txBox="1"/>
          <p:nvPr/>
        </p:nvSpPr>
        <p:spPr>
          <a:xfrm>
            <a:off x="7799775" y="37536300"/>
            <a:ext cx="2645100" cy="4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SRL-</a:t>
            </a:r>
            <a:r>
              <a:rPr lang="en-US" sz="2400" b="1" i="1">
                <a:highlight>
                  <a:srgbClr val="B6D7A8"/>
                </a:highlight>
                <a:latin typeface="Calibri"/>
                <a:ea typeface="Calibri"/>
                <a:cs typeface="Calibri"/>
                <a:sym typeface="Calibri"/>
              </a:rPr>
              <a:t>labeled</a:t>
            </a:r>
            <a:r>
              <a:rPr lang="en-US" sz="2400">
                <a:highlight>
                  <a:srgbClr val="B6D7A8"/>
                </a:highlight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data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" name="Google Shape;187;p13"/>
          <p:cNvSpPr txBox="1"/>
          <p:nvPr/>
        </p:nvSpPr>
        <p:spPr>
          <a:xfrm>
            <a:off x="12483996" y="37542625"/>
            <a:ext cx="2645100" cy="4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SRL-</a:t>
            </a:r>
            <a:r>
              <a:rPr lang="en-US" sz="2400" b="1" i="1">
                <a:highlight>
                  <a:srgbClr val="B6D7A8"/>
                </a:highlight>
                <a:latin typeface="Calibri"/>
                <a:ea typeface="Calibri"/>
                <a:cs typeface="Calibri"/>
                <a:sym typeface="Calibri"/>
              </a:rPr>
              <a:t>unlabeled</a:t>
            </a: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 data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Google Shape;189;p13"/>
          <p:cNvSpPr/>
          <p:nvPr/>
        </p:nvSpPr>
        <p:spPr>
          <a:xfrm rot="5400000" flipH="1">
            <a:off x="8901825" y="35983525"/>
            <a:ext cx="276300" cy="2809800"/>
          </a:xfrm>
          <a:prstGeom prst="leftBrace">
            <a:avLst>
              <a:gd name="adj1" fmla="val 470"/>
              <a:gd name="adj2" fmla="val 50178"/>
            </a:avLst>
          </a:prstGeom>
          <a:noFill/>
          <a:ln w="3810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190;p13"/>
          <p:cNvSpPr/>
          <p:nvPr/>
        </p:nvSpPr>
        <p:spPr>
          <a:xfrm rot="5400000" flipH="1">
            <a:off x="13749400" y="34846700"/>
            <a:ext cx="419100" cy="5174100"/>
          </a:xfrm>
          <a:prstGeom prst="leftBrace">
            <a:avLst>
              <a:gd name="adj1" fmla="val 5681"/>
              <a:gd name="adj2" fmla="val 50178"/>
            </a:avLst>
          </a:prstGeom>
          <a:noFill/>
          <a:ln w="3810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191;p13"/>
          <p:cNvSpPr txBox="1"/>
          <p:nvPr/>
        </p:nvSpPr>
        <p:spPr>
          <a:xfrm>
            <a:off x="10787624" y="35064913"/>
            <a:ext cx="2645100" cy="4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SRL-</a:t>
            </a:r>
            <a:r>
              <a:rPr lang="en-US" sz="2400" b="1" i="1" dirty="0">
                <a:highlight>
                  <a:srgbClr val="9FC5E8"/>
                </a:highlight>
                <a:latin typeface="Calibri"/>
                <a:ea typeface="Calibri"/>
                <a:cs typeface="Calibri"/>
                <a:sym typeface="Calibri"/>
              </a:rPr>
              <a:t>labeled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data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0" name="Google Shape;192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046726" y="35123975"/>
            <a:ext cx="1316998" cy="36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193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015450" y="37608800"/>
            <a:ext cx="1380550" cy="419100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188;p13"/>
          <p:cNvSpPr/>
          <p:nvPr/>
        </p:nvSpPr>
        <p:spPr>
          <a:xfrm rot="16200000" flipH="1">
            <a:off x="11977125" y="31376575"/>
            <a:ext cx="419100" cy="8923800"/>
          </a:xfrm>
          <a:prstGeom prst="leftBrace">
            <a:avLst>
              <a:gd name="adj1" fmla="val 5681"/>
              <a:gd name="adj2" fmla="val 50178"/>
            </a:avLst>
          </a:prstGeom>
          <a:noFill/>
          <a:ln w="38100" cap="flat" cmpd="sng">
            <a:solidFill>
              <a:srgbClr val="6D9EE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rgbClr val="9FC5E8"/>
              </a:highlight>
            </a:endParaRPr>
          </a:p>
        </p:txBody>
      </p:sp>
      <p:sp>
        <p:nvSpPr>
          <p:cNvPr id="73" name="Google Shape;186;p13"/>
          <p:cNvSpPr txBox="1"/>
          <p:nvPr/>
        </p:nvSpPr>
        <p:spPr>
          <a:xfrm>
            <a:off x="7952175" y="37688700"/>
            <a:ext cx="2645100" cy="4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SRL-</a:t>
            </a:r>
            <a:r>
              <a:rPr lang="en-US" sz="2400" b="1" i="1">
                <a:highlight>
                  <a:srgbClr val="B6D7A8"/>
                </a:highlight>
                <a:latin typeface="Calibri"/>
                <a:ea typeface="Calibri"/>
                <a:cs typeface="Calibri"/>
                <a:sym typeface="Calibri"/>
              </a:rPr>
              <a:t>labeled</a:t>
            </a:r>
            <a:r>
              <a:rPr lang="en-US" sz="2400">
                <a:highlight>
                  <a:srgbClr val="B6D7A8"/>
                </a:highlight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data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" name="Google Shape;187;p13"/>
          <p:cNvSpPr txBox="1"/>
          <p:nvPr/>
        </p:nvSpPr>
        <p:spPr>
          <a:xfrm>
            <a:off x="12636396" y="37695025"/>
            <a:ext cx="2645100" cy="4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SRL-</a:t>
            </a:r>
            <a:r>
              <a:rPr lang="en-US" sz="2400" b="1" i="1">
                <a:highlight>
                  <a:srgbClr val="B6D7A8"/>
                </a:highlight>
                <a:latin typeface="Calibri"/>
                <a:ea typeface="Calibri"/>
                <a:cs typeface="Calibri"/>
                <a:sym typeface="Calibri"/>
              </a:rPr>
              <a:t>unlabeled</a:t>
            </a: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 data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" name="Google Shape;189;p13"/>
          <p:cNvSpPr/>
          <p:nvPr/>
        </p:nvSpPr>
        <p:spPr>
          <a:xfrm rot="5400000" flipH="1">
            <a:off x="9054225" y="36135925"/>
            <a:ext cx="276300" cy="2809800"/>
          </a:xfrm>
          <a:prstGeom prst="leftBrace">
            <a:avLst>
              <a:gd name="adj1" fmla="val 470"/>
              <a:gd name="adj2" fmla="val 50178"/>
            </a:avLst>
          </a:prstGeom>
          <a:noFill/>
          <a:ln w="3810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190;p13"/>
          <p:cNvSpPr/>
          <p:nvPr/>
        </p:nvSpPr>
        <p:spPr>
          <a:xfrm rot="5400000" flipH="1">
            <a:off x="13901800" y="34999100"/>
            <a:ext cx="419100" cy="5174100"/>
          </a:xfrm>
          <a:prstGeom prst="leftBrace">
            <a:avLst>
              <a:gd name="adj1" fmla="val 5681"/>
              <a:gd name="adj2" fmla="val 50178"/>
            </a:avLst>
          </a:prstGeom>
          <a:noFill/>
          <a:ln w="3810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191;p13"/>
          <p:cNvSpPr txBox="1"/>
          <p:nvPr/>
        </p:nvSpPr>
        <p:spPr>
          <a:xfrm>
            <a:off x="10940024" y="35217313"/>
            <a:ext cx="2645100" cy="4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SRL-</a:t>
            </a:r>
            <a:r>
              <a:rPr lang="en-US" sz="2400" b="1" i="1" dirty="0">
                <a:highlight>
                  <a:srgbClr val="9FC5E8"/>
                </a:highlight>
                <a:latin typeface="Calibri"/>
                <a:ea typeface="Calibri"/>
                <a:cs typeface="Calibri"/>
                <a:sym typeface="Calibri"/>
              </a:rPr>
              <a:t>labeled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data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8" name="Google Shape;192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199126" y="35276375"/>
            <a:ext cx="1316998" cy="36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193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167850" y="37761200"/>
            <a:ext cx="1380550" cy="41910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188;p13"/>
          <p:cNvSpPr/>
          <p:nvPr/>
        </p:nvSpPr>
        <p:spPr>
          <a:xfrm rot="16200000" flipH="1">
            <a:off x="12129525" y="31528975"/>
            <a:ext cx="419100" cy="8923800"/>
          </a:xfrm>
          <a:prstGeom prst="leftBrace">
            <a:avLst>
              <a:gd name="adj1" fmla="val 5681"/>
              <a:gd name="adj2" fmla="val 50178"/>
            </a:avLst>
          </a:prstGeom>
          <a:noFill/>
          <a:ln w="38100" cap="flat" cmpd="sng">
            <a:solidFill>
              <a:srgbClr val="6D9EE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rgbClr val="9FC5E8"/>
              </a:highlight>
            </a:endParaRPr>
          </a:p>
        </p:txBody>
      </p:sp>
      <p:sp>
        <p:nvSpPr>
          <p:cNvPr id="81" name="Google Shape;186;p13"/>
          <p:cNvSpPr txBox="1"/>
          <p:nvPr/>
        </p:nvSpPr>
        <p:spPr>
          <a:xfrm>
            <a:off x="8104575" y="37841100"/>
            <a:ext cx="2645100" cy="4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SRL-</a:t>
            </a:r>
            <a:r>
              <a:rPr lang="en-US" sz="2400" b="1" i="1">
                <a:highlight>
                  <a:srgbClr val="B6D7A8"/>
                </a:highlight>
                <a:latin typeface="Calibri"/>
                <a:ea typeface="Calibri"/>
                <a:cs typeface="Calibri"/>
                <a:sym typeface="Calibri"/>
              </a:rPr>
              <a:t>labeled</a:t>
            </a:r>
            <a:r>
              <a:rPr lang="en-US" sz="2400">
                <a:highlight>
                  <a:srgbClr val="B6D7A8"/>
                </a:highlight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data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" name="Google Shape;187;p13"/>
          <p:cNvSpPr txBox="1"/>
          <p:nvPr/>
        </p:nvSpPr>
        <p:spPr>
          <a:xfrm>
            <a:off x="12788796" y="37847425"/>
            <a:ext cx="2645100" cy="4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SRL-</a:t>
            </a:r>
            <a:r>
              <a:rPr lang="en-US" sz="2400" b="1" i="1">
                <a:highlight>
                  <a:srgbClr val="B6D7A8"/>
                </a:highlight>
                <a:latin typeface="Calibri"/>
                <a:ea typeface="Calibri"/>
                <a:cs typeface="Calibri"/>
                <a:sym typeface="Calibri"/>
              </a:rPr>
              <a:t>unlabeled</a:t>
            </a: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 data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" name="Google Shape;189;p13"/>
          <p:cNvSpPr/>
          <p:nvPr/>
        </p:nvSpPr>
        <p:spPr>
          <a:xfrm rot="5400000" flipH="1">
            <a:off x="9206625" y="36288325"/>
            <a:ext cx="276300" cy="2809800"/>
          </a:xfrm>
          <a:prstGeom prst="leftBrace">
            <a:avLst>
              <a:gd name="adj1" fmla="val 470"/>
              <a:gd name="adj2" fmla="val 50178"/>
            </a:avLst>
          </a:prstGeom>
          <a:noFill/>
          <a:ln w="3810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190;p13"/>
          <p:cNvSpPr/>
          <p:nvPr/>
        </p:nvSpPr>
        <p:spPr>
          <a:xfrm rot="5400000" flipH="1">
            <a:off x="14054200" y="35151500"/>
            <a:ext cx="419100" cy="5174100"/>
          </a:xfrm>
          <a:prstGeom prst="leftBrace">
            <a:avLst>
              <a:gd name="adj1" fmla="val 5681"/>
              <a:gd name="adj2" fmla="val 50178"/>
            </a:avLst>
          </a:prstGeom>
          <a:noFill/>
          <a:ln w="3810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191;p13"/>
          <p:cNvSpPr txBox="1"/>
          <p:nvPr/>
        </p:nvSpPr>
        <p:spPr>
          <a:xfrm>
            <a:off x="11092424" y="35369713"/>
            <a:ext cx="2645100" cy="4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SRL-</a:t>
            </a:r>
            <a:r>
              <a:rPr lang="en-US" sz="2400" b="1" i="1" dirty="0">
                <a:highlight>
                  <a:srgbClr val="9FC5E8"/>
                </a:highlight>
                <a:latin typeface="Calibri"/>
                <a:ea typeface="Calibri"/>
                <a:cs typeface="Calibri"/>
                <a:sym typeface="Calibri"/>
              </a:rPr>
              <a:t>labeled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data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6" name="Google Shape;192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351526" y="35428775"/>
            <a:ext cx="1316998" cy="36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193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320250" y="37913600"/>
            <a:ext cx="1380550" cy="41910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Oval 90"/>
          <p:cNvSpPr/>
          <p:nvPr/>
        </p:nvSpPr>
        <p:spPr>
          <a:xfrm>
            <a:off x="7121151" y="5034306"/>
            <a:ext cx="2454716" cy="1512567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Labeled</a:t>
            </a:r>
          </a:p>
          <a:p>
            <a:pPr algn="ctr"/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93" name="Cloud 92"/>
          <p:cNvSpPr/>
          <p:nvPr/>
        </p:nvSpPr>
        <p:spPr>
          <a:xfrm>
            <a:off x="7762426" y="5804224"/>
            <a:ext cx="1212112" cy="672319"/>
          </a:xfrm>
          <a:prstGeom prst="cloud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smtClean="0">
                <a:solidFill>
                  <a:schemeClr val="tx1"/>
                </a:solidFill>
              </a:rPr>
              <a:t>Constraint</a:t>
            </a:r>
            <a:endParaRPr lang="en-US" sz="1100" dirty="0">
              <a:solidFill>
                <a:schemeClr val="tx1"/>
              </a:solidFill>
            </a:endParaRPr>
          </a:p>
        </p:txBody>
      </p:sp>
      <p:pic>
        <p:nvPicPr>
          <p:cNvPr id="89" name="Picture 8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05080" y="2442676"/>
            <a:ext cx="3908993" cy="1028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727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835700" y="1482065"/>
            <a:ext cx="8520600" cy="4555200"/>
          </a:xfrm>
        </p:spPr>
        <p:txBody>
          <a:bodyPr>
            <a:normAutofit/>
          </a:bodyPr>
          <a:lstStyle/>
          <a:p>
            <a:r>
              <a:rPr lang="en-US" altLang="ko-KR" sz="2800" dirty="0" smtClean="0">
                <a:sym typeface="Verdana"/>
              </a:rPr>
              <a:t>Learning with the reward s(</a:t>
            </a:r>
            <a:r>
              <a:rPr lang="en-US" altLang="ko-KR" sz="2800" dirty="0" err="1" smtClean="0">
                <a:sym typeface="Verdana"/>
              </a:rPr>
              <a:t>x,y</a:t>
            </a:r>
            <a:r>
              <a:rPr lang="en-US" altLang="ko-KR" sz="2800" dirty="0" smtClean="0">
                <a:sym typeface="Verdana"/>
              </a:rPr>
              <a:t>)</a:t>
            </a:r>
          </a:p>
          <a:p>
            <a:pPr lvl="1"/>
            <a:r>
              <a:rPr lang="en-US" altLang="ko-KR" sz="2400" dirty="0">
                <a:sym typeface="Verdana"/>
              </a:rPr>
              <a:t>constraint loss (c-loss</a:t>
            </a:r>
            <a:r>
              <a:rPr lang="en-US" altLang="ko-KR" sz="2400" dirty="0" smtClean="0">
                <a:sym typeface="Verdana"/>
              </a:rPr>
              <a:t>)</a:t>
            </a:r>
          </a:p>
          <a:p>
            <a:pPr lvl="1"/>
            <a:endParaRPr lang="en-US" altLang="ko-KR" sz="2400" dirty="0" smtClean="0">
              <a:sym typeface="Verdana"/>
            </a:endParaRPr>
          </a:p>
          <a:p>
            <a:pPr lvl="1"/>
            <a:endParaRPr lang="en-US" altLang="ko-KR" sz="2400" dirty="0">
              <a:sym typeface="Verdana"/>
            </a:endParaRPr>
          </a:p>
          <a:p>
            <a:pPr lvl="1"/>
            <a:endParaRPr lang="en-US" altLang="ko-KR" sz="2400" dirty="0" smtClean="0">
              <a:sym typeface="Verdana"/>
            </a:endParaRPr>
          </a:p>
          <a:p>
            <a:pPr lvl="1"/>
            <a:endParaRPr lang="en-US" altLang="ko-KR" sz="2400" dirty="0" smtClean="0">
              <a:sym typeface="Verdana"/>
            </a:endParaRPr>
          </a:p>
          <a:p>
            <a:pPr lvl="1"/>
            <a:r>
              <a:rPr lang="en-US" altLang="ko-KR" sz="2400" dirty="0" smtClean="0">
                <a:sym typeface="Verdana"/>
              </a:rPr>
              <a:t>Joint </a:t>
            </a:r>
            <a:r>
              <a:rPr lang="en-US" altLang="ko-KR" sz="2400" dirty="0">
                <a:sym typeface="Verdana"/>
              </a:rPr>
              <a:t>loss</a:t>
            </a:r>
            <a:endParaRPr lang="en-US" altLang="ko-KR" sz="2400" dirty="0" smtClean="0">
              <a:sym typeface="Verdana"/>
            </a:endParaRPr>
          </a:p>
          <a:p>
            <a:pPr lvl="1"/>
            <a:endParaRPr lang="en-US" altLang="ko-KR" sz="2400" dirty="0" smtClean="0">
              <a:sym typeface="Verdana"/>
            </a:endParaRPr>
          </a:p>
          <a:p>
            <a:pPr lvl="1"/>
            <a:endParaRPr lang="en-US" altLang="ko-KR" sz="2400" dirty="0">
              <a:sym typeface="Verdana"/>
            </a:endParaRPr>
          </a:p>
          <a:p>
            <a:endParaRPr lang="en-US" altLang="ko-KR" sz="2800" dirty="0">
              <a:sym typeface="Verdana"/>
            </a:endParaRPr>
          </a:p>
          <a:p>
            <a:endParaRPr lang="en-US" altLang="ko-KR" sz="2800" dirty="0">
              <a:sym typeface="Verdana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102</a:t>
            </a:fld>
            <a:endParaRPr lang="en"/>
          </a:p>
        </p:txBody>
      </p:sp>
      <p:sp>
        <p:nvSpPr>
          <p:cNvPr id="23" name="Shape 66"/>
          <p:cNvSpPr txBox="1">
            <a:spLocks noGrp="1"/>
          </p:cNvSpPr>
          <p:nvPr>
            <p:ph type="title"/>
          </p:nvPr>
        </p:nvSpPr>
        <p:spPr>
          <a:xfrm>
            <a:off x="1835700" y="593367"/>
            <a:ext cx="8832300" cy="7636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r>
              <a:rPr lang="en-US" dirty="0"/>
              <a:t>Learning with constraints</a:t>
            </a:r>
            <a:endParaRPr lang="en-US" altLang="ko-KR" dirty="0">
              <a:sym typeface="Verdana"/>
            </a:endParaRPr>
          </a:p>
        </p:txBody>
      </p:sp>
      <p:sp>
        <p:nvSpPr>
          <p:cNvPr id="13" name="Google Shape;188;p13"/>
          <p:cNvSpPr/>
          <p:nvPr/>
        </p:nvSpPr>
        <p:spPr>
          <a:xfrm rot="-5400000" flipH="1">
            <a:off x="11062725" y="30462175"/>
            <a:ext cx="419100" cy="8923800"/>
          </a:xfrm>
          <a:prstGeom prst="leftBrace">
            <a:avLst>
              <a:gd name="adj1" fmla="val 5681"/>
              <a:gd name="adj2" fmla="val 50178"/>
            </a:avLst>
          </a:prstGeom>
          <a:noFill/>
          <a:ln w="38100" cap="flat" cmpd="sng">
            <a:solidFill>
              <a:srgbClr val="6D9EE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rgbClr val="9FC5E8"/>
              </a:highlight>
            </a:endParaRPr>
          </a:p>
        </p:txBody>
      </p:sp>
      <p:pic>
        <p:nvPicPr>
          <p:cNvPr id="14" name="Google Shape;18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23452" y="35027699"/>
            <a:ext cx="9407799" cy="157645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86;p13"/>
          <p:cNvSpPr txBox="1"/>
          <p:nvPr/>
        </p:nvSpPr>
        <p:spPr>
          <a:xfrm>
            <a:off x="7037775" y="36774300"/>
            <a:ext cx="2645100" cy="4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SRL-</a:t>
            </a:r>
            <a:r>
              <a:rPr lang="en-US" sz="2400" b="1" i="1">
                <a:highlight>
                  <a:srgbClr val="B6D7A8"/>
                </a:highlight>
                <a:latin typeface="Calibri"/>
                <a:ea typeface="Calibri"/>
                <a:cs typeface="Calibri"/>
                <a:sym typeface="Calibri"/>
              </a:rPr>
              <a:t>labeled</a:t>
            </a:r>
            <a:r>
              <a:rPr lang="en-US" sz="2400">
                <a:highlight>
                  <a:srgbClr val="B6D7A8"/>
                </a:highlight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data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87;p13"/>
          <p:cNvSpPr txBox="1"/>
          <p:nvPr/>
        </p:nvSpPr>
        <p:spPr>
          <a:xfrm>
            <a:off x="11721996" y="36780625"/>
            <a:ext cx="2645100" cy="4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SRL-</a:t>
            </a:r>
            <a:r>
              <a:rPr lang="en-US" sz="2400" b="1" i="1">
                <a:highlight>
                  <a:srgbClr val="B6D7A8"/>
                </a:highlight>
                <a:latin typeface="Calibri"/>
                <a:ea typeface="Calibri"/>
                <a:cs typeface="Calibri"/>
                <a:sym typeface="Calibri"/>
              </a:rPr>
              <a:t>unlabeled</a:t>
            </a: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 data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89;p13"/>
          <p:cNvSpPr/>
          <p:nvPr/>
        </p:nvSpPr>
        <p:spPr>
          <a:xfrm rot="5400000" flipH="1">
            <a:off x="8139825" y="35221525"/>
            <a:ext cx="276300" cy="2809800"/>
          </a:xfrm>
          <a:prstGeom prst="leftBrace">
            <a:avLst>
              <a:gd name="adj1" fmla="val 470"/>
              <a:gd name="adj2" fmla="val 50178"/>
            </a:avLst>
          </a:prstGeom>
          <a:noFill/>
          <a:ln w="3810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90;p13"/>
          <p:cNvSpPr/>
          <p:nvPr/>
        </p:nvSpPr>
        <p:spPr>
          <a:xfrm rot="5400000" flipH="1">
            <a:off x="12987400" y="34084700"/>
            <a:ext cx="419100" cy="5174100"/>
          </a:xfrm>
          <a:prstGeom prst="leftBrace">
            <a:avLst>
              <a:gd name="adj1" fmla="val 5681"/>
              <a:gd name="adj2" fmla="val 50178"/>
            </a:avLst>
          </a:prstGeom>
          <a:noFill/>
          <a:ln w="3810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1;p13"/>
          <p:cNvSpPr txBox="1"/>
          <p:nvPr/>
        </p:nvSpPr>
        <p:spPr>
          <a:xfrm>
            <a:off x="10022700" y="34302913"/>
            <a:ext cx="2645100" cy="4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SRL-</a:t>
            </a:r>
            <a:r>
              <a:rPr lang="en-US" sz="2400" b="1" i="1" dirty="0">
                <a:highlight>
                  <a:srgbClr val="9FC5E8"/>
                </a:highlight>
                <a:latin typeface="Calibri"/>
                <a:ea typeface="Calibri"/>
                <a:cs typeface="Calibri"/>
                <a:sym typeface="Calibri"/>
              </a:rPr>
              <a:t>labeled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data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" name="Google Shape;150;p13"/>
          <p:cNvPicPr preferRelativeResize="0"/>
          <p:nvPr/>
        </p:nvPicPr>
        <p:blipFill rotWithShape="1">
          <a:blip r:embed="rId4">
            <a:alphaModFix/>
          </a:blip>
          <a:srcRect l="20440" r="-2664"/>
          <a:stretch/>
        </p:blipFill>
        <p:spPr>
          <a:xfrm>
            <a:off x="6896100" y="33011100"/>
            <a:ext cx="5475126" cy="129185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188;p13"/>
          <p:cNvSpPr/>
          <p:nvPr/>
        </p:nvSpPr>
        <p:spPr>
          <a:xfrm rot="16200000" flipH="1">
            <a:off x="11062725" y="30462175"/>
            <a:ext cx="419100" cy="8923800"/>
          </a:xfrm>
          <a:prstGeom prst="leftBrace">
            <a:avLst>
              <a:gd name="adj1" fmla="val 5681"/>
              <a:gd name="adj2" fmla="val 50178"/>
            </a:avLst>
          </a:prstGeom>
          <a:noFill/>
          <a:ln w="38100" cap="flat" cmpd="sng">
            <a:solidFill>
              <a:srgbClr val="6D9EE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rgbClr val="9FC5E8"/>
              </a:highlight>
            </a:endParaRPr>
          </a:p>
        </p:txBody>
      </p:sp>
      <p:sp>
        <p:nvSpPr>
          <p:cNvPr id="25" name="Google Shape;186;p13"/>
          <p:cNvSpPr txBox="1"/>
          <p:nvPr/>
        </p:nvSpPr>
        <p:spPr>
          <a:xfrm>
            <a:off x="7037775" y="36774300"/>
            <a:ext cx="2645100" cy="4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SRL-</a:t>
            </a:r>
            <a:r>
              <a:rPr lang="en-US" sz="2400" b="1" i="1">
                <a:highlight>
                  <a:srgbClr val="B6D7A8"/>
                </a:highlight>
                <a:latin typeface="Calibri"/>
                <a:ea typeface="Calibri"/>
                <a:cs typeface="Calibri"/>
                <a:sym typeface="Calibri"/>
              </a:rPr>
              <a:t>labeled</a:t>
            </a:r>
            <a:r>
              <a:rPr lang="en-US" sz="2400">
                <a:highlight>
                  <a:srgbClr val="B6D7A8"/>
                </a:highlight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data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187;p13"/>
          <p:cNvSpPr txBox="1"/>
          <p:nvPr/>
        </p:nvSpPr>
        <p:spPr>
          <a:xfrm>
            <a:off x="11721996" y="36780625"/>
            <a:ext cx="2645100" cy="4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SRL-</a:t>
            </a:r>
            <a:r>
              <a:rPr lang="en-US" sz="2400" b="1" i="1">
                <a:highlight>
                  <a:srgbClr val="B6D7A8"/>
                </a:highlight>
                <a:latin typeface="Calibri"/>
                <a:ea typeface="Calibri"/>
                <a:cs typeface="Calibri"/>
                <a:sym typeface="Calibri"/>
              </a:rPr>
              <a:t>unlabeled</a:t>
            </a: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 data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189;p13"/>
          <p:cNvSpPr/>
          <p:nvPr/>
        </p:nvSpPr>
        <p:spPr>
          <a:xfrm rot="5400000" flipH="1">
            <a:off x="8139825" y="35221525"/>
            <a:ext cx="276300" cy="2809800"/>
          </a:xfrm>
          <a:prstGeom prst="leftBrace">
            <a:avLst>
              <a:gd name="adj1" fmla="val 470"/>
              <a:gd name="adj2" fmla="val 50178"/>
            </a:avLst>
          </a:prstGeom>
          <a:noFill/>
          <a:ln w="3810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190;p13"/>
          <p:cNvSpPr/>
          <p:nvPr/>
        </p:nvSpPr>
        <p:spPr>
          <a:xfrm rot="5400000" flipH="1">
            <a:off x="12987400" y="34084700"/>
            <a:ext cx="419100" cy="5174100"/>
          </a:xfrm>
          <a:prstGeom prst="leftBrace">
            <a:avLst>
              <a:gd name="adj1" fmla="val 5681"/>
              <a:gd name="adj2" fmla="val 50178"/>
            </a:avLst>
          </a:prstGeom>
          <a:noFill/>
          <a:ln w="3810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191;p13"/>
          <p:cNvSpPr txBox="1"/>
          <p:nvPr/>
        </p:nvSpPr>
        <p:spPr>
          <a:xfrm>
            <a:off x="10025624" y="34302913"/>
            <a:ext cx="2645100" cy="4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SRL-</a:t>
            </a:r>
            <a:r>
              <a:rPr lang="en-US" sz="2400" b="1" i="1" dirty="0">
                <a:highlight>
                  <a:srgbClr val="9FC5E8"/>
                </a:highlight>
                <a:latin typeface="Calibri"/>
                <a:ea typeface="Calibri"/>
                <a:cs typeface="Calibri"/>
                <a:sym typeface="Calibri"/>
              </a:rPr>
              <a:t>labeled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data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" name="Google Shape;192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284726" y="34361975"/>
            <a:ext cx="1316998" cy="36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oogle Shape;193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253450" y="36846800"/>
            <a:ext cx="1380550" cy="4191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188;p13"/>
          <p:cNvSpPr/>
          <p:nvPr/>
        </p:nvSpPr>
        <p:spPr>
          <a:xfrm rot="16200000" flipH="1">
            <a:off x="11215125" y="30614575"/>
            <a:ext cx="419100" cy="8923800"/>
          </a:xfrm>
          <a:prstGeom prst="leftBrace">
            <a:avLst>
              <a:gd name="adj1" fmla="val 5681"/>
              <a:gd name="adj2" fmla="val 50178"/>
            </a:avLst>
          </a:prstGeom>
          <a:noFill/>
          <a:ln w="38100" cap="flat" cmpd="sng">
            <a:solidFill>
              <a:srgbClr val="6D9EE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rgbClr val="9FC5E8"/>
              </a:highlight>
            </a:endParaRPr>
          </a:p>
        </p:txBody>
      </p:sp>
      <p:sp>
        <p:nvSpPr>
          <p:cNvPr id="33" name="Google Shape;186;p13"/>
          <p:cNvSpPr txBox="1"/>
          <p:nvPr/>
        </p:nvSpPr>
        <p:spPr>
          <a:xfrm>
            <a:off x="7190175" y="36926700"/>
            <a:ext cx="2645100" cy="4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SRL-</a:t>
            </a:r>
            <a:r>
              <a:rPr lang="en-US" sz="2400" b="1" i="1">
                <a:highlight>
                  <a:srgbClr val="B6D7A8"/>
                </a:highlight>
                <a:latin typeface="Calibri"/>
                <a:ea typeface="Calibri"/>
                <a:cs typeface="Calibri"/>
                <a:sym typeface="Calibri"/>
              </a:rPr>
              <a:t>labeled</a:t>
            </a:r>
            <a:r>
              <a:rPr lang="en-US" sz="2400">
                <a:highlight>
                  <a:srgbClr val="B6D7A8"/>
                </a:highlight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data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187;p13"/>
          <p:cNvSpPr txBox="1"/>
          <p:nvPr/>
        </p:nvSpPr>
        <p:spPr>
          <a:xfrm>
            <a:off x="11874396" y="36933025"/>
            <a:ext cx="2645100" cy="4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SRL-</a:t>
            </a:r>
            <a:r>
              <a:rPr lang="en-US" sz="2400" b="1" i="1">
                <a:highlight>
                  <a:srgbClr val="B6D7A8"/>
                </a:highlight>
                <a:latin typeface="Calibri"/>
                <a:ea typeface="Calibri"/>
                <a:cs typeface="Calibri"/>
                <a:sym typeface="Calibri"/>
              </a:rPr>
              <a:t>unlabeled</a:t>
            </a: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 data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Google Shape;189;p13"/>
          <p:cNvSpPr/>
          <p:nvPr/>
        </p:nvSpPr>
        <p:spPr>
          <a:xfrm rot="5400000" flipH="1">
            <a:off x="8292225" y="35373925"/>
            <a:ext cx="276300" cy="2809800"/>
          </a:xfrm>
          <a:prstGeom prst="leftBrace">
            <a:avLst>
              <a:gd name="adj1" fmla="val 470"/>
              <a:gd name="adj2" fmla="val 50178"/>
            </a:avLst>
          </a:prstGeom>
          <a:noFill/>
          <a:ln w="3810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190;p13"/>
          <p:cNvSpPr/>
          <p:nvPr/>
        </p:nvSpPr>
        <p:spPr>
          <a:xfrm rot="5400000" flipH="1">
            <a:off x="13139800" y="34237100"/>
            <a:ext cx="419100" cy="5174100"/>
          </a:xfrm>
          <a:prstGeom prst="leftBrace">
            <a:avLst>
              <a:gd name="adj1" fmla="val 5681"/>
              <a:gd name="adj2" fmla="val 50178"/>
            </a:avLst>
          </a:prstGeom>
          <a:noFill/>
          <a:ln w="3810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191;p13"/>
          <p:cNvSpPr txBox="1"/>
          <p:nvPr/>
        </p:nvSpPr>
        <p:spPr>
          <a:xfrm>
            <a:off x="10178024" y="34455313"/>
            <a:ext cx="2645100" cy="4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SRL-</a:t>
            </a:r>
            <a:r>
              <a:rPr lang="en-US" sz="2400" b="1" i="1" dirty="0">
                <a:highlight>
                  <a:srgbClr val="9FC5E8"/>
                </a:highlight>
                <a:latin typeface="Calibri"/>
                <a:ea typeface="Calibri"/>
                <a:cs typeface="Calibri"/>
                <a:sym typeface="Calibri"/>
              </a:rPr>
              <a:t>labeled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data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" name="Google Shape;192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437126" y="34514375"/>
            <a:ext cx="1316998" cy="36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193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405850" y="36999200"/>
            <a:ext cx="1380550" cy="419100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188;p13"/>
          <p:cNvSpPr/>
          <p:nvPr/>
        </p:nvSpPr>
        <p:spPr>
          <a:xfrm rot="16200000" flipH="1">
            <a:off x="11367525" y="30766975"/>
            <a:ext cx="419100" cy="8923800"/>
          </a:xfrm>
          <a:prstGeom prst="leftBrace">
            <a:avLst>
              <a:gd name="adj1" fmla="val 5681"/>
              <a:gd name="adj2" fmla="val 50178"/>
            </a:avLst>
          </a:prstGeom>
          <a:noFill/>
          <a:ln w="38100" cap="flat" cmpd="sng">
            <a:solidFill>
              <a:srgbClr val="6D9EE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rgbClr val="9FC5E8"/>
              </a:highlight>
            </a:endParaRPr>
          </a:p>
        </p:txBody>
      </p:sp>
      <p:sp>
        <p:nvSpPr>
          <p:cNvPr id="41" name="Google Shape;186;p13"/>
          <p:cNvSpPr txBox="1"/>
          <p:nvPr/>
        </p:nvSpPr>
        <p:spPr>
          <a:xfrm>
            <a:off x="7342575" y="37079100"/>
            <a:ext cx="2645100" cy="4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SRL-</a:t>
            </a:r>
            <a:r>
              <a:rPr lang="en-US" sz="2400" b="1" i="1">
                <a:highlight>
                  <a:srgbClr val="B6D7A8"/>
                </a:highlight>
                <a:latin typeface="Calibri"/>
                <a:ea typeface="Calibri"/>
                <a:cs typeface="Calibri"/>
                <a:sym typeface="Calibri"/>
              </a:rPr>
              <a:t>labeled</a:t>
            </a:r>
            <a:r>
              <a:rPr lang="en-US" sz="2400">
                <a:highlight>
                  <a:srgbClr val="B6D7A8"/>
                </a:highlight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data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" name="Google Shape;187;p13"/>
          <p:cNvSpPr txBox="1"/>
          <p:nvPr/>
        </p:nvSpPr>
        <p:spPr>
          <a:xfrm>
            <a:off x="12026796" y="37085425"/>
            <a:ext cx="2645100" cy="4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SRL-</a:t>
            </a:r>
            <a:r>
              <a:rPr lang="en-US" sz="2400" b="1" i="1">
                <a:highlight>
                  <a:srgbClr val="B6D7A8"/>
                </a:highlight>
                <a:latin typeface="Calibri"/>
                <a:ea typeface="Calibri"/>
                <a:cs typeface="Calibri"/>
                <a:sym typeface="Calibri"/>
              </a:rPr>
              <a:t>unlabeled</a:t>
            </a: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 data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Google Shape;189;p13"/>
          <p:cNvSpPr/>
          <p:nvPr/>
        </p:nvSpPr>
        <p:spPr>
          <a:xfrm rot="5400000" flipH="1">
            <a:off x="8444625" y="35526325"/>
            <a:ext cx="276300" cy="2809800"/>
          </a:xfrm>
          <a:prstGeom prst="leftBrace">
            <a:avLst>
              <a:gd name="adj1" fmla="val 470"/>
              <a:gd name="adj2" fmla="val 50178"/>
            </a:avLst>
          </a:prstGeom>
          <a:noFill/>
          <a:ln w="3810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190;p13"/>
          <p:cNvSpPr/>
          <p:nvPr/>
        </p:nvSpPr>
        <p:spPr>
          <a:xfrm rot="5400000" flipH="1">
            <a:off x="13292200" y="34389500"/>
            <a:ext cx="419100" cy="5174100"/>
          </a:xfrm>
          <a:prstGeom prst="leftBrace">
            <a:avLst>
              <a:gd name="adj1" fmla="val 5681"/>
              <a:gd name="adj2" fmla="val 50178"/>
            </a:avLst>
          </a:prstGeom>
          <a:noFill/>
          <a:ln w="3810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191;p13"/>
          <p:cNvSpPr txBox="1"/>
          <p:nvPr/>
        </p:nvSpPr>
        <p:spPr>
          <a:xfrm>
            <a:off x="10330424" y="34607713"/>
            <a:ext cx="2645100" cy="4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SRL-</a:t>
            </a:r>
            <a:r>
              <a:rPr lang="en-US" sz="2400" b="1" i="1" dirty="0">
                <a:highlight>
                  <a:srgbClr val="9FC5E8"/>
                </a:highlight>
                <a:latin typeface="Calibri"/>
                <a:ea typeface="Calibri"/>
                <a:cs typeface="Calibri"/>
                <a:sym typeface="Calibri"/>
              </a:rPr>
              <a:t>labeled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data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6" name="Google Shape;192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589526" y="34666775"/>
            <a:ext cx="1316998" cy="36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193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558250" y="37151600"/>
            <a:ext cx="1380550" cy="419100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188;p13"/>
          <p:cNvSpPr/>
          <p:nvPr/>
        </p:nvSpPr>
        <p:spPr>
          <a:xfrm rot="16200000" flipH="1">
            <a:off x="11519925" y="30919375"/>
            <a:ext cx="419100" cy="8923800"/>
          </a:xfrm>
          <a:prstGeom prst="leftBrace">
            <a:avLst>
              <a:gd name="adj1" fmla="val 5681"/>
              <a:gd name="adj2" fmla="val 50178"/>
            </a:avLst>
          </a:prstGeom>
          <a:noFill/>
          <a:ln w="38100" cap="flat" cmpd="sng">
            <a:solidFill>
              <a:srgbClr val="6D9EE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rgbClr val="9FC5E8"/>
              </a:highlight>
            </a:endParaRPr>
          </a:p>
        </p:txBody>
      </p:sp>
      <p:sp>
        <p:nvSpPr>
          <p:cNvPr id="49" name="Google Shape;186;p13"/>
          <p:cNvSpPr txBox="1"/>
          <p:nvPr/>
        </p:nvSpPr>
        <p:spPr>
          <a:xfrm>
            <a:off x="7494975" y="37231500"/>
            <a:ext cx="2645100" cy="4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SRL-</a:t>
            </a:r>
            <a:r>
              <a:rPr lang="en-US" sz="2400" b="1" i="1">
                <a:highlight>
                  <a:srgbClr val="B6D7A8"/>
                </a:highlight>
                <a:latin typeface="Calibri"/>
                <a:ea typeface="Calibri"/>
                <a:cs typeface="Calibri"/>
                <a:sym typeface="Calibri"/>
              </a:rPr>
              <a:t>labeled</a:t>
            </a:r>
            <a:r>
              <a:rPr lang="en-US" sz="2400">
                <a:highlight>
                  <a:srgbClr val="B6D7A8"/>
                </a:highlight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data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" name="Google Shape;187;p13"/>
          <p:cNvSpPr txBox="1"/>
          <p:nvPr/>
        </p:nvSpPr>
        <p:spPr>
          <a:xfrm>
            <a:off x="12179196" y="37237825"/>
            <a:ext cx="2645100" cy="4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SRL-</a:t>
            </a:r>
            <a:r>
              <a:rPr lang="en-US" sz="2400" b="1" i="1">
                <a:highlight>
                  <a:srgbClr val="B6D7A8"/>
                </a:highlight>
                <a:latin typeface="Calibri"/>
                <a:ea typeface="Calibri"/>
                <a:cs typeface="Calibri"/>
                <a:sym typeface="Calibri"/>
              </a:rPr>
              <a:t>unlabeled</a:t>
            </a: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 data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" name="Google Shape;189;p13"/>
          <p:cNvSpPr/>
          <p:nvPr/>
        </p:nvSpPr>
        <p:spPr>
          <a:xfrm rot="5400000" flipH="1">
            <a:off x="8597025" y="35678725"/>
            <a:ext cx="276300" cy="2809800"/>
          </a:xfrm>
          <a:prstGeom prst="leftBrace">
            <a:avLst>
              <a:gd name="adj1" fmla="val 470"/>
              <a:gd name="adj2" fmla="val 50178"/>
            </a:avLst>
          </a:prstGeom>
          <a:noFill/>
          <a:ln w="3810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190;p13"/>
          <p:cNvSpPr/>
          <p:nvPr/>
        </p:nvSpPr>
        <p:spPr>
          <a:xfrm rot="5400000" flipH="1">
            <a:off x="13444600" y="34541900"/>
            <a:ext cx="419100" cy="5174100"/>
          </a:xfrm>
          <a:prstGeom prst="leftBrace">
            <a:avLst>
              <a:gd name="adj1" fmla="val 5681"/>
              <a:gd name="adj2" fmla="val 50178"/>
            </a:avLst>
          </a:prstGeom>
          <a:noFill/>
          <a:ln w="3810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191;p13"/>
          <p:cNvSpPr txBox="1"/>
          <p:nvPr/>
        </p:nvSpPr>
        <p:spPr>
          <a:xfrm>
            <a:off x="10482824" y="34760113"/>
            <a:ext cx="2645100" cy="4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SRL-</a:t>
            </a:r>
            <a:r>
              <a:rPr lang="en-US" sz="2400" b="1" i="1" dirty="0">
                <a:highlight>
                  <a:srgbClr val="9FC5E8"/>
                </a:highlight>
                <a:latin typeface="Calibri"/>
                <a:ea typeface="Calibri"/>
                <a:cs typeface="Calibri"/>
                <a:sym typeface="Calibri"/>
              </a:rPr>
              <a:t>labeled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data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4" name="Google Shape;192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741926" y="34819175"/>
            <a:ext cx="1316998" cy="36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193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710650" y="37304000"/>
            <a:ext cx="1380550" cy="41910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188;p13"/>
          <p:cNvSpPr/>
          <p:nvPr/>
        </p:nvSpPr>
        <p:spPr>
          <a:xfrm rot="16200000" flipH="1">
            <a:off x="11672325" y="31071775"/>
            <a:ext cx="419100" cy="8923800"/>
          </a:xfrm>
          <a:prstGeom prst="leftBrace">
            <a:avLst>
              <a:gd name="adj1" fmla="val 5681"/>
              <a:gd name="adj2" fmla="val 50178"/>
            </a:avLst>
          </a:prstGeom>
          <a:noFill/>
          <a:ln w="38100" cap="flat" cmpd="sng">
            <a:solidFill>
              <a:srgbClr val="6D9EE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rgbClr val="9FC5E8"/>
              </a:highlight>
            </a:endParaRPr>
          </a:p>
        </p:txBody>
      </p:sp>
      <p:sp>
        <p:nvSpPr>
          <p:cNvPr id="57" name="Google Shape;186;p13"/>
          <p:cNvSpPr txBox="1"/>
          <p:nvPr/>
        </p:nvSpPr>
        <p:spPr>
          <a:xfrm>
            <a:off x="7647375" y="37383900"/>
            <a:ext cx="2645100" cy="4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SRL-</a:t>
            </a:r>
            <a:r>
              <a:rPr lang="en-US" sz="2400" b="1" i="1">
                <a:highlight>
                  <a:srgbClr val="B6D7A8"/>
                </a:highlight>
                <a:latin typeface="Calibri"/>
                <a:ea typeface="Calibri"/>
                <a:cs typeface="Calibri"/>
                <a:sym typeface="Calibri"/>
              </a:rPr>
              <a:t>labeled</a:t>
            </a:r>
            <a:r>
              <a:rPr lang="en-US" sz="2400">
                <a:highlight>
                  <a:srgbClr val="B6D7A8"/>
                </a:highlight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data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187;p13"/>
          <p:cNvSpPr txBox="1"/>
          <p:nvPr/>
        </p:nvSpPr>
        <p:spPr>
          <a:xfrm>
            <a:off x="12331596" y="37390225"/>
            <a:ext cx="2645100" cy="4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SRL-</a:t>
            </a:r>
            <a:r>
              <a:rPr lang="en-US" sz="2400" b="1" i="1">
                <a:highlight>
                  <a:srgbClr val="B6D7A8"/>
                </a:highlight>
                <a:latin typeface="Calibri"/>
                <a:ea typeface="Calibri"/>
                <a:cs typeface="Calibri"/>
                <a:sym typeface="Calibri"/>
              </a:rPr>
              <a:t>unlabeled</a:t>
            </a: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 data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189;p13"/>
          <p:cNvSpPr/>
          <p:nvPr/>
        </p:nvSpPr>
        <p:spPr>
          <a:xfrm rot="5400000" flipH="1">
            <a:off x="8749425" y="35831125"/>
            <a:ext cx="276300" cy="2809800"/>
          </a:xfrm>
          <a:prstGeom prst="leftBrace">
            <a:avLst>
              <a:gd name="adj1" fmla="val 470"/>
              <a:gd name="adj2" fmla="val 50178"/>
            </a:avLst>
          </a:prstGeom>
          <a:noFill/>
          <a:ln w="3810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190;p13"/>
          <p:cNvSpPr/>
          <p:nvPr/>
        </p:nvSpPr>
        <p:spPr>
          <a:xfrm rot="5400000" flipH="1">
            <a:off x="13597000" y="34694300"/>
            <a:ext cx="419100" cy="5174100"/>
          </a:xfrm>
          <a:prstGeom prst="leftBrace">
            <a:avLst>
              <a:gd name="adj1" fmla="val 5681"/>
              <a:gd name="adj2" fmla="val 50178"/>
            </a:avLst>
          </a:prstGeom>
          <a:noFill/>
          <a:ln w="3810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191;p13"/>
          <p:cNvSpPr txBox="1"/>
          <p:nvPr/>
        </p:nvSpPr>
        <p:spPr>
          <a:xfrm>
            <a:off x="10635224" y="34912513"/>
            <a:ext cx="2645100" cy="4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SRL-</a:t>
            </a:r>
            <a:r>
              <a:rPr lang="en-US" sz="2400" b="1" i="1" dirty="0">
                <a:highlight>
                  <a:srgbClr val="9FC5E8"/>
                </a:highlight>
                <a:latin typeface="Calibri"/>
                <a:ea typeface="Calibri"/>
                <a:cs typeface="Calibri"/>
                <a:sym typeface="Calibri"/>
              </a:rPr>
              <a:t>labeled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data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2" name="Google Shape;192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894326" y="34971575"/>
            <a:ext cx="1316998" cy="36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193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863050" y="37456400"/>
            <a:ext cx="1380550" cy="4191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188;p13"/>
          <p:cNvSpPr/>
          <p:nvPr/>
        </p:nvSpPr>
        <p:spPr>
          <a:xfrm rot="16200000" flipH="1">
            <a:off x="11824725" y="31224175"/>
            <a:ext cx="419100" cy="8923800"/>
          </a:xfrm>
          <a:prstGeom prst="leftBrace">
            <a:avLst>
              <a:gd name="adj1" fmla="val 5681"/>
              <a:gd name="adj2" fmla="val 50178"/>
            </a:avLst>
          </a:prstGeom>
          <a:noFill/>
          <a:ln w="38100" cap="flat" cmpd="sng">
            <a:solidFill>
              <a:srgbClr val="6D9EE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rgbClr val="9FC5E8"/>
              </a:highlight>
            </a:endParaRPr>
          </a:p>
        </p:txBody>
      </p:sp>
      <p:sp>
        <p:nvSpPr>
          <p:cNvPr id="65" name="Google Shape;186;p13"/>
          <p:cNvSpPr txBox="1"/>
          <p:nvPr/>
        </p:nvSpPr>
        <p:spPr>
          <a:xfrm>
            <a:off x="7799775" y="37536300"/>
            <a:ext cx="2645100" cy="4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SRL-</a:t>
            </a:r>
            <a:r>
              <a:rPr lang="en-US" sz="2400" b="1" i="1">
                <a:highlight>
                  <a:srgbClr val="B6D7A8"/>
                </a:highlight>
                <a:latin typeface="Calibri"/>
                <a:ea typeface="Calibri"/>
                <a:cs typeface="Calibri"/>
                <a:sym typeface="Calibri"/>
              </a:rPr>
              <a:t>labeled</a:t>
            </a:r>
            <a:r>
              <a:rPr lang="en-US" sz="2400">
                <a:highlight>
                  <a:srgbClr val="B6D7A8"/>
                </a:highlight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data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" name="Google Shape;187;p13"/>
          <p:cNvSpPr txBox="1"/>
          <p:nvPr/>
        </p:nvSpPr>
        <p:spPr>
          <a:xfrm>
            <a:off x="12483996" y="37542625"/>
            <a:ext cx="2645100" cy="4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SRL-</a:t>
            </a:r>
            <a:r>
              <a:rPr lang="en-US" sz="2400" b="1" i="1">
                <a:highlight>
                  <a:srgbClr val="B6D7A8"/>
                </a:highlight>
                <a:latin typeface="Calibri"/>
                <a:ea typeface="Calibri"/>
                <a:cs typeface="Calibri"/>
                <a:sym typeface="Calibri"/>
              </a:rPr>
              <a:t>unlabeled</a:t>
            </a: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 data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Google Shape;189;p13"/>
          <p:cNvSpPr/>
          <p:nvPr/>
        </p:nvSpPr>
        <p:spPr>
          <a:xfrm rot="5400000" flipH="1">
            <a:off x="8901825" y="35983525"/>
            <a:ext cx="276300" cy="2809800"/>
          </a:xfrm>
          <a:prstGeom prst="leftBrace">
            <a:avLst>
              <a:gd name="adj1" fmla="val 470"/>
              <a:gd name="adj2" fmla="val 50178"/>
            </a:avLst>
          </a:prstGeom>
          <a:noFill/>
          <a:ln w="3810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190;p13"/>
          <p:cNvSpPr/>
          <p:nvPr/>
        </p:nvSpPr>
        <p:spPr>
          <a:xfrm rot="5400000" flipH="1">
            <a:off x="13749400" y="34846700"/>
            <a:ext cx="419100" cy="5174100"/>
          </a:xfrm>
          <a:prstGeom prst="leftBrace">
            <a:avLst>
              <a:gd name="adj1" fmla="val 5681"/>
              <a:gd name="adj2" fmla="val 50178"/>
            </a:avLst>
          </a:prstGeom>
          <a:noFill/>
          <a:ln w="3810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191;p13"/>
          <p:cNvSpPr txBox="1"/>
          <p:nvPr/>
        </p:nvSpPr>
        <p:spPr>
          <a:xfrm>
            <a:off x="10787624" y="35064913"/>
            <a:ext cx="2645100" cy="4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SRL-</a:t>
            </a:r>
            <a:r>
              <a:rPr lang="en-US" sz="2400" b="1" i="1" dirty="0">
                <a:highlight>
                  <a:srgbClr val="9FC5E8"/>
                </a:highlight>
                <a:latin typeface="Calibri"/>
                <a:ea typeface="Calibri"/>
                <a:cs typeface="Calibri"/>
                <a:sym typeface="Calibri"/>
              </a:rPr>
              <a:t>labeled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data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0" name="Google Shape;192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046726" y="35123975"/>
            <a:ext cx="1316998" cy="36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193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015450" y="37608800"/>
            <a:ext cx="1380550" cy="419100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188;p13"/>
          <p:cNvSpPr/>
          <p:nvPr/>
        </p:nvSpPr>
        <p:spPr>
          <a:xfrm rot="16200000" flipH="1">
            <a:off x="11977125" y="31376575"/>
            <a:ext cx="419100" cy="8923800"/>
          </a:xfrm>
          <a:prstGeom prst="leftBrace">
            <a:avLst>
              <a:gd name="adj1" fmla="val 5681"/>
              <a:gd name="adj2" fmla="val 50178"/>
            </a:avLst>
          </a:prstGeom>
          <a:noFill/>
          <a:ln w="38100" cap="flat" cmpd="sng">
            <a:solidFill>
              <a:srgbClr val="6D9EE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rgbClr val="9FC5E8"/>
              </a:highlight>
            </a:endParaRPr>
          </a:p>
        </p:txBody>
      </p:sp>
      <p:sp>
        <p:nvSpPr>
          <p:cNvPr id="73" name="Google Shape;186;p13"/>
          <p:cNvSpPr txBox="1"/>
          <p:nvPr/>
        </p:nvSpPr>
        <p:spPr>
          <a:xfrm>
            <a:off x="7952175" y="37688700"/>
            <a:ext cx="2645100" cy="4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SRL-</a:t>
            </a:r>
            <a:r>
              <a:rPr lang="en-US" sz="2400" b="1" i="1">
                <a:highlight>
                  <a:srgbClr val="B6D7A8"/>
                </a:highlight>
                <a:latin typeface="Calibri"/>
                <a:ea typeface="Calibri"/>
                <a:cs typeface="Calibri"/>
                <a:sym typeface="Calibri"/>
              </a:rPr>
              <a:t>labeled</a:t>
            </a:r>
            <a:r>
              <a:rPr lang="en-US" sz="2400">
                <a:highlight>
                  <a:srgbClr val="B6D7A8"/>
                </a:highlight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data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" name="Google Shape;187;p13"/>
          <p:cNvSpPr txBox="1"/>
          <p:nvPr/>
        </p:nvSpPr>
        <p:spPr>
          <a:xfrm>
            <a:off x="12636396" y="37695025"/>
            <a:ext cx="2645100" cy="4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SRL-</a:t>
            </a:r>
            <a:r>
              <a:rPr lang="en-US" sz="2400" b="1" i="1">
                <a:highlight>
                  <a:srgbClr val="B6D7A8"/>
                </a:highlight>
                <a:latin typeface="Calibri"/>
                <a:ea typeface="Calibri"/>
                <a:cs typeface="Calibri"/>
                <a:sym typeface="Calibri"/>
              </a:rPr>
              <a:t>unlabeled</a:t>
            </a: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 data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" name="Google Shape;189;p13"/>
          <p:cNvSpPr/>
          <p:nvPr/>
        </p:nvSpPr>
        <p:spPr>
          <a:xfrm rot="5400000" flipH="1">
            <a:off x="9054225" y="36135925"/>
            <a:ext cx="276300" cy="2809800"/>
          </a:xfrm>
          <a:prstGeom prst="leftBrace">
            <a:avLst>
              <a:gd name="adj1" fmla="val 470"/>
              <a:gd name="adj2" fmla="val 50178"/>
            </a:avLst>
          </a:prstGeom>
          <a:noFill/>
          <a:ln w="3810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190;p13"/>
          <p:cNvSpPr/>
          <p:nvPr/>
        </p:nvSpPr>
        <p:spPr>
          <a:xfrm rot="5400000" flipH="1">
            <a:off x="13901800" y="34999100"/>
            <a:ext cx="419100" cy="5174100"/>
          </a:xfrm>
          <a:prstGeom prst="leftBrace">
            <a:avLst>
              <a:gd name="adj1" fmla="val 5681"/>
              <a:gd name="adj2" fmla="val 50178"/>
            </a:avLst>
          </a:prstGeom>
          <a:noFill/>
          <a:ln w="3810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191;p13"/>
          <p:cNvSpPr txBox="1"/>
          <p:nvPr/>
        </p:nvSpPr>
        <p:spPr>
          <a:xfrm>
            <a:off x="10940024" y="35217313"/>
            <a:ext cx="2645100" cy="4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SRL-</a:t>
            </a:r>
            <a:r>
              <a:rPr lang="en-US" sz="2400" b="1" i="1" dirty="0">
                <a:highlight>
                  <a:srgbClr val="9FC5E8"/>
                </a:highlight>
                <a:latin typeface="Calibri"/>
                <a:ea typeface="Calibri"/>
                <a:cs typeface="Calibri"/>
                <a:sym typeface="Calibri"/>
              </a:rPr>
              <a:t>labeled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data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8" name="Google Shape;192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199126" y="35276375"/>
            <a:ext cx="1316998" cy="36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193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167850" y="37761200"/>
            <a:ext cx="1380550" cy="41910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188;p13"/>
          <p:cNvSpPr/>
          <p:nvPr/>
        </p:nvSpPr>
        <p:spPr>
          <a:xfrm rot="16200000" flipH="1">
            <a:off x="12129525" y="31528975"/>
            <a:ext cx="419100" cy="8923800"/>
          </a:xfrm>
          <a:prstGeom prst="leftBrace">
            <a:avLst>
              <a:gd name="adj1" fmla="val 5681"/>
              <a:gd name="adj2" fmla="val 50178"/>
            </a:avLst>
          </a:prstGeom>
          <a:noFill/>
          <a:ln w="38100" cap="flat" cmpd="sng">
            <a:solidFill>
              <a:srgbClr val="6D9EE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rgbClr val="9FC5E8"/>
              </a:highlight>
            </a:endParaRPr>
          </a:p>
        </p:txBody>
      </p:sp>
      <p:sp>
        <p:nvSpPr>
          <p:cNvPr id="81" name="Google Shape;186;p13"/>
          <p:cNvSpPr txBox="1"/>
          <p:nvPr/>
        </p:nvSpPr>
        <p:spPr>
          <a:xfrm>
            <a:off x="8104575" y="37841100"/>
            <a:ext cx="2645100" cy="4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SRL-</a:t>
            </a:r>
            <a:r>
              <a:rPr lang="en-US" sz="2400" b="1" i="1">
                <a:highlight>
                  <a:srgbClr val="B6D7A8"/>
                </a:highlight>
                <a:latin typeface="Calibri"/>
                <a:ea typeface="Calibri"/>
                <a:cs typeface="Calibri"/>
                <a:sym typeface="Calibri"/>
              </a:rPr>
              <a:t>labeled</a:t>
            </a:r>
            <a:r>
              <a:rPr lang="en-US" sz="2400">
                <a:highlight>
                  <a:srgbClr val="B6D7A8"/>
                </a:highlight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data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" name="Google Shape;187;p13"/>
          <p:cNvSpPr txBox="1"/>
          <p:nvPr/>
        </p:nvSpPr>
        <p:spPr>
          <a:xfrm>
            <a:off x="12788796" y="37847425"/>
            <a:ext cx="2645100" cy="4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SRL-</a:t>
            </a:r>
            <a:r>
              <a:rPr lang="en-US" sz="2400" b="1" i="1">
                <a:highlight>
                  <a:srgbClr val="B6D7A8"/>
                </a:highlight>
                <a:latin typeface="Calibri"/>
                <a:ea typeface="Calibri"/>
                <a:cs typeface="Calibri"/>
                <a:sym typeface="Calibri"/>
              </a:rPr>
              <a:t>unlabeled</a:t>
            </a: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 data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" name="Google Shape;189;p13"/>
          <p:cNvSpPr/>
          <p:nvPr/>
        </p:nvSpPr>
        <p:spPr>
          <a:xfrm rot="5400000" flipH="1">
            <a:off x="9206625" y="36288325"/>
            <a:ext cx="276300" cy="2809800"/>
          </a:xfrm>
          <a:prstGeom prst="leftBrace">
            <a:avLst>
              <a:gd name="adj1" fmla="val 470"/>
              <a:gd name="adj2" fmla="val 50178"/>
            </a:avLst>
          </a:prstGeom>
          <a:noFill/>
          <a:ln w="3810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190;p13"/>
          <p:cNvSpPr/>
          <p:nvPr/>
        </p:nvSpPr>
        <p:spPr>
          <a:xfrm rot="5400000" flipH="1">
            <a:off x="14054200" y="35151500"/>
            <a:ext cx="419100" cy="5174100"/>
          </a:xfrm>
          <a:prstGeom prst="leftBrace">
            <a:avLst>
              <a:gd name="adj1" fmla="val 5681"/>
              <a:gd name="adj2" fmla="val 50178"/>
            </a:avLst>
          </a:prstGeom>
          <a:noFill/>
          <a:ln w="3810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191;p13"/>
          <p:cNvSpPr txBox="1"/>
          <p:nvPr/>
        </p:nvSpPr>
        <p:spPr>
          <a:xfrm>
            <a:off x="11092424" y="35369713"/>
            <a:ext cx="2645100" cy="4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SRL-</a:t>
            </a:r>
            <a:r>
              <a:rPr lang="en-US" sz="2400" b="1" i="1" dirty="0">
                <a:highlight>
                  <a:srgbClr val="9FC5E8"/>
                </a:highlight>
                <a:latin typeface="Calibri"/>
                <a:ea typeface="Calibri"/>
                <a:cs typeface="Calibri"/>
                <a:sym typeface="Calibri"/>
              </a:rPr>
              <a:t>labeled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data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6" name="Google Shape;192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351526" y="35428775"/>
            <a:ext cx="1316998" cy="36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193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320250" y="37913600"/>
            <a:ext cx="1380550" cy="41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Picture 87"/>
          <p:cNvPicPr>
            <a:picLocks noChangeAspect="1"/>
          </p:cNvPicPr>
          <p:nvPr/>
        </p:nvPicPr>
        <p:blipFill rotWithShape="1">
          <a:blip r:embed="rId7"/>
          <a:srcRect t="-1964" b="29882"/>
          <a:stretch/>
        </p:blipFill>
        <p:spPr>
          <a:xfrm>
            <a:off x="5037289" y="3555928"/>
            <a:ext cx="6803679" cy="1621597"/>
          </a:xfrm>
          <a:prstGeom prst="rect">
            <a:avLst/>
          </a:prstGeom>
        </p:spPr>
      </p:pic>
      <p:sp>
        <p:nvSpPr>
          <p:cNvPr id="90" name="Oval 89"/>
          <p:cNvSpPr/>
          <p:nvPr/>
        </p:nvSpPr>
        <p:spPr>
          <a:xfrm>
            <a:off x="8958573" y="1436216"/>
            <a:ext cx="2409942" cy="1831699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5000"/>
                  <a:lumOff val="95000"/>
                </a:schemeClr>
              </a:gs>
              <a:gs pos="74000">
                <a:schemeClr val="accent6">
                  <a:lumMod val="45000"/>
                  <a:lumOff val="55000"/>
                </a:schemeClr>
              </a:gs>
              <a:gs pos="83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Unlabeled</a:t>
            </a:r>
          </a:p>
          <a:p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92" name="Cloud 91"/>
          <p:cNvSpPr/>
          <p:nvPr/>
        </p:nvSpPr>
        <p:spPr>
          <a:xfrm>
            <a:off x="9612398" y="2380638"/>
            <a:ext cx="1212112" cy="672319"/>
          </a:xfrm>
          <a:prstGeom prst="cloud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smtClean="0">
                <a:solidFill>
                  <a:schemeClr val="tx1"/>
                </a:solidFill>
              </a:rPr>
              <a:t>Constraint</a:t>
            </a:r>
            <a:endParaRPr lang="en-US" sz="1100" dirty="0">
              <a:solidFill>
                <a:schemeClr val="tx1"/>
              </a:solidFill>
            </a:endParaRPr>
          </a:p>
        </p:txBody>
      </p:sp>
      <p:cxnSp>
        <p:nvCxnSpPr>
          <p:cNvPr id="7" name="Straight Arrow Connector 6"/>
          <p:cNvCxnSpPr>
            <a:stCxn id="90" idx="2"/>
          </p:cNvCxnSpPr>
          <p:nvPr/>
        </p:nvCxnSpPr>
        <p:spPr>
          <a:xfrm flipH="1">
            <a:off x="8417296" y="2352066"/>
            <a:ext cx="541277" cy="405336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>
            <a:stCxn id="90" idx="4"/>
          </p:cNvCxnSpPr>
          <p:nvPr/>
        </p:nvCxnSpPr>
        <p:spPr>
          <a:xfrm flipH="1">
            <a:off x="9229882" y="3267915"/>
            <a:ext cx="933662" cy="1139692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7" name="Picture 9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05080" y="2442676"/>
            <a:ext cx="3908993" cy="1028682"/>
          </a:xfrm>
          <a:prstGeom prst="rect">
            <a:avLst/>
          </a:prstGeom>
        </p:spPr>
      </p:pic>
      <p:sp>
        <p:nvSpPr>
          <p:cNvPr id="99" name="Oval 98"/>
          <p:cNvSpPr/>
          <p:nvPr/>
        </p:nvSpPr>
        <p:spPr>
          <a:xfrm>
            <a:off x="7121151" y="5034306"/>
            <a:ext cx="2454716" cy="1512567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Labeled</a:t>
            </a:r>
          </a:p>
          <a:p>
            <a:pPr algn="ctr"/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00" name="Cloud 99"/>
          <p:cNvSpPr/>
          <p:nvPr/>
        </p:nvSpPr>
        <p:spPr>
          <a:xfrm>
            <a:off x="7762426" y="5804224"/>
            <a:ext cx="1212112" cy="672319"/>
          </a:xfrm>
          <a:prstGeom prst="cloud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smtClean="0">
                <a:solidFill>
                  <a:schemeClr val="tx1"/>
                </a:solidFill>
              </a:rPr>
              <a:t>Constraint</a:t>
            </a:r>
            <a:endParaRPr lang="en-US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5445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Picture 105"/>
          <p:cNvPicPr>
            <a:picLocks noChangeAspect="1"/>
          </p:cNvPicPr>
          <p:nvPr/>
        </p:nvPicPr>
        <p:blipFill rotWithShape="1">
          <a:blip r:embed="rId3"/>
          <a:srcRect t="-1964" b="744"/>
          <a:stretch/>
        </p:blipFill>
        <p:spPr>
          <a:xfrm>
            <a:off x="5037289" y="3555928"/>
            <a:ext cx="6803679" cy="2277093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835700" y="1482065"/>
            <a:ext cx="8520600" cy="4555200"/>
          </a:xfrm>
        </p:spPr>
        <p:txBody>
          <a:bodyPr>
            <a:normAutofit/>
          </a:bodyPr>
          <a:lstStyle/>
          <a:p>
            <a:r>
              <a:rPr lang="en-US" altLang="ko-KR" sz="2800" dirty="0" smtClean="0">
                <a:sym typeface="Verdana"/>
              </a:rPr>
              <a:t>Learning with the reward s(</a:t>
            </a:r>
            <a:r>
              <a:rPr lang="en-US" altLang="ko-KR" sz="2800" dirty="0" err="1" smtClean="0">
                <a:sym typeface="Verdana"/>
              </a:rPr>
              <a:t>x,y</a:t>
            </a:r>
            <a:r>
              <a:rPr lang="en-US" altLang="ko-KR" sz="2800" dirty="0" smtClean="0">
                <a:sym typeface="Verdana"/>
              </a:rPr>
              <a:t>)</a:t>
            </a:r>
          </a:p>
          <a:p>
            <a:pPr lvl="1"/>
            <a:r>
              <a:rPr lang="en-US" altLang="ko-KR" sz="2400" dirty="0">
                <a:sym typeface="Verdana"/>
              </a:rPr>
              <a:t>constraint loss (c-loss)</a:t>
            </a:r>
          </a:p>
          <a:p>
            <a:pPr lvl="1"/>
            <a:endParaRPr lang="en-US" altLang="ko-KR" sz="2400" dirty="0" smtClean="0">
              <a:sym typeface="Verdana"/>
            </a:endParaRPr>
          </a:p>
          <a:p>
            <a:pPr lvl="1"/>
            <a:endParaRPr lang="en-US" altLang="ko-KR" sz="2400" dirty="0">
              <a:sym typeface="Verdana"/>
            </a:endParaRPr>
          </a:p>
          <a:p>
            <a:pPr lvl="1"/>
            <a:endParaRPr lang="en-US" altLang="ko-KR" sz="2400" dirty="0" smtClean="0">
              <a:sym typeface="Verdana"/>
            </a:endParaRPr>
          </a:p>
          <a:p>
            <a:pPr lvl="1"/>
            <a:endParaRPr lang="en-US" altLang="ko-KR" sz="2400" dirty="0" smtClean="0">
              <a:sym typeface="Verdana"/>
            </a:endParaRPr>
          </a:p>
          <a:p>
            <a:pPr lvl="1"/>
            <a:r>
              <a:rPr lang="en-US" altLang="ko-KR" sz="2400" dirty="0" smtClean="0">
                <a:sym typeface="Verdana"/>
              </a:rPr>
              <a:t>Joint </a:t>
            </a:r>
            <a:r>
              <a:rPr lang="en-US" altLang="ko-KR" sz="2400" dirty="0">
                <a:sym typeface="Verdana"/>
              </a:rPr>
              <a:t>loss</a:t>
            </a:r>
            <a:endParaRPr lang="en-US" altLang="ko-KR" sz="2400" dirty="0" smtClean="0">
              <a:sym typeface="Verdana"/>
            </a:endParaRPr>
          </a:p>
          <a:p>
            <a:pPr lvl="1"/>
            <a:endParaRPr lang="en-US" altLang="ko-KR" sz="2400" dirty="0" smtClean="0">
              <a:sym typeface="Verdana"/>
            </a:endParaRPr>
          </a:p>
          <a:p>
            <a:pPr lvl="1"/>
            <a:endParaRPr lang="en-US" altLang="ko-KR" sz="2400" dirty="0">
              <a:sym typeface="Verdana"/>
            </a:endParaRPr>
          </a:p>
          <a:p>
            <a:pPr lvl="1"/>
            <a:r>
              <a:rPr lang="en-US" altLang="ko-KR" sz="2400" dirty="0" smtClean="0">
                <a:sym typeface="Verdana"/>
              </a:rPr>
              <a:t>Semi-supervised </a:t>
            </a:r>
            <a:br>
              <a:rPr lang="en-US" altLang="ko-KR" sz="2400" dirty="0" smtClean="0">
                <a:sym typeface="Verdana"/>
              </a:rPr>
            </a:br>
            <a:r>
              <a:rPr lang="en-US" altLang="ko-KR" sz="2400" dirty="0" smtClean="0">
                <a:sym typeface="Verdana"/>
              </a:rPr>
              <a:t>Joint </a:t>
            </a:r>
            <a:r>
              <a:rPr lang="en-US" altLang="ko-KR" sz="2400" dirty="0">
                <a:sym typeface="Verdana"/>
              </a:rPr>
              <a:t>loss</a:t>
            </a:r>
            <a:endParaRPr lang="en-US" altLang="ko-KR" sz="2800" dirty="0" smtClean="0">
              <a:sym typeface="Verdana"/>
            </a:endParaRPr>
          </a:p>
          <a:p>
            <a:endParaRPr lang="en-US" altLang="ko-KR" sz="2800" dirty="0">
              <a:sym typeface="Verdana"/>
            </a:endParaRPr>
          </a:p>
          <a:p>
            <a:endParaRPr lang="en-US" altLang="ko-KR" sz="2800" dirty="0">
              <a:sym typeface="Verdana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103</a:t>
            </a:fld>
            <a:endParaRPr lang="en"/>
          </a:p>
        </p:txBody>
      </p:sp>
      <p:sp>
        <p:nvSpPr>
          <p:cNvPr id="23" name="Shape 66"/>
          <p:cNvSpPr txBox="1">
            <a:spLocks noGrp="1"/>
          </p:cNvSpPr>
          <p:nvPr>
            <p:ph type="title"/>
          </p:nvPr>
        </p:nvSpPr>
        <p:spPr>
          <a:xfrm>
            <a:off x="1835700" y="593367"/>
            <a:ext cx="8832300" cy="7636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r>
              <a:rPr lang="en-US" dirty="0"/>
              <a:t>Learning with constraints</a:t>
            </a:r>
            <a:endParaRPr lang="en-US" altLang="ko-KR" dirty="0">
              <a:sym typeface="Verdana"/>
            </a:endParaRPr>
          </a:p>
        </p:txBody>
      </p:sp>
      <p:sp>
        <p:nvSpPr>
          <p:cNvPr id="13" name="Google Shape;188;p13"/>
          <p:cNvSpPr/>
          <p:nvPr/>
        </p:nvSpPr>
        <p:spPr>
          <a:xfrm rot="-5400000" flipH="1">
            <a:off x="11062725" y="30462175"/>
            <a:ext cx="419100" cy="8923800"/>
          </a:xfrm>
          <a:prstGeom prst="leftBrace">
            <a:avLst>
              <a:gd name="adj1" fmla="val 5681"/>
              <a:gd name="adj2" fmla="val 50178"/>
            </a:avLst>
          </a:prstGeom>
          <a:noFill/>
          <a:ln w="38100" cap="flat" cmpd="sng">
            <a:solidFill>
              <a:srgbClr val="6D9EE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rgbClr val="9FC5E8"/>
              </a:highlight>
            </a:endParaRPr>
          </a:p>
        </p:txBody>
      </p:sp>
      <p:pic>
        <p:nvPicPr>
          <p:cNvPr id="14" name="Google Shape;184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23452" y="35027699"/>
            <a:ext cx="9407799" cy="157645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86;p13"/>
          <p:cNvSpPr txBox="1"/>
          <p:nvPr/>
        </p:nvSpPr>
        <p:spPr>
          <a:xfrm>
            <a:off x="7037775" y="36774300"/>
            <a:ext cx="2645100" cy="4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SRL-</a:t>
            </a:r>
            <a:r>
              <a:rPr lang="en-US" sz="2400" b="1" i="1">
                <a:highlight>
                  <a:srgbClr val="B6D7A8"/>
                </a:highlight>
                <a:latin typeface="Calibri"/>
                <a:ea typeface="Calibri"/>
                <a:cs typeface="Calibri"/>
                <a:sym typeface="Calibri"/>
              </a:rPr>
              <a:t>labeled</a:t>
            </a:r>
            <a:r>
              <a:rPr lang="en-US" sz="2400">
                <a:highlight>
                  <a:srgbClr val="B6D7A8"/>
                </a:highlight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data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87;p13"/>
          <p:cNvSpPr txBox="1"/>
          <p:nvPr/>
        </p:nvSpPr>
        <p:spPr>
          <a:xfrm>
            <a:off x="11721996" y="36780625"/>
            <a:ext cx="2645100" cy="4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SRL-</a:t>
            </a:r>
            <a:r>
              <a:rPr lang="en-US" sz="2400" b="1" i="1">
                <a:highlight>
                  <a:srgbClr val="B6D7A8"/>
                </a:highlight>
                <a:latin typeface="Calibri"/>
                <a:ea typeface="Calibri"/>
                <a:cs typeface="Calibri"/>
                <a:sym typeface="Calibri"/>
              </a:rPr>
              <a:t>unlabeled</a:t>
            </a: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 data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89;p13"/>
          <p:cNvSpPr/>
          <p:nvPr/>
        </p:nvSpPr>
        <p:spPr>
          <a:xfrm rot="5400000" flipH="1">
            <a:off x="8139825" y="35221525"/>
            <a:ext cx="276300" cy="2809800"/>
          </a:xfrm>
          <a:prstGeom prst="leftBrace">
            <a:avLst>
              <a:gd name="adj1" fmla="val 470"/>
              <a:gd name="adj2" fmla="val 50178"/>
            </a:avLst>
          </a:prstGeom>
          <a:noFill/>
          <a:ln w="3810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90;p13"/>
          <p:cNvSpPr/>
          <p:nvPr/>
        </p:nvSpPr>
        <p:spPr>
          <a:xfrm rot="5400000" flipH="1">
            <a:off x="12987400" y="34084700"/>
            <a:ext cx="419100" cy="5174100"/>
          </a:xfrm>
          <a:prstGeom prst="leftBrace">
            <a:avLst>
              <a:gd name="adj1" fmla="val 5681"/>
              <a:gd name="adj2" fmla="val 50178"/>
            </a:avLst>
          </a:prstGeom>
          <a:noFill/>
          <a:ln w="3810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1;p13"/>
          <p:cNvSpPr txBox="1"/>
          <p:nvPr/>
        </p:nvSpPr>
        <p:spPr>
          <a:xfrm>
            <a:off x="10022700" y="34302913"/>
            <a:ext cx="2645100" cy="4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SRL-</a:t>
            </a:r>
            <a:r>
              <a:rPr lang="en-US" sz="2400" b="1" i="1" dirty="0">
                <a:highlight>
                  <a:srgbClr val="9FC5E8"/>
                </a:highlight>
                <a:latin typeface="Calibri"/>
                <a:ea typeface="Calibri"/>
                <a:cs typeface="Calibri"/>
                <a:sym typeface="Calibri"/>
              </a:rPr>
              <a:t>labeled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data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" name="Google Shape;150;p13"/>
          <p:cNvPicPr preferRelativeResize="0"/>
          <p:nvPr/>
        </p:nvPicPr>
        <p:blipFill rotWithShape="1">
          <a:blip r:embed="rId5">
            <a:alphaModFix/>
          </a:blip>
          <a:srcRect l="20440" r="-2664"/>
          <a:stretch/>
        </p:blipFill>
        <p:spPr>
          <a:xfrm>
            <a:off x="6896100" y="33011100"/>
            <a:ext cx="5475126" cy="129185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188;p13"/>
          <p:cNvSpPr/>
          <p:nvPr/>
        </p:nvSpPr>
        <p:spPr>
          <a:xfrm rot="16200000" flipH="1">
            <a:off x="11062725" y="30462175"/>
            <a:ext cx="419100" cy="8923800"/>
          </a:xfrm>
          <a:prstGeom prst="leftBrace">
            <a:avLst>
              <a:gd name="adj1" fmla="val 5681"/>
              <a:gd name="adj2" fmla="val 50178"/>
            </a:avLst>
          </a:prstGeom>
          <a:noFill/>
          <a:ln w="38100" cap="flat" cmpd="sng">
            <a:solidFill>
              <a:srgbClr val="6D9EE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rgbClr val="9FC5E8"/>
              </a:highlight>
            </a:endParaRPr>
          </a:p>
        </p:txBody>
      </p:sp>
      <p:sp>
        <p:nvSpPr>
          <p:cNvPr id="25" name="Google Shape;186;p13"/>
          <p:cNvSpPr txBox="1"/>
          <p:nvPr/>
        </p:nvSpPr>
        <p:spPr>
          <a:xfrm>
            <a:off x="7037775" y="36774300"/>
            <a:ext cx="2645100" cy="4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SRL-</a:t>
            </a:r>
            <a:r>
              <a:rPr lang="en-US" sz="2400" b="1" i="1">
                <a:highlight>
                  <a:srgbClr val="B6D7A8"/>
                </a:highlight>
                <a:latin typeface="Calibri"/>
                <a:ea typeface="Calibri"/>
                <a:cs typeface="Calibri"/>
                <a:sym typeface="Calibri"/>
              </a:rPr>
              <a:t>labeled</a:t>
            </a:r>
            <a:r>
              <a:rPr lang="en-US" sz="2400">
                <a:highlight>
                  <a:srgbClr val="B6D7A8"/>
                </a:highlight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data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187;p13"/>
          <p:cNvSpPr txBox="1"/>
          <p:nvPr/>
        </p:nvSpPr>
        <p:spPr>
          <a:xfrm>
            <a:off x="11721996" y="36780625"/>
            <a:ext cx="2645100" cy="4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SRL-</a:t>
            </a:r>
            <a:r>
              <a:rPr lang="en-US" sz="2400" b="1" i="1">
                <a:highlight>
                  <a:srgbClr val="B6D7A8"/>
                </a:highlight>
                <a:latin typeface="Calibri"/>
                <a:ea typeface="Calibri"/>
                <a:cs typeface="Calibri"/>
                <a:sym typeface="Calibri"/>
              </a:rPr>
              <a:t>unlabeled</a:t>
            </a: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 data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189;p13"/>
          <p:cNvSpPr/>
          <p:nvPr/>
        </p:nvSpPr>
        <p:spPr>
          <a:xfrm rot="5400000" flipH="1">
            <a:off x="8139825" y="35221525"/>
            <a:ext cx="276300" cy="2809800"/>
          </a:xfrm>
          <a:prstGeom prst="leftBrace">
            <a:avLst>
              <a:gd name="adj1" fmla="val 470"/>
              <a:gd name="adj2" fmla="val 50178"/>
            </a:avLst>
          </a:prstGeom>
          <a:noFill/>
          <a:ln w="3810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190;p13"/>
          <p:cNvSpPr/>
          <p:nvPr/>
        </p:nvSpPr>
        <p:spPr>
          <a:xfrm rot="5400000" flipH="1">
            <a:off x="12987400" y="34084700"/>
            <a:ext cx="419100" cy="5174100"/>
          </a:xfrm>
          <a:prstGeom prst="leftBrace">
            <a:avLst>
              <a:gd name="adj1" fmla="val 5681"/>
              <a:gd name="adj2" fmla="val 50178"/>
            </a:avLst>
          </a:prstGeom>
          <a:noFill/>
          <a:ln w="3810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191;p13"/>
          <p:cNvSpPr txBox="1"/>
          <p:nvPr/>
        </p:nvSpPr>
        <p:spPr>
          <a:xfrm>
            <a:off x="10025624" y="34302913"/>
            <a:ext cx="2645100" cy="4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SRL-</a:t>
            </a:r>
            <a:r>
              <a:rPr lang="en-US" sz="2400" b="1" i="1" dirty="0">
                <a:highlight>
                  <a:srgbClr val="9FC5E8"/>
                </a:highlight>
                <a:latin typeface="Calibri"/>
                <a:ea typeface="Calibri"/>
                <a:cs typeface="Calibri"/>
                <a:sym typeface="Calibri"/>
              </a:rPr>
              <a:t>labeled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data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" name="Google Shape;192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284726" y="34361975"/>
            <a:ext cx="1316998" cy="36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oogle Shape;193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4253450" y="36846800"/>
            <a:ext cx="1380550" cy="4191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188;p13"/>
          <p:cNvSpPr/>
          <p:nvPr/>
        </p:nvSpPr>
        <p:spPr>
          <a:xfrm rot="16200000" flipH="1">
            <a:off x="11215125" y="30614575"/>
            <a:ext cx="419100" cy="8923800"/>
          </a:xfrm>
          <a:prstGeom prst="leftBrace">
            <a:avLst>
              <a:gd name="adj1" fmla="val 5681"/>
              <a:gd name="adj2" fmla="val 50178"/>
            </a:avLst>
          </a:prstGeom>
          <a:noFill/>
          <a:ln w="38100" cap="flat" cmpd="sng">
            <a:solidFill>
              <a:srgbClr val="6D9EE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rgbClr val="9FC5E8"/>
              </a:highlight>
            </a:endParaRPr>
          </a:p>
        </p:txBody>
      </p:sp>
      <p:sp>
        <p:nvSpPr>
          <p:cNvPr id="33" name="Google Shape;186;p13"/>
          <p:cNvSpPr txBox="1"/>
          <p:nvPr/>
        </p:nvSpPr>
        <p:spPr>
          <a:xfrm>
            <a:off x="7190175" y="36926700"/>
            <a:ext cx="2645100" cy="4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SRL-</a:t>
            </a:r>
            <a:r>
              <a:rPr lang="en-US" sz="2400" b="1" i="1">
                <a:highlight>
                  <a:srgbClr val="B6D7A8"/>
                </a:highlight>
                <a:latin typeface="Calibri"/>
                <a:ea typeface="Calibri"/>
                <a:cs typeface="Calibri"/>
                <a:sym typeface="Calibri"/>
              </a:rPr>
              <a:t>labeled</a:t>
            </a:r>
            <a:r>
              <a:rPr lang="en-US" sz="2400">
                <a:highlight>
                  <a:srgbClr val="B6D7A8"/>
                </a:highlight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data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187;p13"/>
          <p:cNvSpPr txBox="1"/>
          <p:nvPr/>
        </p:nvSpPr>
        <p:spPr>
          <a:xfrm>
            <a:off x="11874396" y="36933025"/>
            <a:ext cx="2645100" cy="4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SRL-</a:t>
            </a:r>
            <a:r>
              <a:rPr lang="en-US" sz="2400" b="1" i="1">
                <a:highlight>
                  <a:srgbClr val="B6D7A8"/>
                </a:highlight>
                <a:latin typeface="Calibri"/>
                <a:ea typeface="Calibri"/>
                <a:cs typeface="Calibri"/>
                <a:sym typeface="Calibri"/>
              </a:rPr>
              <a:t>unlabeled</a:t>
            </a: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 data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Google Shape;189;p13"/>
          <p:cNvSpPr/>
          <p:nvPr/>
        </p:nvSpPr>
        <p:spPr>
          <a:xfrm rot="5400000" flipH="1">
            <a:off x="8292225" y="35373925"/>
            <a:ext cx="276300" cy="2809800"/>
          </a:xfrm>
          <a:prstGeom prst="leftBrace">
            <a:avLst>
              <a:gd name="adj1" fmla="val 470"/>
              <a:gd name="adj2" fmla="val 50178"/>
            </a:avLst>
          </a:prstGeom>
          <a:noFill/>
          <a:ln w="3810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190;p13"/>
          <p:cNvSpPr/>
          <p:nvPr/>
        </p:nvSpPr>
        <p:spPr>
          <a:xfrm rot="5400000" flipH="1">
            <a:off x="13139800" y="34237100"/>
            <a:ext cx="419100" cy="5174100"/>
          </a:xfrm>
          <a:prstGeom prst="leftBrace">
            <a:avLst>
              <a:gd name="adj1" fmla="val 5681"/>
              <a:gd name="adj2" fmla="val 50178"/>
            </a:avLst>
          </a:prstGeom>
          <a:noFill/>
          <a:ln w="3810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191;p13"/>
          <p:cNvSpPr txBox="1"/>
          <p:nvPr/>
        </p:nvSpPr>
        <p:spPr>
          <a:xfrm>
            <a:off x="10178024" y="34455313"/>
            <a:ext cx="2645100" cy="4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SRL-</a:t>
            </a:r>
            <a:r>
              <a:rPr lang="en-US" sz="2400" b="1" i="1" dirty="0">
                <a:highlight>
                  <a:srgbClr val="9FC5E8"/>
                </a:highlight>
                <a:latin typeface="Calibri"/>
                <a:ea typeface="Calibri"/>
                <a:cs typeface="Calibri"/>
                <a:sym typeface="Calibri"/>
              </a:rPr>
              <a:t>labeled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data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" name="Google Shape;192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437126" y="34514375"/>
            <a:ext cx="1316998" cy="36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193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4405850" y="36999200"/>
            <a:ext cx="1380550" cy="419100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188;p13"/>
          <p:cNvSpPr/>
          <p:nvPr/>
        </p:nvSpPr>
        <p:spPr>
          <a:xfrm rot="16200000" flipH="1">
            <a:off x="11367525" y="30766975"/>
            <a:ext cx="419100" cy="8923800"/>
          </a:xfrm>
          <a:prstGeom prst="leftBrace">
            <a:avLst>
              <a:gd name="adj1" fmla="val 5681"/>
              <a:gd name="adj2" fmla="val 50178"/>
            </a:avLst>
          </a:prstGeom>
          <a:noFill/>
          <a:ln w="38100" cap="flat" cmpd="sng">
            <a:solidFill>
              <a:srgbClr val="6D9EE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rgbClr val="9FC5E8"/>
              </a:highlight>
            </a:endParaRPr>
          </a:p>
        </p:txBody>
      </p:sp>
      <p:sp>
        <p:nvSpPr>
          <p:cNvPr id="41" name="Google Shape;186;p13"/>
          <p:cNvSpPr txBox="1"/>
          <p:nvPr/>
        </p:nvSpPr>
        <p:spPr>
          <a:xfrm>
            <a:off x="7342575" y="37079100"/>
            <a:ext cx="2645100" cy="4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SRL-</a:t>
            </a:r>
            <a:r>
              <a:rPr lang="en-US" sz="2400" b="1" i="1">
                <a:highlight>
                  <a:srgbClr val="B6D7A8"/>
                </a:highlight>
                <a:latin typeface="Calibri"/>
                <a:ea typeface="Calibri"/>
                <a:cs typeface="Calibri"/>
                <a:sym typeface="Calibri"/>
              </a:rPr>
              <a:t>labeled</a:t>
            </a:r>
            <a:r>
              <a:rPr lang="en-US" sz="2400">
                <a:highlight>
                  <a:srgbClr val="B6D7A8"/>
                </a:highlight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data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" name="Google Shape;187;p13"/>
          <p:cNvSpPr txBox="1"/>
          <p:nvPr/>
        </p:nvSpPr>
        <p:spPr>
          <a:xfrm>
            <a:off x="12026796" y="37085425"/>
            <a:ext cx="2645100" cy="4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SRL-</a:t>
            </a:r>
            <a:r>
              <a:rPr lang="en-US" sz="2400" b="1" i="1">
                <a:highlight>
                  <a:srgbClr val="B6D7A8"/>
                </a:highlight>
                <a:latin typeface="Calibri"/>
                <a:ea typeface="Calibri"/>
                <a:cs typeface="Calibri"/>
                <a:sym typeface="Calibri"/>
              </a:rPr>
              <a:t>unlabeled</a:t>
            </a: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 data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Google Shape;189;p13"/>
          <p:cNvSpPr/>
          <p:nvPr/>
        </p:nvSpPr>
        <p:spPr>
          <a:xfrm rot="5400000" flipH="1">
            <a:off x="8444625" y="35526325"/>
            <a:ext cx="276300" cy="2809800"/>
          </a:xfrm>
          <a:prstGeom prst="leftBrace">
            <a:avLst>
              <a:gd name="adj1" fmla="val 470"/>
              <a:gd name="adj2" fmla="val 50178"/>
            </a:avLst>
          </a:prstGeom>
          <a:noFill/>
          <a:ln w="3810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190;p13"/>
          <p:cNvSpPr/>
          <p:nvPr/>
        </p:nvSpPr>
        <p:spPr>
          <a:xfrm rot="5400000" flipH="1">
            <a:off x="13292200" y="34389500"/>
            <a:ext cx="419100" cy="5174100"/>
          </a:xfrm>
          <a:prstGeom prst="leftBrace">
            <a:avLst>
              <a:gd name="adj1" fmla="val 5681"/>
              <a:gd name="adj2" fmla="val 50178"/>
            </a:avLst>
          </a:prstGeom>
          <a:noFill/>
          <a:ln w="3810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191;p13"/>
          <p:cNvSpPr txBox="1"/>
          <p:nvPr/>
        </p:nvSpPr>
        <p:spPr>
          <a:xfrm>
            <a:off x="10330424" y="34607713"/>
            <a:ext cx="2645100" cy="4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SRL-</a:t>
            </a:r>
            <a:r>
              <a:rPr lang="en-US" sz="2400" b="1" i="1" dirty="0">
                <a:highlight>
                  <a:srgbClr val="9FC5E8"/>
                </a:highlight>
                <a:latin typeface="Calibri"/>
                <a:ea typeface="Calibri"/>
                <a:cs typeface="Calibri"/>
                <a:sym typeface="Calibri"/>
              </a:rPr>
              <a:t>labeled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data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6" name="Google Shape;192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589526" y="34666775"/>
            <a:ext cx="1316998" cy="36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193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4558250" y="37151600"/>
            <a:ext cx="1380550" cy="419100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188;p13"/>
          <p:cNvSpPr/>
          <p:nvPr/>
        </p:nvSpPr>
        <p:spPr>
          <a:xfrm rot="16200000" flipH="1">
            <a:off x="11519925" y="30919375"/>
            <a:ext cx="419100" cy="8923800"/>
          </a:xfrm>
          <a:prstGeom prst="leftBrace">
            <a:avLst>
              <a:gd name="adj1" fmla="val 5681"/>
              <a:gd name="adj2" fmla="val 50178"/>
            </a:avLst>
          </a:prstGeom>
          <a:noFill/>
          <a:ln w="38100" cap="flat" cmpd="sng">
            <a:solidFill>
              <a:srgbClr val="6D9EE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rgbClr val="9FC5E8"/>
              </a:highlight>
            </a:endParaRPr>
          </a:p>
        </p:txBody>
      </p:sp>
      <p:sp>
        <p:nvSpPr>
          <p:cNvPr id="49" name="Google Shape;186;p13"/>
          <p:cNvSpPr txBox="1"/>
          <p:nvPr/>
        </p:nvSpPr>
        <p:spPr>
          <a:xfrm>
            <a:off x="7494975" y="37231500"/>
            <a:ext cx="2645100" cy="4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SRL-</a:t>
            </a:r>
            <a:r>
              <a:rPr lang="en-US" sz="2400" b="1" i="1">
                <a:highlight>
                  <a:srgbClr val="B6D7A8"/>
                </a:highlight>
                <a:latin typeface="Calibri"/>
                <a:ea typeface="Calibri"/>
                <a:cs typeface="Calibri"/>
                <a:sym typeface="Calibri"/>
              </a:rPr>
              <a:t>labeled</a:t>
            </a:r>
            <a:r>
              <a:rPr lang="en-US" sz="2400">
                <a:highlight>
                  <a:srgbClr val="B6D7A8"/>
                </a:highlight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data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" name="Google Shape;187;p13"/>
          <p:cNvSpPr txBox="1"/>
          <p:nvPr/>
        </p:nvSpPr>
        <p:spPr>
          <a:xfrm>
            <a:off x="12179196" y="37237825"/>
            <a:ext cx="2645100" cy="4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SRL-</a:t>
            </a:r>
            <a:r>
              <a:rPr lang="en-US" sz="2400" b="1" i="1">
                <a:highlight>
                  <a:srgbClr val="B6D7A8"/>
                </a:highlight>
                <a:latin typeface="Calibri"/>
                <a:ea typeface="Calibri"/>
                <a:cs typeface="Calibri"/>
                <a:sym typeface="Calibri"/>
              </a:rPr>
              <a:t>unlabeled</a:t>
            </a: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 data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" name="Google Shape;189;p13"/>
          <p:cNvSpPr/>
          <p:nvPr/>
        </p:nvSpPr>
        <p:spPr>
          <a:xfrm rot="5400000" flipH="1">
            <a:off x="8597025" y="35678725"/>
            <a:ext cx="276300" cy="2809800"/>
          </a:xfrm>
          <a:prstGeom prst="leftBrace">
            <a:avLst>
              <a:gd name="adj1" fmla="val 470"/>
              <a:gd name="adj2" fmla="val 50178"/>
            </a:avLst>
          </a:prstGeom>
          <a:noFill/>
          <a:ln w="3810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190;p13"/>
          <p:cNvSpPr/>
          <p:nvPr/>
        </p:nvSpPr>
        <p:spPr>
          <a:xfrm rot="5400000" flipH="1">
            <a:off x="13444600" y="34541900"/>
            <a:ext cx="419100" cy="5174100"/>
          </a:xfrm>
          <a:prstGeom prst="leftBrace">
            <a:avLst>
              <a:gd name="adj1" fmla="val 5681"/>
              <a:gd name="adj2" fmla="val 50178"/>
            </a:avLst>
          </a:prstGeom>
          <a:noFill/>
          <a:ln w="3810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191;p13"/>
          <p:cNvSpPr txBox="1"/>
          <p:nvPr/>
        </p:nvSpPr>
        <p:spPr>
          <a:xfrm>
            <a:off x="10482824" y="34760113"/>
            <a:ext cx="2645100" cy="4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SRL-</a:t>
            </a:r>
            <a:r>
              <a:rPr lang="en-US" sz="2400" b="1" i="1" dirty="0">
                <a:highlight>
                  <a:srgbClr val="9FC5E8"/>
                </a:highlight>
                <a:latin typeface="Calibri"/>
                <a:ea typeface="Calibri"/>
                <a:cs typeface="Calibri"/>
                <a:sym typeface="Calibri"/>
              </a:rPr>
              <a:t>labeled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data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4" name="Google Shape;192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741926" y="34819175"/>
            <a:ext cx="1316998" cy="36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193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4710650" y="37304000"/>
            <a:ext cx="1380550" cy="41910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188;p13"/>
          <p:cNvSpPr/>
          <p:nvPr/>
        </p:nvSpPr>
        <p:spPr>
          <a:xfrm rot="16200000" flipH="1">
            <a:off x="11672325" y="31071775"/>
            <a:ext cx="419100" cy="8923800"/>
          </a:xfrm>
          <a:prstGeom prst="leftBrace">
            <a:avLst>
              <a:gd name="adj1" fmla="val 5681"/>
              <a:gd name="adj2" fmla="val 50178"/>
            </a:avLst>
          </a:prstGeom>
          <a:noFill/>
          <a:ln w="38100" cap="flat" cmpd="sng">
            <a:solidFill>
              <a:srgbClr val="6D9EE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rgbClr val="9FC5E8"/>
              </a:highlight>
            </a:endParaRPr>
          </a:p>
        </p:txBody>
      </p:sp>
      <p:sp>
        <p:nvSpPr>
          <p:cNvPr id="57" name="Google Shape;186;p13"/>
          <p:cNvSpPr txBox="1"/>
          <p:nvPr/>
        </p:nvSpPr>
        <p:spPr>
          <a:xfrm>
            <a:off x="7647375" y="37383900"/>
            <a:ext cx="2645100" cy="4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SRL-</a:t>
            </a:r>
            <a:r>
              <a:rPr lang="en-US" sz="2400" b="1" i="1">
                <a:highlight>
                  <a:srgbClr val="B6D7A8"/>
                </a:highlight>
                <a:latin typeface="Calibri"/>
                <a:ea typeface="Calibri"/>
                <a:cs typeface="Calibri"/>
                <a:sym typeface="Calibri"/>
              </a:rPr>
              <a:t>labeled</a:t>
            </a:r>
            <a:r>
              <a:rPr lang="en-US" sz="2400">
                <a:highlight>
                  <a:srgbClr val="B6D7A8"/>
                </a:highlight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data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187;p13"/>
          <p:cNvSpPr txBox="1"/>
          <p:nvPr/>
        </p:nvSpPr>
        <p:spPr>
          <a:xfrm>
            <a:off x="12331596" y="37390225"/>
            <a:ext cx="2645100" cy="4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SRL-</a:t>
            </a:r>
            <a:r>
              <a:rPr lang="en-US" sz="2400" b="1" i="1">
                <a:highlight>
                  <a:srgbClr val="B6D7A8"/>
                </a:highlight>
                <a:latin typeface="Calibri"/>
                <a:ea typeface="Calibri"/>
                <a:cs typeface="Calibri"/>
                <a:sym typeface="Calibri"/>
              </a:rPr>
              <a:t>unlabeled</a:t>
            </a: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 data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189;p13"/>
          <p:cNvSpPr/>
          <p:nvPr/>
        </p:nvSpPr>
        <p:spPr>
          <a:xfrm rot="5400000" flipH="1">
            <a:off x="8749425" y="35831125"/>
            <a:ext cx="276300" cy="2809800"/>
          </a:xfrm>
          <a:prstGeom prst="leftBrace">
            <a:avLst>
              <a:gd name="adj1" fmla="val 470"/>
              <a:gd name="adj2" fmla="val 50178"/>
            </a:avLst>
          </a:prstGeom>
          <a:noFill/>
          <a:ln w="3810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190;p13"/>
          <p:cNvSpPr/>
          <p:nvPr/>
        </p:nvSpPr>
        <p:spPr>
          <a:xfrm rot="5400000" flipH="1">
            <a:off x="13597000" y="34694300"/>
            <a:ext cx="419100" cy="5174100"/>
          </a:xfrm>
          <a:prstGeom prst="leftBrace">
            <a:avLst>
              <a:gd name="adj1" fmla="val 5681"/>
              <a:gd name="adj2" fmla="val 50178"/>
            </a:avLst>
          </a:prstGeom>
          <a:noFill/>
          <a:ln w="3810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191;p13"/>
          <p:cNvSpPr txBox="1"/>
          <p:nvPr/>
        </p:nvSpPr>
        <p:spPr>
          <a:xfrm>
            <a:off x="10635224" y="34912513"/>
            <a:ext cx="2645100" cy="4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SRL-</a:t>
            </a:r>
            <a:r>
              <a:rPr lang="en-US" sz="2400" b="1" i="1" dirty="0">
                <a:highlight>
                  <a:srgbClr val="9FC5E8"/>
                </a:highlight>
                <a:latin typeface="Calibri"/>
                <a:ea typeface="Calibri"/>
                <a:cs typeface="Calibri"/>
                <a:sym typeface="Calibri"/>
              </a:rPr>
              <a:t>labeled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data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2" name="Google Shape;192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894326" y="34971575"/>
            <a:ext cx="1316998" cy="36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193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4863050" y="37456400"/>
            <a:ext cx="1380550" cy="4191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188;p13"/>
          <p:cNvSpPr/>
          <p:nvPr/>
        </p:nvSpPr>
        <p:spPr>
          <a:xfrm rot="16200000" flipH="1">
            <a:off x="11824725" y="31224175"/>
            <a:ext cx="419100" cy="8923800"/>
          </a:xfrm>
          <a:prstGeom prst="leftBrace">
            <a:avLst>
              <a:gd name="adj1" fmla="val 5681"/>
              <a:gd name="adj2" fmla="val 50178"/>
            </a:avLst>
          </a:prstGeom>
          <a:noFill/>
          <a:ln w="38100" cap="flat" cmpd="sng">
            <a:solidFill>
              <a:srgbClr val="6D9EE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rgbClr val="9FC5E8"/>
              </a:highlight>
            </a:endParaRPr>
          </a:p>
        </p:txBody>
      </p:sp>
      <p:sp>
        <p:nvSpPr>
          <p:cNvPr id="65" name="Google Shape;186;p13"/>
          <p:cNvSpPr txBox="1"/>
          <p:nvPr/>
        </p:nvSpPr>
        <p:spPr>
          <a:xfrm>
            <a:off x="7799775" y="37536300"/>
            <a:ext cx="2645100" cy="4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SRL-</a:t>
            </a:r>
            <a:r>
              <a:rPr lang="en-US" sz="2400" b="1" i="1">
                <a:highlight>
                  <a:srgbClr val="B6D7A8"/>
                </a:highlight>
                <a:latin typeface="Calibri"/>
                <a:ea typeface="Calibri"/>
                <a:cs typeface="Calibri"/>
                <a:sym typeface="Calibri"/>
              </a:rPr>
              <a:t>labeled</a:t>
            </a:r>
            <a:r>
              <a:rPr lang="en-US" sz="2400">
                <a:highlight>
                  <a:srgbClr val="B6D7A8"/>
                </a:highlight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data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" name="Google Shape;187;p13"/>
          <p:cNvSpPr txBox="1"/>
          <p:nvPr/>
        </p:nvSpPr>
        <p:spPr>
          <a:xfrm>
            <a:off x="12483996" y="37542625"/>
            <a:ext cx="2645100" cy="4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SRL-</a:t>
            </a:r>
            <a:r>
              <a:rPr lang="en-US" sz="2400" b="1" i="1">
                <a:highlight>
                  <a:srgbClr val="B6D7A8"/>
                </a:highlight>
                <a:latin typeface="Calibri"/>
                <a:ea typeface="Calibri"/>
                <a:cs typeface="Calibri"/>
                <a:sym typeface="Calibri"/>
              </a:rPr>
              <a:t>unlabeled</a:t>
            </a: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 data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Google Shape;189;p13"/>
          <p:cNvSpPr/>
          <p:nvPr/>
        </p:nvSpPr>
        <p:spPr>
          <a:xfrm rot="5400000" flipH="1">
            <a:off x="8901825" y="35983525"/>
            <a:ext cx="276300" cy="2809800"/>
          </a:xfrm>
          <a:prstGeom prst="leftBrace">
            <a:avLst>
              <a:gd name="adj1" fmla="val 470"/>
              <a:gd name="adj2" fmla="val 50178"/>
            </a:avLst>
          </a:prstGeom>
          <a:noFill/>
          <a:ln w="3810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190;p13"/>
          <p:cNvSpPr/>
          <p:nvPr/>
        </p:nvSpPr>
        <p:spPr>
          <a:xfrm rot="5400000" flipH="1">
            <a:off x="13749400" y="34846700"/>
            <a:ext cx="419100" cy="5174100"/>
          </a:xfrm>
          <a:prstGeom prst="leftBrace">
            <a:avLst>
              <a:gd name="adj1" fmla="val 5681"/>
              <a:gd name="adj2" fmla="val 50178"/>
            </a:avLst>
          </a:prstGeom>
          <a:noFill/>
          <a:ln w="3810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191;p13"/>
          <p:cNvSpPr txBox="1"/>
          <p:nvPr/>
        </p:nvSpPr>
        <p:spPr>
          <a:xfrm>
            <a:off x="10787624" y="35064913"/>
            <a:ext cx="2645100" cy="4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SRL-</a:t>
            </a:r>
            <a:r>
              <a:rPr lang="en-US" sz="2400" b="1" i="1" dirty="0">
                <a:highlight>
                  <a:srgbClr val="9FC5E8"/>
                </a:highlight>
                <a:latin typeface="Calibri"/>
                <a:ea typeface="Calibri"/>
                <a:cs typeface="Calibri"/>
                <a:sym typeface="Calibri"/>
              </a:rPr>
              <a:t>labeled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data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0" name="Google Shape;192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046726" y="35123975"/>
            <a:ext cx="1316998" cy="36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193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015450" y="37608800"/>
            <a:ext cx="1380550" cy="419100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188;p13"/>
          <p:cNvSpPr/>
          <p:nvPr/>
        </p:nvSpPr>
        <p:spPr>
          <a:xfrm rot="16200000" flipH="1">
            <a:off x="11977125" y="31376575"/>
            <a:ext cx="419100" cy="8923800"/>
          </a:xfrm>
          <a:prstGeom prst="leftBrace">
            <a:avLst>
              <a:gd name="adj1" fmla="val 5681"/>
              <a:gd name="adj2" fmla="val 50178"/>
            </a:avLst>
          </a:prstGeom>
          <a:noFill/>
          <a:ln w="38100" cap="flat" cmpd="sng">
            <a:solidFill>
              <a:srgbClr val="6D9EE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rgbClr val="9FC5E8"/>
              </a:highlight>
            </a:endParaRPr>
          </a:p>
        </p:txBody>
      </p:sp>
      <p:sp>
        <p:nvSpPr>
          <p:cNvPr id="73" name="Google Shape;186;p13"/>
          <p:cNvSpPr txBox="1"/>
          <p:nvPr/>
        </p:nvSpPr>
        <p:spPr>
          <a:xfrm>
            <a:off x="7952175" y="37688700"/>
            <a:ext cx="2645100" cy="4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SRL-</a:t>
            </a:r>
            <a:r>
              <a:rPr lang="en-US" sz="2400" b="1" i="1">
                <a:highlight>
                  <a:srgbClr val="B6D7A8"/>
                </a:highlight>
                <a:latin typeface="Calibri"/>
                <a:ea typeface="Calibri"/>
                <a:cs typeface="Calibri"/>
                <a:sym typeface="Calibri"/>
              </a:rPr>
              <a:t>labeled</a:t>
            </a:r>
            <a:r>
              <a:rPr lang="en-US" sz="2400">
                <a:highlight>
                  <a:srgbClr val="B6D7A8"/>
                </a:highlight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data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" name="Google Shape;187;p13"/>
          <p:cNvSpPr txBox="1"/>
          <p:nvPr/>
        </p:nvSpPr>
        <p:spPr>
          <a:xfrm>
            <a:off x="12636396" y="37695025"/>
            <a:ext cx="2645100" cy="4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SRL-</a:t>
            </a:r>
            <a:r>
              <a:rPr lang="en-US" sz="2400" b="1" i="1">
                <a:highlight>
                  <a:srgbClr val="B6D7A8"/>
                </a:highlight>
                <a:latin typeface="Calibri"/>
                <a:ea typeface="Calibri"/>
                <a:cs typeface="Calibri"/>
                <a:sym typeface="Calibri"/>
              </a:rPr>
              <a:t>unlabeled</a:t>
            </a: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 data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" name="Google Shape;189;p13"/>
          <p:cNvSpPr/>
          <p:nvPr/>
        </p:nvSpPr>
        <p:spPr>
          <a:xfrm rot="5400000" flipH="1">
            <a:off x="9054225" y="36135925"/>
            <a:ext cx="276300" cy="2809800"/>
          </a:xfrm>
          <a:prstGeom prst="leftBrace">
            <a:avLst>
              <a:gd name="adj1" fmla="val 470"/>
              <a:gd name="adj2" fmla="val 50178"/>
            </a:avLst>
          </a:prstGeom>
          <a:noFill/>
          <a:ln w="3810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190;p13"/>
          <p:cNvSpPr/>
          <p:nvPr/>
        </p:nvSpPr>
        <p:spPr>
          <a:xfrm rot="5400000" flipH="1">
            <a:off x="13901800" y="34999100"/>
            <a:ext cx="419100" cy="5174100"/>
          </a:xfrm>
          <a:prstGeom prst="leftBrace">
            <a:avLst>
              <a:gd name="adj1" fmla="val 5681"/>
              <a:gd name="adj2" fmla="val 50178"/>
            </a:avLst>
          </a:prstGeom>
          <a:noFill/>
          <a:ln w="3810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191;p13"/>
          <p:cNvSpPr txBox="1"/>
          <p:nvPr/>
        </p:nvSpPr>
        <p:spPr>
          <a:xfrm>
            <a:off x="10940024" y="35217313"/>
            <a:ext cx="2645100" cy="4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SRL-</a:t>
            </a:r>
            <a:r>
              <a:rPr lang="en-US" sz="2400" b="1" i="1" dirty="0">
                <a:highlight>
                  <a:srgbClr val="9FC5E8"/>
                </a:highlight>
                <a:latin typeface="Calibri"/>
                <a:ea typeface="Calibri"/>
                <a:cs typeface="Calibri"/>
                <a:sym typeface="Calibri"/>
              </a:rPr>
              <a:t>labeled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data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8" name="Google Shape;192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199126" y="35276375"/>
            <a:ext cx="1316998" cy="36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193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167850" y="37761200"/>
            <a:ext cx="1380550" cy="41910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188;p13"/>
          <p:cNvSpPr/>
          <p:nvPr/>
        </p:nvSpPr>
        <p:spPr>
          <a:xfrm rot="16200000" flipH="1">
            <a:off x="12129525" y="31528975"/>
            <a:ext cx="419100" cy="8923800"/>
          </a:xfrm>
          <a:prstGeom prst="leftBrace">
            <a:avLst>
              <a:gd name="adj1" fmla="val 5681"/>
              <a:gd name="adj2" fmla="val 50178"/>
            </a:avLst>
          </a:prstGeom>
          <a:noFill/>
          <a:ln w="38100" cap="flat" cmpd="sng">
            <a:solidFill>
              <a:srgbClr val="6D9EE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rgbClr val="9FC5E8"/>
              </a:highlight>
            </a:endParaRPr>
          </a:p>
        </p:txBody>
      </p:sp>
      <p:sp>
        <p:nvSpPr>
          <p:cNvPr id="81" name="Google Shape;186;p13"/>
          <p:cNvSpPr txBox="1"/>
          <p:nvPr/>
        </p:nvSpPr>
        <p:spPr>
          <a:xfrm>
            <a:off x="8104575" y="37841100"/>
            <a:ext cx="2645100" cy="4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SRL-</a:t>
            </a:r>
            <a:r>
              <a:rPr lang="en-US" sz="2400" b="1" i="1">
                <a:highlight>
                  <a:srgbClr val="B6D7A8"/>
                </a:highlight>
                <a:latin typeface="Calibri"/>
                <a:ea typeface="Calibri"/>
                <a:cs typeface="Calibri"/>
                <a:sym typeface="Calibri"/>
              </a:rPr>
              <a:t>labeled</a:t>
            </a:r>
            <a:r>
              <a:rPr lang="en-US" sz="2400">
                <a:highlight>
                  <a:srgbClr val="B6D7A8"/>
                </a:highlight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data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" name="Google Shape;187;p13"/>
          <p:cNvSpPr txBox="1"/>
          <p:nvPr/>
        </p:nvSpPr>
        <p:spPr>
          <a:xfrm>
            <a:off x="12788796" y="37847425"/>
            <a:ext cx="2645100" cy="4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SRL-</a:t>
            </a:r>
            <a:r>
              <a:rPr lang="en-US" sz="2400" b="1" i="1">
                <a:highlight>
                  <a:srgbClr val="B6D7A8"/>
                </a:highlight>
                <a:latin typeface="Calibri"/>
                <a:ea typeface="Calibri"/>
                <a:cs typeface="Calibri"/>
                <a:sym typeface="Calibri"/>
              </a:rPr>
              <a:t>unlabeled</a:t>
            </a: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 data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" name="Google Shape;189;p13"/>
          <p:cNvSpPr/>
          <p:nvPr/>
        </p:nvSpPr>
        <p:spPr>
          <a:xfrm rot="5400000" flipH="1">
            <a:off x="9206625" y="36288325"/>
            <a:ext cx="276300" cy="2809800"/>
          </a:xfrm>
          <a:prstGeom prst="leftBrace">
            <a:avLst>
              <a:gd name="adj1" fmla="val 470"/>
              <a:gd name="adj2" fmla="val 50178"/>
            </a:avLst>
          </a:prstGeom>
          <a:noFill/>
          <a:ln w="3810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190;p13"/>
          <p:cNvSpPr/>
          <p:nvPr/>
        </p:nvSpPr>
        <p:spPr>
          <a:xfrm rot="5400000" flipH="1">
            <a:off x="14054200" y="35151500"/>
            <a:ext cx="419100" cy="5174100"/>
          </a:xfrm>
          <a:prstGeom prst="leftBrace">
            <a:avLst>
              <a:gd name="adj1" fmla="val 5681"/>
              <a:gd name="adj2" fmla="val 50178"/>
            </a:avLst>
          </a:prstGeom>
          <a:noFill/>
          <a:ln w="3810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191;p13"/>
          <p:cNvSpPr txBox="1"/>
          <p:nvPr/>
        </p:nvSpPr>
        <p:spPr>
          <a:xfrm>
            <a:off x="11092424" y="35369713"/>
            <a:ext cx="2645100" cy="4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SRL-</a:t>
            </a:r>
            <a:r>
              <a:rPr lang="en-US" sz="2400" b="1" i="1" dirty="0">
                <a:highlight>
                  <a:srgbClr val="9FC5E8"/>
                </a:highlight>
                <a:latin typeface="Calibri"/>
                <a:ea typeface="Calibri"/>
                <a:cs typeface="Calibri"/>
                <a:sym typeface="Calibri"/>
              </a:rPr>
              <a:t>labeled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data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6" name="Google Shape;192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351526" y="35428775"/>
            <a:ext cx="1316998" cy="36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193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320250" y="37913600"/>
            <a:ext cx="1380550" cy="4191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Bent Arrow 3"/>
          <p:cNvSpPr/>
          <p:nvPr/>
        </p:nvSpPr>
        <p:spPr>
          <a:xfrm rot="5400000" flipH="1">
            <a:off x="4922740" y="3220109"/>
            <a:ext cx="576993" cy="5786678"/>
          </a:xfrm>
          <a:prstGeom prst="bentArrow">
            <a:avLst>
              <a:gd name="adj1" fmla="val 19471"/>
              <a:gd name="adj2" fmla="val 25000"/>
              <a:gd name="adj3" fmla="val 25000"/>
              <a:gd name="adj4" fmla="val 43750"/>
            </a:avLst>
          </a:prstGeom>
          <a:solidFill>
            <a:schemeClr val="accent6"/>
          </a:solidFill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05" name="Picture 10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05080" y="2442676"/>
            <a:ext cx="3908993" cy="1028682"/>
          </a:xfrm>
          <a:prstGeom prst="rect">
            <a:avLst/>
          </a:prstGeom>
        </p:spPr>
      </p:pic>
      <p:sp>
        <p:nvSpPr>
          <p:cNvPr id="107" name="Oval 106"/>
          <p:cNvSpPr/>
          <p:nvPr/>
        </p:nvSpPr>
        <p:spPr>
          <a:xfrm>
            <a:off x="198431" y="5418799"/>
            <a:ext cx="2313340" cy="1431912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5000"/>
                  <a:lumOff val="95000"/>
                </a:schemeClr>
              </a:gs>
              <a:gs pos="74000">
                <a:schemeClr val="accent6">
                  <a:lumMod val="45000"/>
                  <a:lumOff val="55000"/>
                </a:schemeClr>
              </a:gs>
              <a:gs pos="83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	   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 </a:t>
            </a:r>
            <a:endParaRPr lang="en-US" sz="2000" dirty="0" smtClean="0">
              <a:solidFill>
                <a:schemeClr val="tx1"/>
              </a:solidFill>
            </a:endParaRPr>
          </a:p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Unlabeled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08" name="Oval 107"/>
          <p:cNvSpPr/>
          <p:nvPr/>
        </p:nvSpPr>
        <p:spPr>
          <a:xfrm>
            <a:off x="451070" y="5511853"/>
            <a:ext cx="1557147" cy="708061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Labeled</a:t>
            </a:r>
          </a:p>
        </p:txBody>
      </p:sp>
      <p:sp>
        <p:nvSpPr>
          <p:cNvPr id="109" name="Cloud 108"/>
          <p:cNvSpPr/>
          <p:nvPr/>
        </p:nvSpPr>
        <p:spPr>
          <a:xfrm>
            <a:off x="1269533" y="5898315"/>
            <a:ext cx="1321708" cy="454348"/>
          </a:xfrm>
          <a:prstGeom prst="cloud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smtClean="0">
                <a:solidFill>
                  <a:schemeClr val="tx1"/>
                </a:solidFill>
              </a:rPr>
              <a:t>Constraint</a:t>
            </a:r>
            <a:endParaRPr lang="en-US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9111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835700" y="1482065"/>
            <a:ext cx="8520600" cy="4555200"/>
          </a:xfrm>
        </p:spPr>
        <p:txBody>
          <a:bodyPr>
            <a:normAutofit/>
          </a:bodyPr>
          <a:lstStyle/>
          <a:p>
            <a:r>
              <a:rPr lang="en-US" altLang="ko-KR" sz="2800" dirty="0" smtClean="0">
                <a:sym typeface="Verdana"/>
              </a:rPr>
              <a:t>Learning with the reward s(</a:t>
            </a:r>
            <a:r>
              <a:rPr lang="en-US" altLang="ko-KR" sz="2800" dirty="0" err="1" smtClean="0">
                <a:sym typeface="Verdana"/>
              </a:rPr>
              <a:t>x,y</a:t>
            </a:r>
            <a:r>
              <a:rPr lang="en-US" altLang="ko-KR" sz="2800" dirty="0" smtClean="0">
                <a:sym typeface="Verdana"/>
              </a:rPr>
              <a:t>)</a:t>
            </a:r>
          </a:p>
          <a:p>
            <a:pPr lvl="1"/>
            <a:r>
              <a:rPr lang="en-US" altLang="ko-KR" sz="2400" dirty="0">
                <a:sym typeface="Verdana"/>
              </a:rPr>
              <a:t>constraint loss (c-loss)</a:t>
            </a:r>
          </a:p>
          <a:p>
            <a:pPr lvl="1"/>
            <a:endParaRPr lang="en-US" altLang="ko-KR" sz="2400" dirty="0">
              <a:sym typeface="Verdana"/>
            </a:endParaRPr>
          </a:p>
          <a:p>
            <a:pPr lvl="1"/>
            <a:endParaRPr lang="en-US" altLang="ko-KR" sz="2400" dirty="0" smtClean="0">
              <a:sym typeface="Verdana"/>
            </a:endParaRPr>
          </a:p>
          <a:p>
            <a:pPr lvl="1"/>
            <a:endParaRPr lang="en-US" altLang="ko-KR" sz="2400" dirty="0" smtClean="0">
              <a:sym typeface="Verdana"/>
            </a:endParaRPr>
          </a:p>
          <a:p>
            <a:pPr lvl="1"/>
            <a:r>
              <a:rPr lang="en-US" altLang="ko-KR" sz="2400" dirty="0" smtClean="0">
                <a:sym typeface="Verdana"/>
              </a:rPr>
              <a:t>Joint </a:t>
            </a:r>
            <a:r>
              <a:rPr lang="en-US" altLang="ko-KR" sz="2400" dirty="0">
                <a:sym typeface="Verdana"/>
              </a:rPr>
              <a:t>loss</a:t>
            </a:r>
            <a:endParaRPr lang="en-US" altLang="ko-KR" sz="2400" dirty="0" smtClean="0">
              <a:sym typeface="Verdana"/>
            </a:endParaRPr>
          </a:p>
          <a:p>
            <a:pPr lvl="1"/>
            <a:endParaRPr lang="en-US" altLang="ko-KR" sz="2400" dirty="0" smtClean="0">
              <a:sym typeface="Verdana"/>
            </a:endParaRPr>
          </a:p>
          <a:p>
            <a:pPr lvl="1"/>
            <a:endParaRPr lang="en-US" altLang="ko-KR" sz="2400" dirty="0">
              <a:sym typeface="Verdana"/>
            </a:endParaRPr>
          </a:p>
          <a:p>
            <a:pPr lvl="1"/>
            <a:r>
              <a:rPr lang="en-US" altLang="ko-KR" sz="2400" dirty="0" smtClean="0">
                <a:sym typeface="Verdana"/>
              </a:rPr>
              <a:t>Semi-supervised </a:t>
            </a:r>
            <a:br>
              <a:rPr lang="en-US" altLang="ko-KR" sz="2400" dirty="0" smtClean="0">
                <a:sym typeface="Verdana"/>
              </a:rPr>
            </a:br>
            <a:r>
              <a:rPr lang="en-US" altLang="ko-KR" sz="2400" dirty="0" smtClean="0">
                <a:sym typeface="Verdana"/>
              </a:rPr>
              <a:t>Joint </a:t>
            </a:r>
            <a:r>
              <a:rPr lang="en-US" altLang="ko-KR" sz="2400" dirty="0">
                <a:sym typeface="Verdana"/>
              </a:rPr>
              <a:t>loss</a:t>
            </a:r>
            <a:endParaRPr lang="en-US" altLang="ko-KR" sz="2800" dirty="0" smtClean="0">
              <a:sym typeface="Verdana"/>
            </a:endParaRPr>
          </a:p>
          <a:p>
            <a:endParaRPr lang="en-US" altLang="ko-KR" sz="2800" dirty="0">
              <a:sym typeface="Verdana"/>
            </a:endParaRPr>
          </a:p>
          <a:p>
            <a:endParaRPr lang="en-US" altLang="ko-KR" sz="2800" dirty="0">
              <a:sym typeface="Verdana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104</a:t>
            </a:fld>
            <a:endParaRPr lang="en"/>
          </a:p>
        </p:txBody>
      </p:sp>
      <p:sp>
        <p:nvSpPr>
          <p:cNvPr id="23" name="Shape 66"/>
          <p:cNvSpPr txBox="1">
            <a:spLocks noGrp="1"/>
          </p:cNvSpPr>
          <p:nvPr>
            <p:ph type="title"/>
          </p:nvPr>
        </p:nvSpPr>
        <p:spPr>
          <a:xfrm>
            <a:off x="1835700" y="593367"/>
            <a:ext cx="8832300" cy="7636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r>
              <a:rPr lang="en-US" dirty="0"/>
              <a:t>Learning with constraints</a:t>
            </a:r>
            <a:endParaRPr lang="en-US" altLang="ko-KR" dirty="0">
              <a:sym typeface="Verdana"/>
            </a:endParaRPr>
          </a:p>
        </p:txBody>
      </p:sp>
      <p:sp>
        <p:nvSpPr>
          <p:cNvPr id="13" name="Google Shape;188;p13"/>
          <p:cNvSpPr/>
          <p:nvPr/>
        </p:nvSpPr>
        <p:spPr>
          <a:xfrm rot="-5400000" flipH="1">
            <a:off x="11062725" y="30462175"/>
            <a:ext cx="419100" cy="8923800"/>
          </a:xfrm>
          <a:prstGeom prst="leftBrace">
            <a:avLst>
              <a:gd name="adj1" fmla="val 5681"/>
              <a:gd name="adj2" fmla="val 50178"/>
            </a:avLst>
          </a:prstGeom>
          <a:noFill/>
          <a:ln w="38100" cap="flat" cmpd="sng">
            <a:solidFill>
              <a:srgbClr val="6D9EE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rgbClr val="9FC5E8"/>
              </a:highlight>
            </a:endParaRPr>
          </a:p>
        </p:txBody>
      </p:sp>
      <p:pic>
        <p:nvPicPr>
          <p:cNvPr id="14" name="Google Shape;18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23452" y="35027699"/>
            <a:ext cx="9407799" cy="157645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86;p13"/>
          <p:cNvSpPr txBox="1"/>
          <p:nvPr/>
        </p:nvSpPr>
        <p:spPr>
          <a:xfrm>
            <a:off x="7037775" y="36774300"/>
            <a:ext cx="2645100" cy="4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SRL-</a:t>
            </a:r>
            <a:r>
              <a:rPr lang="en-US" sz="2400" b="1" i="1">
                <a:highlight>
                  <a:srgbClr val="B6D7A8"/>
                </a:highlight>
                <a:latin typeface="Calibri"/>
                <a:ea typeface="Calibri"/>
                <a:cs typeface="Calibri"/>
                <a:sym typeface="Calibri"/>
              </a:rPr>
              <a:t>labeled</a:t>
            </a:r>
            <a:r>
              <a:rPr lang="en-US" sz="2400">
                <a:highlight>
                  <a:srgbClr val="B6D7A8"/>
                </a:highlight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data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87;p13"/>
          <p:cNvSpPr txBox="1"/>
          <p:nvPr/>
        </p:nvSpPr>
        <p:spPr>
          <a:xfrm>
            <a:off x="11721996" y="36780625"/>
            <a:ext cx="2645100" cy="4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SRL-</a:t>
            </a:r>
            <a:r>
              <a:rPr lang="en-US" sz="2400" b="1" i="1">
                <a:highlight>
                  <a:srgbClr val="B6D7A8"/>
                </a:highlight>
                <a:latin typeface="Calibri"/>
                <a:ea typeface="Calibri"/>
                <a:cs typeface="Calibri"/>
                <a:sym typeface="Calibri"/>
              </a:rPr>
              <a:t>unlabeled</a:t>
            </a: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 data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89;p13"/>
          <p:cNvSpPr/>
          <p:nvPr/>
        </p:nvSpPr>
        <p:spPr>
          <a:xfrm rot="5400000" flipH="1">
            <a:off x="8139825" y="35221525"/>
            <a:ext cx="276300" cy="2809800"/>
          </a:xfrm>
          <a:prstGeom prst="leftBrace">
            <a:avLst>
              <a:gd name="adj1" fmla="val 470"/>
              <a:gd name="adj2" fmla="val 50178"/>
            </a:avLst>
          </a:prstGeom>
          <a:noFill/>
          <a:ln w="3810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90;p13"/>
          <p:cNvSpPr/>
          <p:nvPr/>
        </p:nvSpPr>
        <p:spPr>
          <a:xfrm rot="5400000" flipH="1">
            <a:off x="12987400" y="34084700"/>
            <a:ext cx="419100" cy="5174100"/>
          </a:xfrm>
          <a:prstGeom prst="leftBrace">
            <a:avLst>
              <a:gd name="adj1" fmla="val 5681"/>
              <a:gd name="adj2" fmla="val 50178"/>
            </a:avLst>
          </a:prstGeom>
          <a:noFill/>
          <a:ln w="3810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1;p13"/>
          <p:cNvSpPr txBox="1"/>
          <p:nvPr/>
        </p:nvSpPr>
        <p:spPr>
          <a:xfrm>
            <a:off x="10022700" y="34302913"/>
            <a:ext cx="2645100" cy="4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SRL-</a:t>
            </a:r>
            <a:r>
              <a:rPr lang="en-US" sz="2400" b="1" i="1" dirty="0">
                <a:highlight>
                  <a:srgbClr val="9FC5E8"/>
                </a:highlight>
                <a:latin typeface="Calibri"/>
                <a:ea typeface="Calibri"/>
                <a:cs typeface="Calibri"/>
                <a:sym typeface="Calibri"/>
              </a:rPr>
              <a:t>labeled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data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" name="Google Shape;150;p13"/>
          <p:cNvPicPr preferRelativeResize="0"/>
          <p:nvPr/>
        </p:nvPicPr>
        <p:blipFill rotWithShape="1">
          <a:blip r:embed="rId4">
            <a:alphaModFix/>
          </a:blip>
          <a:srcRect l="20440" r="-2664"/>
          <a:stretch/>
        </p:blipFill>
        <p:spPr>
          <a:xfrm>
            <a:off x="6896100" y="33011100"/>
            <a:ext cx="5475126" cy="129185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188;p13"/>
          <p:cNvSpPr/>
          <p:nvPr/>
        </p:nvSpPr>
        <p:spPr>
          <a:xfrm rot="16200000" flipH="1">
            <a:off x="11062725" y="30462175"/>
            <a:ext cx="419100" cy="8923800"/>
          </a:xfrm>
          <a:prstGeom prst="leftBrace">
            <a:avLst>
              <a:gd name="adj1" fmla="val 5681"/>
              <a:gd name="adj2" fmla="val 50178"/>
            </a:avLst>
          </a:prstGeom>
          <a:noFill/>
          <a:ln w="38100" cap="flat" cmpd="sng">
            <a:solidFill>
              <a:srgbClr val="6D9EE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rgbClr val="9FC5E8"/>
              </a:highlight>
            </a:endParaRPr>
          </a:p>
        </p:txBody>
      </p:sp>
      <p:sp>
        <p:nvSpPr>
          <p:cNvPr id="25" name="Google Shape;186;p13"/>
          <p:cNvSpPr txBox="1"/>
          <p:nvPr/>
        </p:nvSpPr>
        <p:spPr>
          <a:xfrm>
            <a:off x="7037775" y="36774300"/>
            <a:ext cx="2645100" cy="4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SRL-</a:t>
            </a:r>
            <a:r>
              <a:rPr lang="en-US" sz="2400" b="1" i="1">
                <a:highlight>
                  <a:srgbClr val="B6D7A8"/>
                </a:highlight>
                <a:latin typeface="Calibri"/>
                <a:ea typeface="Calibri"/>
                <a:cs typeface="Calibri"/>
                <a:sym typeface="Calibri"/>
              </a:rPr>
              <a:t>labeled</a:t>
            </a:r>
            <a:r>
              <a:rPr lang="en-US" sz="2400">
                <a:highlight>
                  <a:srgbClr val="B6D7A8"/>
                </a:highlight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data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187;p13"/>
          <p:cNvSpPr txBox="1"/>
          <p:nvPr/>
        </p:nvSpPr>
        <p:spPr>
          <a:xfrm>
            <a:off x="11721996" y="36780625"/>
            <a:ext cx="2645100" cy="4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SRL-</a:t>
            </a:r>
            <a:r>
              <a:rPr lang="en-US" sz="2400" b="1" i="1">
                <a:highlight>
                  <a:srgbClr val="B6D7A8"/>
                </a:highlight>
                <a:latin typeface="Calibri"/>
                <a:ea typeface="Calibri"/>
                <a:cs typeface="Calibri"/>
                <a:sym typeface="Calibri"/>
              </a:rPr>
              <a:t>unlabeled</a:t>
            </a: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 data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189;p13"/>
          <p:cNvSpPr/>
          <p:nvPr/>
        </p:nvSpPr>
        <p:spPr>
          <a:xfrm rot="5400000" flipH="1">
            <a:off x="8139825" y="35221525"/>
            <a:ext cx="276300" cy="2809800"/>
          </a:xfrm>
          <a:prstGeom prst="leftBrace">
            <a:avLst>
              <a:gd name="adj1" fmla="val 470"/>
              <a:gd name="adj2" fmla="val 50178"/>
            </a:avLst>
          </a:prstGeom>
          <a:noFill/>
          <a:ln w="3810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190;p13"/>
          <p:cNvSpPr/>
          <p:nvPr/>
        </p:nvSpPr>
        <p:spPr>
          <a:xfrm rot="5400000" flipH="1">
            <a:off x="12987400" y="34084700"/>
            <a:ext cx="419100" cy="5174100"/>
          </a:xfrm>
          <a:prstGeom prst="leftBrace">
            <a:avLst>
              <a:gd name="adj1" fmla="val 5681"/>
              <a:gd name="adj2" fmla="val 50178"/>
            </a:avLst>
          </a:prstGeom>
          <a:noFill/>
          <a:ln w="3810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191;p13"/>
          <p:cNvSpPr txBox="1"/>
          <p:nvPr/>
        </p:nvSpPr>
        <p:spPr>
          <a:xfrm>
            <a:off x="10025624" y="34302913"/>
            <a:ext cx="2645100" cy="4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SRL-</a:t>
            </a:r>
            <a:r>
              <a:rPr lang="en-US" sz="2400" b="1" i="1" dirty="0">
                <a:highlight>
                  <a:srgbClr val="9FC5E8"/>
                </a:highlight>
                <a:latin typeface="Calibri"/>
                <a:ea typeface="Calibri"/>
                <a:cs typeface="Calibri"/>
                <a:sym typeface="Calibri"/>
              </a:rPr>
              <a:t>labeled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data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" name="Google Shape;192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284726" y="34361975"/>
            <a:ext cx="1316998" cy="36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oogle Shape;193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253450" y="36846800"/>
            <a:ext cx="1380550" cy="4191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188;p13"/>
          <p:cNvSpPr/>
          <p:nvPr/>
        </p:nvSpPr>
        <p:spPr>
          <a:xfrm rot="16200000" flipH="1">
            <a:off x="11215125" y="30614575"/>
            <a:ext cx="419100" cy="8923800"/>
          </a:xfrm>
          <a:prstGeom prst="leftBrace">
            <a:avLst>
              <a:gd name="adj1" fmla="val 5681"/>
              <a:gd name="adj2" fmla="val 50178"/>
            </a:avLst>
          </a:prstGeom>
          <a:noFill/>
          <a:ln w="38100" cap="flat" cmpd="sng">
            <a:solidFill>
              <a:srgbClr val="6D9EE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rgbClr val="9FC5E8"/>
              </a:highlight>
            </a:endParaRPr>
          </a:p>
        </p:txBody>
      </p:sp>
      <p:sp>
        <p:nvSpPr>
          <p:cNvPr id="33" name="Google Shape;186;p13"/>
          <p:cNvSpPr txBox="1"/>
          <p:nvPr/>
        </p:nvSpPr>
        <p:spPr>
          <a:xfrm>
            <a:off x="7190175" y="36926700"/>
            <a:ext cx="2645100" cy="4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SRL-</a:t>
            </a:r>
            <a:r>
              <a:rPr lang="en-US" sz="2400" b="1" i="1">
                <a:highlight>
                  <a:srgbClr val="B6D7A8"/>
                </a:highlight>
                <a:latin typeface="Calibri"/>
                <a:ea typeface="Calibri"/>
                <a:cs typeface="Calibri"/>
                <a:sym typeface="Calibri"/>
              </a:rPr>
              <a:t>labeled</a:t>
            </a:r>
            <a:r>
              <a:rPr lang="en-US" sz="2400">
                <a:highlight>
                  <a:srgbClr val="B6D7A8"/>
                </a:highlight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data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187;p13"/>
          <p:cNvSpPr txBox="1"/>
          <p:nvPr/>
        </p:nvSpPr>
        <p:spPr>
          <a:xfrm>
            <a:off x="11874396" y="36933025"/>
            <a:ext cx="2645100" cy="4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SRL-</a:t>
            </a:r>
            <a:r>
              <a:rPr lang="en-US" sz="2400" b="1" i="1">
                <a:highlight>
                  <a:srgbClr val="B6D7A8"/>
                </a:highlight>
                <a:latin typeface="Calibri"/>
                <a:ea typeface="Calibri"/>
                <a:cs typeface="Calibri"/>
                <a:sym typeface="Calibri"/>
              </a:rPr>
              <a:t>unlabeled</a:t>
            </a: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 data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Google Shape;189;p13"/>
          <p:cNvSpPr/>
          <p:nvPr/>
        </p:nvSpPr>
        <p:spPr>
          <a:xfrm rot="5400000" flipH="1">
            <a:off x="8292225" y="35373925"/>
            <a:ext cx="276300" cy="2809800"/>
          </a:xfrm>
          <a:prstGeom prst="leftBrace">
            <a:avLst>
              <a:gd name="adj1" fmla="val 470"/>
              <a:gd name="adj2" fmla="val 50178"/>
            </a:avLst>
          </a:prstGeom>
          <a:noFill/>
          <a:ln w="3810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190;p13"/>
          <p:cNvSpPr/>
          <p:nvPr/>
        </p:nvSpPr>
        <p:spPr>
          <a:xfrm rot="5400000" flipH="1">
            <a:off x="13139800" y="34237100"/>
            <a:ext cx="419100" cy="5174100"/>
          </a:xfrm>
          <a:prstGeom prst="leftBrace">
            <a:avLst>
              <a:gd name="adj1" fmla="val 5681"/>
              <a:gd name="adj2" fmla="val 50178"/>
            </a:avLst>
          </a:prstGeom>
          <a:noFill/>
          <a:ln w="3810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191;p13"/>
          <p:cNvSpPr txBox="1"/>
          <p:nvPr/>
        </p:nvSpPr>
        <p:spPr>
          <a:xfrm>
            <a:off x="10178024" y="34455313"/>
            <a:ext cx="2645100" cy="4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SRL-</a:t>
            </a:r>
            <a:r>
              <a:rPr lang="en-US" sz="2400" b="1" i="1" dirty="0">
                <a:highlight>
                  <a:srgbClr val="9FC5E8"/>
                </a:highlight>
                <a:latin typeface="Calibri"/>
                <a:ea typeface="Calibri"/>
                <a:cs typeface="Calibri"/>
                <a:sym typeface="Calibri"/>
              </a:rPr>
              <a:t>labeled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data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" name="Google Shape;192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437126" y="34514375"/>
            <a:ext cx="1316998" cy="36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193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405850" y="36999200"/>
            <a:ext cx="1380550" cy="419100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188;p13"/>
          <p:cNvSpPr/>
          <p:nvPr/>
        </p:nvSpPr>
        <p:spPr>
          <a:xfrm rot="16200000" flipH="1">
            <a:off x="11367525" y="30766975"/>
            <a:ext cx="419100" cy="8923800"/>
          </a:xfrm>
          <a:prstGeom prst="leftBrace">
            <a:avLst>
              <a:gd name="adj1" fmla="val 5681"/>
              <a:gd name="adj2" fmla="val 50178"/>
            </a:avLst>
          </a:prstGeom>
          <a:noFill/>
          <a:ln w="38100" cap="flat" cmpd="sng">
            <a:solidFill>
              <a:srgbClr val="6D9EE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rgbClr val="9FC5E8"/>
              </a:highlight>
            </a:endParaRPr>
          </a:p>
        </p:txBody>
      </p:sp>
      <p:sp>
        <p:nvSpPr>
          <p:cNvPr id="41" name="Google Shape;186;p13"/>
          <p:cNvSpPr txBox="1"/>
          <p:nvPr/>
        </p:nvSpPr>
        <p:spPr>
          <a:xfrm>
            <a:off x="7342575" y="37079100"/>
            <a:ext cx="2645100" cy="4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SRL-</a:t>
            </a:r>
            <a:r>
              <a:rPr lang="en-US" sz="2400" b="1" i="1">
                <a:highlight>
                  <a:srgbClr val="B6D7A8"/>
                </a:highlight>
                <a:latin typeface="Calibri"/>
                <a:ea typeface="Calibri"/>
                <a:cs typeface="Calibri"/>
                <a:sym typeface="Calibri"/>
              </a:rPr>
              <a:t>labeled</a:t>
            </a:r>
            <a:r>
              <a:rPr lang="en-US" sz="2400">
                <a:highlight>
                  <a:srgbClr val="B6D7A8"/>
                </a:highlight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data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" name="Google Shape;187;p13"/>
          <p:cNvSpPr txBox="1"/>
          <p:nvPr/>
        </p:nvSpPr>
        <p:spPr>
          <a:xfrm>
            <a:off x="12026796" y="37085425"/>
            <a:ext cx="2645100" cy="4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SRL-</a:t>
            </a:r>
            <a:r>
              <a:rPr lang="en-US" sz="2400" b="1" i="1">
                <a:highlight>
                  <a:srgbClr val="B6D7A8"/>
                </a:highlight>
                <a:latin typeface="Calibri"/>
                <a:ea typeface="Calibri"/>
                <a:cs typeface="Calibri"/>
                <a:sym typeface="Calibri"/>
              </a:rPr>
              <a:t>unlabeled</a:t>
            </a: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 data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Google Shape;189;p13"/>
          <p:cNvSpPr/>
          <p:nvPr/>
        </p:nvSpPr>
        <p:spPr>
          <a:xfrm rot="5400000" flipH="1">
            <a:off x="8444625" y="35526325"/>
            <a:ext cx="276300" cy="2809800"/>
          </a:xfrm>
          <a:prstGeom prst="leftBrace">
            <a:avLst>
              <a:gd name="adj1" fmla="val 470"/>
              <a:gd name="adj2" fmla="val 50178"/>
            </a:avLst>
          </a:prstGeom>
          <a:noFill/>
          <a:ln w="3810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190;p13"/>
          <p:cNvSpPr/>
          <p:nvPr/>
        </p:nvSpPr>
        <p:spPr>
          <a:xfrm rot="5400000" flipH="1">
            <a:off x="13292200" y="34389500"/>
            <a:ext cx="419100" cy="5174100"/>
          </a:xfrm>
          <a:prstGeom prst="leftBrace">
            <a:avLst>
              <a:gd name="adj1" fmla="val 5681"/>
              <a:gd name="adj2" fmla="val 50178"/>
            </a:avLst>
          </a:prstGeom>
          <a:noFill/>
          <a:ln w="3810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191;p13"/>
          <p:cNvSpPr txBox="1"/>
          <p:nvPr/>
        </p:nvSpPr>
        <p:spPr>
          <a:xfrm>
            <a:off x="10330424" y="34607713"/>
            <a:ext cx="2645100" cy="4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SRL-</a:t>
            </a:r>
            <a:r>
              <a:rPr lang="en-US" sz="2400" b="1" i="1" dirty="0">
                <a:highlight>
                  <a:srgbClr val="9FC5E8"/>
                </a:highlight>
                <a:latin typeface="Calibri"/>
                <a:ea typeface="Calibri"/>
                <a:cs typeface="Calibri"/>
                <a:sym typeface="Calibri"/>
              </a:rPr>
              <a:t>labeled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data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6" name="Google Shape;192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589526" y="34666775"/>
            <a:ext cx="1316998" cy="36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193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558250" y="37151600"/>
            <a:ext cx="1380550" cy="419100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188;p13"/>
          <p:cNvSpPr/>
          <p:nvPr/>
        </p:nvSpPr>
        <p:spPr>
          <a:xfrm rot="16200000" flipH="1">
            <a:off x="11519925" y="30919375"/>
            <a:ext cx="419100" cy="8923800"/>
          </a:xfrm>
          <a:prstGeom prst="leftBrace">
            <a:avLst>
              <a:gd name="adj1" fmla="val 5681"/>
              <a:gd name="adj2" fmla="val 50178"/>
            </a:avLst>
          </a:prstGeom>
          <a:noFill/>
          <a:ln w="38100" cap="flat" cmpd="sng">
            <a:solidFill>
              <a:srgbClr val="6D9EE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rgbClr val="9FC5E8"/>
              </a:highlight>
            </a:endParaRPr>
          </a:p>
        </p:txBody>
      </p:sp>
      <p:sp>
        <p:nvSpPr>
          <p:cNvPr id="49" name="Google Shape;186;p13"/>
          <p:cNvSpPr txBox="1"/>
          <p:nvPr/>
        </p:nvSpPr>
        <p:spPr>
          <a:xfrm>
            <a:off x="7494975" y="37231500"/>
            <a:ext cx="2645100" cy="4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SRL-</a:t>
            </a:r>
            <a:r>
              <a:rPr lang="en-US" sz="2400" b="1" i="1">
                <a:highlight>
                  <a:srgbClr val="B6D7A8"/>
                </a:highlight>
                <a:latin typeface="Calibri"/>
                <a:ea typeface="Calibri"/>
                <a:cs typeface="Calibri"/>
                <a:sym typeface="Calibri"/>
              </a:rPr>
              <a:t>labeled</a:t>
            </a:r>
            <a:r>
              <a:rPr lang="en-US" sz="2400">
                <a:highlight>
                  <a:srgbClr val="B6D7A8"/>
                </a:highlight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data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" name="Google Shape;187;p13"/>
          <p:cNvSpPr txBox="1"/>
          <p:nvPr/>
        </p:nvSpPr>
        <p:spPr>
          <a:xfrm>
            <a:off x="12179196" y="37237825"/>
            <a:ext cx="2645100" cy="4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SRL-</a:t>
            </a:r>
            <a:r>
              <a:rPr lang="en-US" sz="2400" b="1" i="1">
                <a:highlight>
                  <a:srgbClr val="B6D7A8"/>
                </a:highlight>
                <a:latin typeface="Calibri"/>
                <a:ea typeface="Calibri"/>
                <a:cs typeface="Calibri"/>
                <a:sym typeface="Calibri"/>
              </a:rPr>
              <a:t>unlabeled</a:t>
            </a: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 data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" name="Google Shape;189;p13"/>
          <p:cNvSpPr/>
          <p:nvPr/>
        </p:nvSpPr>
        <p:spPr>
          <a:xfrm rot="5400000" flipH="1">
            <a:off x="8597025" y="35678725"/>
            <a:ext cx="276300" cy="2809800"/>
          </a:xfrm>
          <a:prstGeom prst="leftBrace">
            <a:avLst>
              <a:gd name="adj1" fmla="val 470"/>
              <a:gd name="adj2" fmla="val 50178"/>
            </a:avLst>
          </a:prstGeom>
          <a:noFill/>
          <a:ln w="3810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190;p13"/>
          <p:cNvSpPr/>
          <p:nvPr/>
        </p:nvSpPr>
        <p:spPr>
          <a:xfrm rot="5400000" flipH="1">
            <a:off x="13444600" y="34541900"/>
            <a:ext cx="419100" cy="5174100"/>
          </a:xfrm>
          <a:prstGeom prst="leftBrace">
            <a:avLst>
              <a:gd name="adj1" fmla="val 5681"/>
              <a:gd name="adj2" fmla="val 50178"/>
            </a:avLst>
          </a:prstGeom>
          <a:noFill/>
          <a:ln w="3810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191;p13"/>
          <p:cNvSpPr txBox="1"/>
          <p:nvPr/>
        </p:nvSpPr>
        <p:spPr>
          <a:xfrm>
            <a:off x="10482824" y="34760113"/>
            <a:ext cx="2645100" cy="4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SRL-</a:t>
            </a:r>
            <a:r>
              <a:rPr lang="en-US" sz="2400" b="1" i="1" dirty="0">
                <a:highlight>
                  <a:srgbClr val="9FC5E8"/>
                </a:highlight>
                <a:latin typeface="Calibri"/>
                <a:ea typeface="Calibri"/>
                <a:cs typeface="Calibri"/>
                <a:sym typeface="Calibri"/>
              </a:rPr>
              <a:t>labeled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data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4" name="Google Shape;192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741926" y="34819175"/>
            <a:ext cx="1316998" cy="36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193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710650" y="37304000"/>
            <a:ext cx="1380550" cy="41910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188;p13"/>
          <p:cNvSpPr/>
          <p:nvPr/>
        </p:nvSpPr>
        <p:spPr>
          <a:xfrm rot="16200000" flipH="1">
            <a:off x="11672325" y="31071775"/>
            <a:ext cx="419100" cy="8923800"/>
          </a:xfrm>
          <a:prstGeom prst="leftBrace">
            <a:avLst>
              <a:gd name="adj1" fmla="val 5681"/>
              <a:gd name="adj2" fmla="val 50178"/>
            </a:avLst>
          </a:prstGeom>
          <a:noFill/>
          <a:ln w="38100" cap="flat" cmpd="sng">
            <a:solidFill>
              <a:srgbClr val="6D9EE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rgbClr val="9FC5E8"/>
              </a:highlight>
            </a:endParaRPr>
          </a:p>
        </p:txBody>
      </p:sp>
      <p:sp>
        <p:nvSpPr>
          <p:cNvPr id="57" name="Google Shape;186;p13"/>
          <p:cNvSpPr txBox="1"/>
          <p:nvPr/>
        </p:nvSpPr>
        <p:spPr>
          <a:xfrm>
            <a:off x="7647375" y="37383900"/>
            <a:ext cx="2645100" cy="4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SRL-</a:t>
            </a:r>
            <a:r>
              <a:rPr lang="en-US" sz="2400" b="1" i="1">
                <a:highlight>
                  <a:srgbClr val="B6D7A8"/>
                </a:highlight>
                <a:latin typeface="Calibri"/>
                <a:ea typeface="Calibri"/>
                <a:cs typeface="Calibri"/>
                <a:sym typeface="Calibri"/>
              </a:rPr>
              <a:t>labeled</a:t>
            </a:r>
            <a:r>
              <a:rPr lang="en-US" sz="2400">
                <a:highlight>
                  <a:srgbClr val="B6D7A8"/>
                </a:highlight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data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187;p13"/>
          <p:cNvSpPr txBox="1"/>
          <p:nvPr/>
        </p:nvSpPr>
        <p:spPr>
          <a:xfrm>
            <a:off x="12331596" y="37390225"/>
            <a:ext cx="2645100" cy="4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SRL-</a:t>
            </a:r>
            <a:r>
              <a:rPr lang="en-US" sz="2400" b="1" i="1">
                <a:highlight>
                  <a:srgbClr val="B6D7A8"/>
                </a:highlight>
                <a:latin typeface="Calibri"/>
                <a:ea typeface="Calibri"/>
                <a:cs typeface="Calibri"/>
                <a:sym typeface="Calibri"/>
              </a:rPr>
              <a:t>unlabeled</a:t>
            </a: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 data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189;p13"/>
          <p:cNvSpPr/>
          <p:nvPr/>
        </p:nvSpPr>
        <p:spPr>
          <a:xfrm rot="5400000" flipH="1">
            <a:off x="8749425" y="35831125"/>
            <a:ext cx="276300" cy="2809800"/>
          </a:xfrm>
          <a:prstGeom prst="leftBrace">
            <a:avLst>
              <a:gd name="adj1" fmla="val 470"/>
              <a:gd name="adj2" fmla="val 50178"/>
            </a:avLst>
          </a:prstGeom>
          <a:noFill/>
          <a:ln w="3810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190;p13"/>
          <p:cNvSpPr/>
          <p:nvPr/>
        </p:nvSpPr>
        <p:spPr>
          <a:xfrm rot="5400000" flipH="1">
            <a:off x="13597000" y="34694300"/>
            <a:ext cx="419100" cy="5174100"/>
          </a:xfrm>
          <a:prstGeom prst="leftBrace">
            <a:avLst>
              <a:gd name="adj1" fmla="val 5681"/>
              <a:gd name="adj2" fmla="val 50178"/>
            </a:avLst>
          </a:prstGeom>
          <a:noFill/>
          <a:ln w="3810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191;p13"/>
          <p:cNvSpPr txBox="1"/>
          <p:nvPr/>
        </p:nvSpPr>
        <p:spPr>
          <a:xfrm>
            <a:off x="10635224" y="34912513"/>
            <a:ext cx="2645100" cy="4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SRL-</a:t>
            </a:r>
            <a:r>
              <a:rPr lang="en-US" sz="2400" b="1" i="1" dirty="0">
                <a:highlight>
                  <a:srgbClr val="9FC5E8"/>
                </a:highlight>
                <a:latin typeface="Calibri"/>
                <a:ea typeface="Calibri"/>
                <a:cs typeface="Calibri"/>
                <a:sym typeface="Calibri"/>
              </a:rPr>
              <a:t>labeled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data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2" name="Google Shape;192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894326" y="34971575"/>
            <a:ext cx="1316998" cy="36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193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863050" y="37456400"/>
            <a:ext cx="1380550" cy="4191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188;p13"/>
          <p:cNvSpPr/>
          <p:nvPr/>
        </p:nvSpPr>
        <p:spPr>
          <a:xfrm rot="16200000" flipH="1">
            <a:off x="11824725" y="31224175"/>
            <a:ext cx="419100" cy="8923800"/>
          </a:xfrm>
          <a:prstGeom prst="leftBrace">
            <a:avLst>
              <a:gd name="adj1" fmla="val 5681"/>
              <a:gd name="adj2" fmla="val 50178"/>
            </a:avLst>
          </a:prstGeom>
          <a:noFill/>
          <a:ln w="38100" cap="flat" cmpd="sng">
            <a:solidFill>
              <a:srgbClr val="6D9EE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rgbClr val="9FC5E8"/>
              </a:highlight>
            </a:endParaRPr>
          </a:p>
        </p:txBody>
      </p:sp>
      <p:sp>
        <p:nvSpPr>
          <p:cNvPr id="65" name="Google Shape;186;p13"/>
          <p:cNvSpPr txBox="1"/>
          <p:nvPr/>
        </p:nvSpPr>
        <p:spPr>
          <a:xfrm>
            <a:off x="7799775" y="37536300"/>
            <a:ext cx="2645100" cy="4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SRL-</a:t>
            </a:r>
            <a:r>
              <a:rPr lang="en-US" sz="2400" b="1" i="1">
                <a:highlight>
                  <a:srgbClr val="B6D7A8"/>
                </a:highlight>
                <a:latin typeface="Calibri"/>
                <a:ea typeface="Calibri"/>
                <a:cs typeface="Calibri"/>
                <a:sym typeface="Calibri"/>
              </a:rPr>
              <a:t>labeled</a:t>
            </a:r>
            <a:r>
              <a:rPr lang="en-US" sz="2400">
                <a:highlight>
                  <a:srgbClr val="B6D7A8"/>
                </a:highlight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data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" name="Google Shape;187;p13"/>
          <p:cNvSpPr txBox="1"/>
          <p:nvPr/>
        </p:nvSpPr>
        <p:spPr>
          <a:xfrm>
            <a:off x="12483996" y="37542625"/>
            <a:ext cx="2645100" cy="4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SRL-</a:t>
            </a:r>
            <a:r>
              <a:rPr lang="en-US" sz="2400" b="1" i="1">
                <a:highlight>
                  <a:srgbClr val="B6D7A8"/>
                </a:highlight>
                <a:latin typeface="Calibri"/>
                <a:ea typeface="Calibri"/>
                <a:cs typeface="Calibri"/>
                <a:sym typeface="Calibri"/>
              </a:rPr>
              <a:t>unlabeled</a:t>
            </a: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 data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Google Shape;189;p13"/>
          <p:cNvSpPr/>
          <p:nvPr/>
        </p:nvSpPr>
        <p:spPr>
          <a:xfrm rot="5400000" flipH="1">
            <a:off x="8901825" y="35983525"/>
            <a:ext cx="276300" cy="2809800"/>
          </a:xfrm>
          <a:prstGeom prst="leftBrace">
            <a:avLst>
              <a:gd name="adj1" fmla="val 470"/>
              <a:gd name="adj2" fmla="val 50178"/>
            </a:avLst>
          </a:prstGeom>
          <a:noFill/>
          <a:ln w="3810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190;p13"/>
          <p:cNvSpPr/>
          <p:nvPr/>
        </p:nvSpPr>
        <p:spPr>
          <a:xfrm rot="5400000" flipH="1">
            <a:off x="13749400" y="34846700"/>
            <a:ext cx="419100" cy="5174100"/>
          </a:xfrm>
          <a:prstGeom prst="leftBrace">
            <a:avLst>
              <a:gd name="adj1" fmla="val 5681"/>
              <a:gd name="adj2" fmla="val 50178"/>
            </a:avLst>
          </a:prstGeom>
          <a:noFill/>
          <a:ln w="3810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191;p13"/>
          <p:cNvSpPr txBox="1"/>
          <p:nvPr/>
        </p:nvSpPr>
        <p:spPr>
          <a:xfrm>
            <a:off x="10787624" y="35064913"/>
            <a:ext cx="2645100" cy="4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SRL-</a:t>
            </a:r>
            <a:r>
              <a:rPr lang="en-US" sz="2400" b="1" i="1" dirty="0">
                <a:highlight>
                  <a:srgbClr val="9FC5E8"/>
                </a:highlight>
                <a:latin typeface="Calibri"/>
                <a:ea typeface="Calibri"/>
                <a:cs typeface="Calibri"/>
                <a:sym typeface="Calibri"/>
              </a:rPr>
              <a:t>labeled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data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0" name="Google Shape;192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046726" y="35123975"/>
            <a:ext cx="1316998" cy="36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193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015450" y="37608800"/>
            <a:ext cx="1380550" cy="419100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188;p13"/>
          <p:cNvSpPr/>
          <p:nvPr/>
        </p:nvSpPr>
        <p:spPr>
          <a:xfrm rot="16200000" flipH="1">
            <a:off x="11977125" y="31376575"/>
            <a:ext cx="419100" cy="8923800"/>
          </a:xfrm>
          <a:prstGeom prst="leftBrace">
            <a:avLst>
              <a:gd name="adj1" fmla="val 5681"/>
              <a:gd name="adj2" fmla="val 50178"/>
            </a:avLst>
          </a:prstGeom>
          <a:noFill/>
          <a:ln w="38100" cap="flat" cmpd="sng">
            <a:solidFill>
              <a:srgbClr val="6D9EE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rgbClr val="9FC5E8"/>
              </a:highlight>
            </a:endParaRPr>
          </a:p>
        </p:txBody>
      </p:sp>
      <p:sp>
        <p:nvSpPr>
          <p:cNvPr id="73" name="Google Shape;186;p13"/>
          <p:cNvSpPr txBox="1"/>
          <p:nvPr/>
        </p:nvSpPr>
        <p:spPr>
          <a:xfrm>
            <a:off x="7952175" y="37688700"/>
            <a:ext cx="2645100" cy="4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SRL-</a:t>
            </a:r>
            <a:r>
              <a:rPr lang="en-US" sz="2400" b="1" i="1">
                <a:highlight>
                  <a:srgbClr val="B6D7A8"/>
                </a:highlight>
                <a:latin typeface="Calibri"/>
                <a:ea typeface="Calibri"/>
                <a:cs typeface="Calibri"/>
                <a:sym typeface="Calibri"/>
              </a:rPr>
              <a:t>labeled</a:t>
            </a:r>
            <a:r>
              <a:rPr lang="en-US" sz="2400">
                <a:highlight>
                  <a:srgbClr val="B6D7A8"/>
                </a:highlight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data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" name="Google Shape;187;p13"/>
          <p:cNvSpPr txBox="1"/>
          <p:nvPr/>
        </p:nvSpPr>
        <p:spPr>
          <a:xfrm>
            <a:off x="12636396" y="37695025"/>
            <a:ext cx="2645100" cy="4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SRL-</a:t>
            </a:r>
            <a:r>
              <a:rPr lang="en-US" sz="2400" b="1" i="1">
                <a:highlight>
                  <a:srgbClr val="B6D7A8"/>
                </a:highlight>
                <a:latin typeface="Calibri"/>
                <a:ea typeface="Calibri"/>
                <a:cs typeface="Calibri"/>
                <a:sym typeface="Calibri"/>
              </a:rPr>
              <a:t>unlabeled</a:t>
            </a: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 data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" name="Google Shape;189;p13"/>
          <p:cNvSpPr/>
          <p:nvPr/>
        </p:nvSpPr>
        <p:spPr>
          <a:xfrm rot="5400000" flipH="1">
            <a:off x="9054225" y="36135925"/>
            <a:ext cx="276300" cy="2809800"/>
          </a:xfrm>
          <a:prstGeom prst="leftBrace">
            <a:avLst>
              <a:gd name="adj1" fmla="val 470"/>
              <a:gd name="adj2" fmla="val 50178"/>
            </a:avLst>
          </a:prstGeom>
          <a:noFill/>
          <a:ln w="3810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190;p13"/>
          <p:cNvSpPr/>
          <p:nvPr/>
        </p:nvSpPr>
        <p:spPr>
          <a:xfrm rot="5400000" flipH="1">
            <a:off x="13901800" y="34999100"/>
            <a:ext cx="419100" cy="5174100"/>
          </a:xfrm>
          <a:prstGeom prst="leftBrace">
            <a:avLst>
              <a:gd name="adj1" fmla="val 5681"/>
              <a:gd name="adj2" fmla="val 50178"/>
            </a:avLst>
          </a:prstGeom>
          <a:noFill/>
          <a:ln w="3810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191;p13"/>
          <p:cNvSpPr txBox="1"/>
          <p:nvPr/>
        </p:nvSpPr>
        <p:spPr>
          <a:xfrm>
            <a:off x="10940024" y="35217313"/>
            <a:ext cx="2645100" cy="4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SRL-</a:t>
            </a:r>
            <a:r>
              <a:rPr lang="en-US" sz="2400" b="1" i="1" dirty="0">
                <a:highlight>
                  <a:srgbClr val="9FC5E8"/>
                </a:highlight>
                <a:latin typeface="Calibri"/>
                <a:ea typeface="Calibri"/>
                <a:cs typeface="Calibri"/>
                <a:sym typeface="Calibri"/>
              </a:rPr>
              <a:t>labeled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data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8" name="Google Shape;192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199126" y="35276375"/>
            <a:ext cx="1316998" cy="36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193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167850" y="37761200"/>
            <a:ext cx="1380550" cy="41910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188;p13"/>
          <p:cNvSpPr/>
          <p:nvPr/>
        </p:nvSpPr>
        <p:spPr>
          <a:xfrm rot="16200000" flipH="1">
            <a:off x="12129525" y="31528975"/>
            <a:ext cx="419100" cy="8923800"/>
          </a:xfrm>
          <a:prstGeom prst="leftBrace">
            <a:avLst>
              <a:gd name="adj1" fmla="val 5681"/>
              <a:gd name="adj2" fmla="val 50178"/>
            </a:avLst>
          </a:prstGeom>
          <a:noFill/>
          <a:ln w="38100" cap="flat" cmpd="sng">
            <a:solidFill>
              <a:srgbClr val="6D9EE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rgbClr val="9FC5E8"/>
              </a:highlight>
            </a:endParaRPr>
          </a:p>
        </p:txBody>
      </p:sp>
      <p:sp>
        <p:nvSpPr>
          <p:cNvPr id="81" name="Google Shape;186;p13"/>
          <p:cNvSpPr txBox="1"/>
          <p:nvPr/>
        </p:nvSpPr>
        <p:spPr>
          <a:xfrm>
            <a:off x="8104575" y="37841100"/>
            <a:ext cx="2645100" cy="4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SRL-</a:t>
            </a:r>
            <a:r>
              <a:rPr lang="en-US" sz="2400" b="1" i="1">
                <a:highlight>
                  <a:srgbClr val="B6D7A8"/>
                </a:highlight>
                <a:latin typeface="Calibri"/>
                <a:ea typeface="Calibri"/>
                <a:cs typeface="Calibri"/>
                <a:sym typeface="Calibri"/>
              </a:rPr>
              <a:t>labeled</a:t>
            </a:r>
            <a:r>
              <a:rPr lang="en-US" sz="2400">
                <a:highlight>
                  <a:srgbClr val="B6D7A8"/>
                </a:highlight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data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" name="Google Shape;187;p13"/>
          <p:cNvSpPr txBox="1"/>
          <p:nvPr/>
        </p:nvSpPr>
        <p:spPr>
          <a:xfrm>
            <a:off x="12788796" y="37847425"/>
            <a:ext cx="2645100" cy="4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SRL-</a:t>
            </a:r>
            <a:r>
              <a:rPr lang="en-US" sz="2400" b="1" i="1">
                <a:highlight>
                  <a:srgbClr val="B6D7A8"/>
                </a:highlight>
                <a:latin typeface="Calibri"/>
                <a:ea typeface="Calibri"/>
                <a:cs typeface="Calibri"/>
                <a:sym typeface="Calibri"/>
              </a:rPr>
              <a:t>unlabeled</a:t>
            </a: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 data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" name="Google Shape;189;p13"/>
          <p:cNvSpPr/>
          <p:nvPr/>
        </p:nvSpPr>
        <p:spPr>
          <a:xfrm rot="5400000" flipH="1">
            <a:off x="9206625" y="36288325"/>
            <a:ext cx="276300" cy="2809800"/>
          </a:xfrm>
          <a:prstGeom prst="leftBrace">
            <a:avLst>
              <a:gd name="adj1" fmla="val 470"/>
              <a:gd name="adj2" fmla="val 50178"/>
            </a:avLst>
          </a:prstGeom>
          <a:noFill/>
          <a:ln w="3810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190;p13"/>
          <p:cNvSpPr/>
          <p:nvPr/>
        </p:nvSpPr>
        <p:spPr>
          <a:xfrm rot="5400000" flipH="1">
            <a:off x="14054200" y="35151500"/>
            <a:ext cx="419100" cy="5174100"/>
          </a:xfrm>
          <a:prstGeom prst="leftBrace">
            <a:avLst>
              <a:gd name="adj1" fmla="val 5681"/>
              <a:gd name="adj2" fmla="val 50178"/>
            </a:avLst>
          </a:prstGeom>
          <a:noFill/>
          <a:ln w="3810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191;p13"/>
          <p:cNvSpPr txBox="1"/>
          <p:nvPr/>
        </p:nvSpPr>
        <p:spPr>
          <a:xfrm>
            <a:off x="11092424" y="35369713"/>
            <a:ext cx="2645100" cy="4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SRL-</a:t>
            </a:r>
            <a:r>
              <a:rPr lang="en-US" sz="2400" b="1" i="1" dirty="0">
                <a:highlight>
                  <a:srgbClr val="9FC5E8"/>
                </a:highlight>
                <a:latin typeface="Calibri"/>
                <a:ea typeface="Calibri"/>
                <a:cs typeface="Calibri"/>
                <a:sym typeface="Calibri"/>
              </a:rPr>
              <a:t>labeled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data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6" name="Google Shape;192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351526" y="35428775"/>
            <a:ext cx="1316998" cy="36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193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320250" y="37913600"/>
            <a:ext cx="1380550" cy="4191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Oval 93"/>
          <p:cNvSpPr/>
          <p:nvPr/>
        </p:nvSpPr>
        <p:spPr>
          <a:xfrm>
            <a:off x="1266" y="2126885"/>
            <a:ext cx="2409942" cy="1468857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5000"/>
                  <a:lumOff val="95000"/>
                </a:schemeClr>
              </a:gs>
              <a:gs pos="74000">
                <a:schemeClr val="accent6">
                  <a:lumMod val="45000"/>
                  <a:lumOff val="55000"/>
                </a:schemeClr>
              </a:gs>
              <a:gs pos="83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Unlabeled</a:t>
            </a:r>
          </a:p>
          <a:p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95" name="Oval 94"/>
          <p:cNvSpPr/>
          <p:nvPr/>
        </p:nvSpPr>
        <p:spPr>
          <a:xfrm>
            <a:off x="42175" y="3797514"/>
            <a:ext cx="2454716" cy="1512567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Labeled</a:t>
            </a:r>
          </a:p>
          <a:p>
            <a:pPr algn="ctr"/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96" name="Cloud 95"/>
          <p:cNvSpPr/>
          <p:nvPr/>
        </p:nvSpPr>
        <p:spPr>
          <a:xfrm>
            <a:off x="623588" y="2861313"/>
            <a:ext cx="1212112" cy="672319"/>
          </a:xfrm>
          <a:prstGeom prst="cloud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smtClean="0">
                <a:solidFill>
                  <a:schemeClr val="tx1"/>
                </a:solidFill>
              </a:rPr>
              <a:t>Constraint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97" name="Cloud 96"/>
          <p:cNvSpPr/>
          <p:nvPr/>
        </p:nvSpPr>
        <p:spPr>
          <a:xfrm>
            <a:off x="623588" y="4556313"/>
            <a:ext cx="1212112" cy="672319"/>
          </a:xfrm>
          <a:prstGeom prst="cloud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smtClean="0">
                <a:solidFill>
                  <a:schemeClr val="tx1"/>
                </a:solidFill>
              </a:rPr>
              <a:t>Constraint</a:t>
            </a:r>
            <a:endParaRPr lang="en-US" sz="1100" dirty="0">
              <a:solidFill>
                <a:schemeClr val="tx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15932" y="2639689"/>
            <a:ext cx="2573649" cy="719515"/>
          </a:xfrm>
          <a:prstGeom prst="rect">
            <a:avLst/>
          </a:prstGeom>
        </p:spPr>
      </p:pic>
      <p:pic>
        <p:nvPicPr>
          <p:cNvPr id="93" name="Picture 9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41626" y="2573261"/>
            <a:ext cx="3290400" cy="865894"/>
          </a:xfrm>
          <a:prstGeom prst="rect">
            <a:avLst/>
          </a:prstGeom>
        </p:spPr>
      </p:pic>
      <p:sp>
        <p:nvSpPr>
          <p:cNvPr id="98" name="Oval 97"/>
          <p:cNvSpPr/>
          <p:nvPr/>
        </p:nvSpPr>
        <p:spPr>
          <a:xfrm>
            <a:off x="198431" y="5418799"/>
            <a:ext cx="2313340" cy="1431912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5000"/>
                  <a:lumOff val="95000"/>
                </a:schemeClr>
              </a:gs>
              <a:gs pos="74000">
                <a:schemeClr val="accent6">
                  <a:lumMod val="45000"/>
                  <a:lumOff val="55000"/>
                </a:schemeClr>
              </a:gs>
              <a:gs pos="83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	   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 </a:t>
            </a:r>
            <a:endParaRPr lang="en-US" sz="2000" dirty="0" smtClean="0">
              <a:solidFill>
                <a:schemeClr val="tx1"/>
              </a:solidFill>
            </a:endParaRPr>
          </a:p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Unlabeled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99" name="Oval 98"/>
          <p:cNvSpPr/>
          <p:nvPr/>
        </p:nvSpPr>
        <p:spPr>
          <a:xfrm>
            <a:off x="451070" y="5511853"/>
            <a:ext cx="1557147" cy="708061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Labeled</a:t>
            </a:r>
          </a:p>
        </p:txBody>
      </p:sp>
      <p:sp>
        <p:nvSpPr>
          <p:cNvPr id="100" name="Cloud 99"/>
          <p:cNvSpPr/>
          <p:nvPr/>
        </p:nvSpPr>
        <p:spPr>
          <a:xfrm>
            <a:off x="1269533" y="5898315"/>
            <a:ext cx="1321708" cy="454348"/>
          </a:xfrm>
          <a:prstGeom prst="cloud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smtClean="0">
                <a:solidFill>
                  <a:schemeClr val="tx1"/>
                </a:solidFill>
              </a:rPr>
              <a:t>Constraint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101" name="Bent Arrow 100"/>
          <p:cNvSpPr/>
          <p:nvPr/>
        </p:nvSpPr>
        <p:spPr>
          <a:xfrm rot="5400000" flipH="1">
            <a:off x="4922740" y="3220109"/>
            <a:ext cx="576993" cy="5786678"/>
          </a:xfrm>
          <a:prstGeom prst="bentArrow">
            <a:avLst>
              <a:gd name="adj1" fmla="val 19471"/>
              <a:gd name="adj2" fmla="val 25000"/>
              <a:gd name="adj3" fmla="val 25000"/>
              <a:gd name="adj4" fmla="val 43750"/>
            </a:avLst>
          </a:prstGeom>
          <a:solidFill>
            <a:schemeClr val="accent6"/>
          </a:solidFill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02" name="Picture 101"/>
          <p:cNvPicPr>
            <a:picLocks noChangeAspect="1"/>
          </p:cNvPicPr>
          <p:nvPr/>
        </p:nvPicPr>
        <p:blipFill rotWithShape="1">
          <a:blip r:embed="rId9"/>
          <a:srcRect t="-1964" b="744"/>
          <a:stretch/>
        </p:blipFill>
        <p:spPr>
          <a:xfrm>
            <a:off x="5037289" y="3555928"/>
            <a:ext cx="6803679" cy="2277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065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"/>
          <p:cNvSpPr txBox="1">
            <a:spLocks noGrp="1"/>
          </p:cNvSpPr>
          <p:nvPr>
            <p:ph type="body" idx="1"/>
          </p:nvPr>
        </p:nvSpPr>
        <p:spPr>
          <a:xfrm>
            <a:off x="1835149" y="1493876"/>
            <a:ext cx="10193059" cy="4554538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342900" lvl="0" indent="-342900" algn="l" defTabSz="457200" rtl="0" eaLnBrk="1" latinLnBrk="0" hangingPunct="1">
              <a:spcBef>
                <a:spcPts val="0"/>
              </a:spcBef>
              <a:buFont typeface="Arial"/>
              <a:buChar char="•"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1pPr>
            <a:lvl2pPr marL="742950" lvl="1" indent="-285750" algn="l" defTabSz="457200" rtl="0" eaLnBrk="1" latinLnBrk="0" hangingPunct="1">
              <a:spcBef>
                <a:spcPts val="0"/>
              </a:spcBef>
              <a:buFont typeface="Arial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2pPr>
            <a:lvl3pPr marL="1143000" lvl="2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3pPr>
            <a:lvl4pPr marL="1600200" lvl="3" indent="-228600" algn="l" defTabSz="457200" rtl="0" eaLnBrk="1" latinLnBrk="0" hangingPunct="1">
              <a:spcBef>
                <a:spcPts val="0"/>
              </a:spcBef>
              <a:buFont typeface="Arial"/>
              <a:buChar char="–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4pPr>
            <a:lvl5pPr marL="2057400" lvl="4" indent="-228600" algn="l" defTabSz="457200" rtl="0" eaLnBrk="1" latinLnBrk="0" hangingPunct="1">
              <a:spcBef>
                <a:spcPts val="0"/>
              </a:spcBef>
              <a:buFont typeface="Arial"/>
              <a:buChar char="»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5pPr>
            <a:lvl6pPr marL="2514600" lvl="5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 smtClean="0">
                <a:sym typeface="Verdana"/>
              </a:rPr>
              <a:t>Posterior regularization (PR) has a similar form as an joint objective.</a:t>
            </a:r>
          </a:p>
          <a:p>
            <a:endParaRPr lang="en-US" altLang="ko-KR" sz="2000" dirty="0" smtClean="0">
              <a:sym typeface="Verdana"/>
            </a:endParaRPr>
          </a:p>
          <a:p>
            <a:r>
              <a:rPr lang="en-US" altLang="ko-KR" sz="2000" dirty="0" smtClean="0">
                <a:sym typeface="Verdana"/>
              </a:rPr>
              <a:t>The philosophy is different as I directly </a:t>
            </a:r>
            <a:br>
              <a:rPr lang="en-US" altLang="ko-KR" sz="2000" dirty="0" smtClean="0">
                <a:sym typeface="Verdana"/>
              </a:rPr>
            </a:br>
            <a:r>
              <a:rPr lang="en-US" altLang="ko-KR" sz="2000" dirty="0" smtClean="0">
                <a:sym typeface="Verdana"/>
              </a:rPr>
              <a:t>give reward to outputs whereas PR will </a:t>
            </a:r>
            <a:br>
              <a:rPr lang="en-US" altLang="ko-KR" sz="2000" dirty="0" smtClean="0">
                <a:sym typeface="Verdana"/>
              </a:rPr>
            </a:br>
            <a:r>
              <a:rPr lang="en-US" altLang="ko-KR" sz="2000" dirty="0" smtClean="0">
                <a:sym typeface="Verdana"/>
              </a:rPr>
              <a:t>make a soft logit vector from the constraints.</a:t>
            </a:r>
          </a:p>
          <a:p>
            <a:endParaRPr lang="en-US" altLang="ko-KR" sz="2000" dirty="0" smtClean="0">
              <a:sym typeface="Verdana"/>
            </a:endParaRPr>
          </a:p>
          <a:p>
            <a:r>
              <a:rPr lang="en-US" altLang="ko-KR" sz="2000" dirty="0" smtClean="0">
                <a:sym typeface="Verdana"/>
              </a:rPr>
              <a:t>One drawback of this is that the base </a:t>
            </a:r>
            <a:br>
              <a:rPr lang="en-US" altLang="ko-KR" sz="2000" dirty="0" smtClean="0">
                <a:sym typeface="Verdana"/>
              </a:rPr>
            </a:br>
            <a:r>
              <a:rPr lang="en-US" altLang="ko-KR" sz="2000" dirty="0" smtClean="0">
                <a:sym typeface="Verdana"/>
              </a:rPr>
              <a:t>distribution P(.) is only stable for problems </a:t>
            </a:r>
            <a:br>
              <a:rPr lang="en-US" altLang="ko-KR" sz="2000" dirty="0" smtClean="0">
                <a:sym typeface="Verdana"/>
              </a:rPr>
            </a:br>
            <a:r>
              <a:rPr lang="en-US" altLang="ko-KR" sz="2000" dirty="0" smtClean="0">
                <a:sym typeface="Verdana"/>
              </a:rPr>
              <a:t>that  current output does not depend on </a:t>
            </a:r>
            <a:br>
              <a:rPr lang="en-US" altLang="ko-KR" sz="2000" dirty="0" smtClean="0">
                <a:sym typeface="Verdana"/>
              </a:rPr>
            </a:br>
            <a:r>
              <a:rPr lang="en-US" altLang="ko-KR" sz="2000" dirty="0" smtClean="0">
                <a:sym typeface="Verdana"/>
              </a:rPr>
              <a:t>previous output (no seq2seq).  (Hu 2016)</a:t>
            </a:r>
          </a:p>
          <a:p>
            <a:endParaRPr lang="en-US" altLang="ko-KR" sz="2000" dirty="0">
              <a:sym typeface="Verdana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5668" y="1968919"/>
            <a:ext cx="4393159" cy="225933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5682" y="593367"/>
            <a:ext cx="9790717" cy="763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Related Work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105</a:t>
            </a:fld>
            <a:endParaRPr lang="e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8951" y="4814030"/>
            <a:ext cx="3845111" cy="66871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5786" y="4396188"/>
            <a:ext cx="2667000" cy="4953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13427" y="4515814"/>
            <a:ext cx="1345400" cy="311739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7645786" y="772192"/>
            <a:ext cx="466685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nb-NO" sz="1600" dirty="0" err="1"/>
              <a:t>Ganchev</a:t>
            </a:r>
            <a:r>
              <a:rPr lang="nb-NO" sz="1600" dirty="0"/>
              <a:t> et al., 2010, </a:t>
            </a:r>
            <a:r>
              <a:rPr lang="en-US" altLang="ko-KR" sz="1600" dirty="0">
                <a:sym typeface="Verdana"/>
              </a:rPr>
              <a:t>Hinton et </a:t>
            </a:r>
            <a:r>
              <a:rPr lang="en-US" altLang="ko-KR" sz="1600" dirty="0" smtClean="0">
                <a:sym typeface="Verdana"/>
              </a:rPr>
              <a:t>al., 2016,</a:t>
            </a:r>
            <a:r>
              <a:rPr lang="nb-NO" sz="1600" dirty="0" smtClean="0"/>
              <a:t/>
            </a:r>
            <a:br>
              <a:rPr lang="nb-NO" sz="1600" dirty="0" smtClean="0"/>
            </a:br>
            <a:r>
              <a:rPr lang="en-US" altLang="ko-KR" sz="1600" dirty="0" smtClean="0">
                <a:sym typeface="Verdana"/>
              </a:rPr>
              <a:t>Hu </a:t>
            </a:r>
            <a:r>
              <a:rPr lang="en-US" altLang="ko-KR" sz="1600" dirty="0">
                <a:sym typeface="Verdana"/>
              </a:rPr>
              <a:t>et al., (ACL2016, EMNLP2016, NIPS2018),  </a:t>
            </a:r>
          </a:p>
        </p:txBody>
      </p:sp>
    </p:spTree>
    <p:extLst>
      <p:ext uri="{BB962C8B-B14F-4D97-AF65-F5344CB8AC3E}">
        <p14:creationId xmlns:p14="http://schemas.microsoft.com/office/powerpoint/2010/main" val="1155544106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1817771" y="593367"/>
            <a:ext cx="8520600" cy="7636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lvl="0"/>
            <a:r>
              <a:rPr lang="en-US" altLang="ko-KR" dirty="0" smtClean="0">
                <a:sym typeface="Verdana"/>
              </a:rPr>
              <a:t>Research Questions</a:t>
            </a:r>
            <a:endParaRPr lang="en" dirty="0"/>
          </a:p>
        </p:txBody>
      </p:sp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1803358" y="1536633"/>
            <a:ext cx="8520600" cy="45552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marL="971550" lvl="1"/>
            <a:endParaRPr lang="en-US" dirty="0" smtClean="0">
              <a:latin typeface="Apple SD 산돌고딕 Neo 일반체"/>
              <a:ea typeface="Apple SD 산돌고딕 Neo 일반체"/>
              <a:cs typeface="Apple SD 산돌고딕 Neo 일반체"/>
              <a:sym typeface="Verdana"/>
            </a:endParaRPr>
          </a:p>
          <a:p>
            <a:pPr marL="685800" lvl="1"/>
            <a:endParaRPr lang="en-US" sz="20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106</a:t>
            </a:fld>
            <a:endParaRPr lang="en"/>
          </a:p>
        </p:txBody>
      </p:sp>
      <p:sp>
        <p:nvSpPr>
          <p:cNvPr id="5" name="TextBox 4"/>
          <p:cNvSpPr txBox="1"/>
          <p:nvPr/>
        </p:nvSpPr>
        <p:spPr>
          <a:xfrm>
            <a:off x="-251696" y="1796381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Text Placeholder 1"/>
          <p:cNvSpPr txBox="1">
            <a:spLocks/>
          </p:cNvSpPr>
          <p:nvPr/>
        </p:nvSpPr>
        <p:spPr>
          <a:xfrm>
            <a:off x="1835699" y="1482065"/>
            <a:ext cx="10192509" cy="45552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rmAutofit/>
          </a:bodyPr>
          <a:lstStyle>
            <a:lvl1pPr marL="342900" lvl="0" indent="-342900" algn="l" defTabSz="457200" rtl="0" eaLnBrk="1" latinLnBrk="0" hangingPunct="1">
              <a:spcBef>
                <a:spcPts val="0"/>
              </a:spcBef>
              <a:buFont typeface="Arial"/>
              <a:buChar char="•"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1pPr>
            <a:lvl2pPr marL="742950" lvl="1" indent="-285750" algn="l" defTabSz="457200" rtl="0" eaLnBrk="1" latinLnBrk="0" hangingPunct="1">
              <a:spcBef>
                <a:spcPts val="0"/>
              </a:spcBef>
              <a:buFont typeface="Arial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2pPr>
            <a:lvl3pPr marL="1143000" lvl="2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3pPr>
            <a:lvl4pPr marL="1600200" lvl="3" indent="-228600" algn="l" defTabSz="457200" rtl="0" eaLnBrk="1" latinLnBrk="0" hangingPunct="1">
              <a:spcBef>
                <a:spcPts val="0"/>
              </a:spcBef>
              <a:buFont typeface="Arial"/>
              <a:buChar char="–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4pPr>
            <a:lvl5pPr marL="2057400" lvl="4" indent="-228600" algn="l" defTabSz="457200" rtl="0" eaLnBrk="1" latinLnBrk="0" hangingPunct="1">
              <a:spcBef>
                <a:spcPts val="0"/>
              </a:spcBef>
              <a:buFont typeface="Arial"/>
              <a:buChar char="»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5pPr>
            <a:lvl6pPr marL="2514600" lvl="5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2400" b="1" dirty="0">
              <a:sym typeface="Verdana"/>
            </a:endParaRPr>
          </a:p>
        </p:txBody>
      </p:sp>
      <p:sp>
        <p:nvSpPr>
          <p:cNvPr id="11" name="Text Placeholder 1"/>
          <p:cNvSpPr txBox="1">
            <a:spLocks/>
          </p:cNvSpPr>
          <p:nvPr/>
        </p:nvSpPr>
        <p:spPr>
          <a:xfrm>
            <a:off x="1835700" y="1482065"/>
            <a:ext cx="8520600" cy="45552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rmAutofit fontScale="92500" lnSpcReduction="10000"/>
          </a:bodyPr>
          <a:lstStyle>
            <a:lvl1pPr marL="342900" lvl="0" indent="-342900" algn="l" defTabSz="457200" rtl="0" eaLnBrk="1" latinLnBrk="0" hangingPunct="1">
              <a:spcBef>
                <a:spcPts val="0"/>
              </a:spcBef>
              <a:buFont typeface="Arial"/>
              <a:buChar char="•"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1pPr>
            <a:lvl2pPr marL="742950" lvl="1" indent="-285750" algn="l" defTabSz="457200" rtl="0" eaLnBrk="1" latinLnBrk="0" hangingPunct="1">
              <a:spcBef>
                <a:spcPts val="0"/>
              </a:spcBef>
              <a:buFont typeface="Arial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2pPr>
            <a:lvl3pPr marL="1143000" lvl="2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3pPr>
            <a:lvl4pPr marL="1600200" lvl="3" indent="-228600" algn="l" defTabSz="457200" rtl="0" eaLnBrk="1" latinLnBrk="0" hangingPunct="1">
              <a:spcBef>
                <a:spcPts val="0"/>
              </a:spcBef>
              <a:buFont typeface="Arial"/>
              <a:buChar char="–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4pPr>
            <a:lvl5pPr marL="2057400" lvl="4" indent="-228600" algn="l" defTabSz="457200" rtl="0" eaLnBrk="1" latinLnBrk="0" hangingPunct="1">
              <a:spcBef>
                <a:spcPts val="0"/>
              </a:spcBef>
              <a:buFont typeface="Arial"/>
              <a:buChar char="»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5pPr>
            <a:lvl6pPr marL="2514600" lvl="5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 smtClean="0"/>
              <a:t>Q1.</a:t>
            </a:r>
            <a:r>
              <a:rPr lang="en-US" sz="2800" dirty="0" smtClean="0"/>
              <a:t> </a:t>
            </a:r>
            <a:r>
              <a:rPr lang="en-US" sz="2800" dirty="0"/>
              <a:t>Does </a:t>
            </a:r>
            <a:r>
              <a:rPr lang="en-US" sz="2800" b="1" i="1" dirty="0"/>
              <a:t>proposed method</a:t>
            </a:r>
            <a:r>
              <a:rPr lang="en-US" sz="2800" dirty="0"/>
              <a:t> actually </a:t>
            </a:r>
            <a:r>
              <a:rPr lang="en-US" sz="2800" b="1" i="1" dirty="0"/>
              <a:t>enforce </a:t>
            </a:r>
            <a:r>
              <a:rPr lang="en-US" sz="2800" dirty="0"/>
              <a:t>constraints?</a:t>
            </a:r>
          </a:p>
          <a:p>
            <a:endParaRPr lang="en-US" sz="2800" b="1" dirty="0"/>
          </a:p>
          <a:p>
            <a:r>
              <a:rPr lang="en-US" sz="2800" b="1" dirty="0" smtClean="0"/>
              <a:t>Q2.</a:t>
            </a:r>
            <a:r>
              <a:rPr lang="en-US" sz="2800" dirty="0" smtClean="0"/>
              <a:t> </a:t>
            </a:r>
            <a:r>
              <a:rPr lang="en-US" sz="2800" dirty="0"/>
              <a:t>Does proposed method </a:t>
            </a:r>
            <a:r>
              <a:rPr lang="en-US" sz="2800" b="1" i="1" dirty="0"/>
              <a:t>enforce</a:t>
            </a:r>
            <a:r>
              <a:rPr lang="en-US" sz="2800" dirty="0"/>
              <a:t> constraints </a:t>
            </a:r>
            <a:br>
              <a:rPr lang="en-US" sz="2800" dirty="0"/>
            </a:br>
            <a:r>
              <a:rPr lang="en-US" sz="2800" dirty="0"/>
              <a:t>		</a:t>
            </a:r>
            <a:r>
              <a:rPr lang="en-US" sz="2800" b="1" i="1" dirty="0"/>
              <a:t>without compromising</a:t>
            </a:r>
            <a:r>
              <a:rPr lang="en-US" sz="2800" i="1" dirty="0"/>
              <a:t> </a:t>
            </a:r>
            <a:r>
              <a:rPr lang="en-US" sz="2800" dirty="0"/>
              <a:t> the quality of the system?</a:t>
            </a:r>
          </a:p>
          <a:p>
            <a:endParaRPr lang="en-US" sz="2800" dirty="0"/>
          </a:p>
          <a:p>
            <a:r>
              <a:rPr lang="en-US" sz="2800" b="1" dirty="0" smtClean="0"/>
              <a:t>Q3.</a:t>
            </a:r>
            <a:r>
              <a:rPr lang="en-US" sz="2800" dirty="0" smtClean="0"/>
              <a:t> </a:t>
            </a:r>
            <a:r>
              <a:rPr lang="en-US" sz="2800" dirty="0"/>
              <a:t>How well does </a:t>
            </a:r>
            <a:r>
              <a:rPr lang="en-US" sz="2800" b="1" i="1" dirty="0"/>
              <a:t>SSL</a:t>
            </a:r>
            <a:r>
              <a:rPr lang="en-US" sz="2800" dirty="0"/>
              <a:t> </a:t>
            </a:r>
            <a:r>
              <a:rPr lang="en-US" sz="2800" b="1" i="1" dirty="0"/>
              <a:t>formulation perform</a:t>
            </a:r>
            <a:r>
              <a:rPr lang="en-US" sz="2800" dirty="0"/>
              <a:t>, </a:t>
            </a:r>
            <a:br>
              <a:rPr lang="en-US" sz="2800" dirty="0"/>
            </a:br>
            <a:r>
              <a:rPr lang="en-US" sz="2800" dirty="0"/>
              <a:t>		 especially in</a:t>
            </a:r>
            <a:r>
              <a:rPr lang="en-US" sz="2800" b="1" i="1" dirty="0"/>
              <a:t> low-resource</a:t>
            </a:r>
            <a:r>
              <a:rPr lang="en-US" sz="2800" dirty="0"/>
              <a:t> scenarios?</a:t>
            </a:r>
          </a:p>
          <a:p>
            <a:endParaRPr lang="en-US" sz="2800" b="1" dirty="0"/>
          </a:p>
          <a:p>
            <a:r>
              <a:rPr lang="en-US" sz="2800" b="1" dirty="0" smtClean="0"/>
              <a:t>Q4.</a:t>
            </a:r>
            <a:r>
              <a:rPr lang="en-US" sz="2800" dirty="0" smtClean="0"/>
              <a:t> </a:t>
            </a:r>
            <a:r>
              <a:rPr lang="en-US" sz="2800" dirty="0"/>
              <a:t>Is the train time &amp; decoding time effort mutually exclusive?</a:t>
            </a:r>
            <a:br>
              <a:rPr lang="en-US" sz="2800" dirty="0"/>
            </a:br>
            <a:r>
              <a:rPr lang="en-US" sz="2800" dirty="0"/>
              <a:t>		(</a:t>
            </a:r>
            <a:r>
              <a:rPr lang="en-US" sz="2800" b="1" i="1" dirty="0"/>
              <a:t>training time  vs. decoding time</a:t>
            </a:r>
            <a:r>
              <a:rPr lang="en-US" sz="2800" dirty="0"/>
              <a:t> ?)</a:t>
            </a:r>
            <a:endParaRPr lang="en-US" altLang="ko-KR" sz="2800" dirty="0">
              <a:sym typeface="Verdana"/>
            </a:endParaRPr>
          </a:p>
          <a:p>
            <a:endParaRPr lang="en-US" altLang="ko-KR" sz="2800" dirty="0">
              <a:sym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1968505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1817771" y="593367"/>
            <a:ext cx="8520600" cy="7636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lvl="0"/>
            <a:r>
              <a:rPr lang="en-US" dirty="0" smtClean="0"/>
              <a:t>SRL Experiments (again)</a:t>
            </a:r>
            <a:endParaRPr lang="en" dirty="0"/>
          </a:p>
        </p:txBody>
      </p:sp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1803358" y="1536633"/>
            <a:ext cx="8520600" cy="45552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marL="971550" lvl="1"/>
            <a:endParaRPr lang="en-US" dirty="0" smtClean="0">
              <a:latin typeface="Apple SD 산돌고딕 Neo 일반체"/>
              <a:ea typeface="Apple SD 산돌고딕 Neo 일반체"/>
              <a:cs typeface="Apple SD 산돌고딕 Neo 일반체"/>
              <a:sym typeface="Verdana"/>
            </a:endParaRPr>
          </a:p>
          <a:p>
            <a:pPr marL="685800" lvl="1"/>
            <a:endParaRPr lang="en-US" sz="20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107</a:t>
            </a:fld>
            <a:endParaRPr lang="en"/>
          </a:p>
        </p:txBody>
      </p:sp>
      <p:sp>
        <p:nvSpPr>
          <p:cNvPr id="5" name="TextBox 4"/>
          <p:cNvSpPr txBox="1"/>
          <p:nvPr/>
        </p:nvSpPr>
        <p:spPr>
          <a:xfrm>
            <a:off x="-251696" y="1796381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Text Placeholder 1"/>
          <p:cNvSpPr txBox="1">
            <a:spLocks/>
          </p:cNvSpPr>
          <p:nvPr/>
        </p:nvSpPr>
        <p:spPr>
          <a:xfrm>
            <a:off x="1835699" y="1482065"/>
            <a:ext cx="10192509" cy="45552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rmAutofit/>
          </a:bodyPr>
          <a:lstStyle>
            <a:lvl1pPr marL="342900" lvl="0" indent="-342900" algn="l" defTabSz="457200" rtl="0" eaLnBrk="1" latinLnBrk="0" hangingPunct="1">
              <a:spcBef>
                <a:spcPts val="0"/>
              </a:spcBef>
              <a:buFont typeface="Arial"/>
              <a:buChar char="•"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1pPr>
            <a:lvl2pPr marL="742950" lvl="1" indent="-285750" algn="l" defTabSz="457200" rtl="0" eaLnBrk="1" latinLnBrk="0" hangingPunct="1">
              <a:spcBef>
                <a:spcPts val="0"/>
              </a:spcBef>
              <a:buFont typeface="Arial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2pPr>
            <a:lvl3pPr marL="1143000" lvl="2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3pPr>
            <a:lvl4pPr marL="1600200" lvl="3" indent="-228600" algn="l" defTabSz="457200" rtl="0" eaLnBrk="1" latinLnBrk="0" hangingPunct="1">
              <a:spcBef>
                <a:spcPts val="0"/>
              </a:spcBef>
              <a:buFont typeface="Arial"/>
              <a:buChar char="–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4pPr>
            <a:lvl5pPr marL="2057400" lvl="4" indent="-228600" algn="l" defTabSz="457200" rtl="0" eaLnBrk="1" latinLnBrk="0" hangingPunct="1">
              <a:spcBef>
                <a:spcPts val="0"/>
              </a:spcBef>
              <a:buFont typeface="Arial"/>
              <a:buChar char="»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5pPr>
            <a:lvl6pPr marL="2514600" lvl="5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2400" b="1" dirty="0">
              <a:sym typeface="Verdana"/>
            </a:endParaRPr>
          </a:p>
        </p:txBody>
      </p:sp>
      <p:sp>
        <p:nvSpPr>
          <p:cNvPr id="11" name="Text Placeholder 1"/>
          <p:cNvSpPr txBox="1">
            <a:spLocks/>
          </p:cNvSpPr>
          <p:nvPr/>
        </p:nvSpPr>
        <p:spPr>
          <a:xfrm>
            <a:off x="1835699" y="1482065"/>
            <a:ext cx="10224850" cy="45552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rmAutofit/>
          </a:bodyPr>
          <a:lstStyle>
            <a:lvl1pPr marL="342900" lvl="0" indent="-342900" algn="l" defTabSz="457200" rtl="0" eaLnBrk="1" latinLnBrk="0" hangingPunct="1">
              <a:spcBef>
                <a:spcPts val="0"/>
              </a:spcBef>
              <a:buFont typeface="Arial"/>
              <a:buChar char="•"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1pPr>
            <a:lvl2pPr marL="742950" lvl="1" indent="-285750" algn="l" defTabSz="457200" rtl="0" eaLnBrk="1" latinLnBrk="0" hangingPunct="1">
              <a:spcBef>
                <a:spcPts val="0"/>
              </a:spcBef>
              <a:buFont typeface="Arial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2pPr>
            <a:lvl3pPr marL="1143000" lvl="2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3pPr>
            <a:lvl4pPr marL="1600200" lvl="3" indent="-228600" algn="l" defTabSz="457200" rtl="0" eaLnBrk="1" latinLnBrk="0" hangingPunct="1">
              <a:spcBef>
                <a:spcPts val="0"/>
              </a:spcBef>
              <a:buFont typeface="Arial"/>
              <a:buChar char="–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4pPr>
            <a:lvl5pPr marL="2057400" lvl="4" indent="-228600" algn="l" defTabSz="457200" rtl="0" eaLnBrk="1" latinLnBrk="0" hangingPunct="1">
              <a:spcBef>
                <a:spcPts val="0"/>
              </a:spcBef>
              <a:buFont typeface="Arial"/>
              <a:buChar char="»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5pPr>
            <a:lvl6pPr marL="2514600" lvl="5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err="1"/>
              <a:t>OntoNotes</a:t>
            </a:r>
            <a:r>
              <a:rPr lang="en-US" sz="2800" dirty="0"/>
              <a:t> v5.0, CoNLL-2012 shared task </a:t>
            </a:r>
            <a:br>
              <a:rPr lang="en-US" sz="2800" dirty="0"/>
            </a:br>
            <a:r>
              <a:rPr lang="en-US" sz="2800" dirty="0" smtClean="0"/>
              <a:t>(</a:t>
            </a:r>
            <a:r>
              <a:rPr lang="en-US" sz="2800" dirty="0"/>
              <a:t>278k train, 38.3k dev, 25.6k test) </a:t>
            </a:r>
          </a:p>
          <a:p>
            <a:endParaRPr lang="en-US" sz="2800" dirty="0" smtClean="0"/>
          </a:p>
          <a:p>
            <a:r>
              <a:rPr lang="en-US" sz="2800" dirty="0" smtClean="0"/>
              <a:t>Gold </a:t>
            </a:r>
            <a:r>
              <a:rPr lang="en-US" sz="2800" dirty="0"/>
              <a:t>predicates and gold parse constituents are given 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smtClean="0"/>
              <a:t>(~</a:t>
            </a:r>
            <a:r>
              <a:rPr lang="en-US" sz="2800" dirty="0"/>
              <a:t>10% noisy annotations) </a:t>
            </a:r>
            <a:r>
              <a:rPr lang="en-US" altLang="ko-KR" sz="2800" dirty="0" smtClean="0">
                <a:sym typeface="Verdana"/>
              </a:rPr>
              <a:t>. </a:t>
            </a:r>
          </a:p>
          <a:p>
            <a:endParaRPr lang="en-US" altLang="ko-KR" sz="2800" dirty="0" smtClean="0">
              <a:sym typeface="Verdana"/>
            </a:endParaRPr>
          </a:p>
          <a:p>
            <a:r>
              <a:rPr lang="en-US" altLang="ko-KR" sz="2800" dirty="0" smtClean="0">
                <a:sym typeface="Verdana"/>
              </a:rPr>
              <a:t>Baseline architecture</a:t>
            </a:r>
          </a:p>
          <a:p>
            <a:pPr lvl="1"/>
            <a:r>
              <a:rPr lang="en-US" sz="2400" dirty="0" smtClean="0"/>
              <a:t>multi-layer </a:t>
            </a:r>
            <a:r>
              <a:rPr lang="en-US" sz="2400" dirty="0"/>
              <a:t>highway bi-directional </a:t>
            </a:r>
            <a:r>
              <a:rPr lang="en-US" sz="2400" dirty="0" smtClean="0"/>
              <a:t>LSTM (</a:t>
            </a:r>
            <a:r>
              <a:rPr lang="en-US" sz="2400" dirty="0" err="1" smtClean="0"/>
              <a:t>ELMo</a:t>
            </a:r>
            <a:r>
              <a:rPr lang="en-US" sz="2400" dirty="0" smtClean="0"/>
              <a:t> embedding)</a:t>
            </a:r>
          </a:p>
          <a:p>
            <a:endParaRPr lang="en-US" dirty="0"/>
          </a:p>
          <a:p>
            <a:endParaRPr lang="en-US" altLang="ko-KR" sz="2800" dirty="0" smtClean="0">
              <a:sym typeface="Verdana"/>
            </a:endParaRPr>
          </a:p>
          <a:p>
            <a:endParaRPr lang="en-US" altLang="ko-KR" sz="2800" dirty="0" smtClean="0">
              <a:sym typeface="Verdana"/>
            </a:endParaRPr>
          </a:p>
          <a:p>
            <a:endParaRPr lang="en-US" altLang="ko-KR" sz="2800" dirty="0" smtClean="0">
              <a:sym typeface="Verdana"/>
            </a:endParaRPr>
          </a:p>
          <a:p>
            <a:endParaRPr lang="en-US" altLang="ko-KR" sz="2800" dirty="0" smtClean="0">
              <a:sym typeface="Verdana"/>
            </a:endParaRPr>
          </a:p>
          <a:p>
            <a:endParaRPr lang="en-US" altLang="ko-KR" sz="2800" dirty="0" smtClean="0">
              <a:sym typeface="Verdana"/>
            </a:endParaRPr>
          </a:p>
          <a:p>
            <a:endParaRPr lang="en-US" altLang="ko-KR" sz="2800" dirty="0">
              <a:sym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1950855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108</a:t>
            </a:fld>
            <a:endParaRPr lang="en"/>
          </a:p>
        </p:txBody>
      </p:sp>
      <p:sp>
        <p:nvSpPr>
          <p:cNvPr id="23" name="Shape 66"/>
          <p:cNvSpPr txBox="1">
            <a:spLocks noGrp="1"/>
          </p:cNvSpPr>
          <p:nvPr>
            <p:ph type="title"/>
          </p:nvPr>
        </p:nvSpPr>
        <p:spPr>
          <a:xfrm>
            <a:off x="1835700" y="593367"/>
            <a:ext cx="8832300" cy="7636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r>
              <a:rPr lang="en-US" dirty="0"/>
              <a:t>Comparison of losses (on 1%)</a:t>
            </a:r>
            <a:endParaRPr lang="en-US" altLang="ko-KR" dirty="0">
              <a:sym typeface="Verdana"/>
            </a:endParaRPr>
          </a:p>
        </p:txBody>
      </p:sp>
      <p:sp>
        <p:nvSpPr>
          <p:cNvPr id="4" name="AutoShape 2" descr="creenshot.png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4673" y="1356967"/>
            <a:ext cx="7067927" cy="5436227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 flipV="1">
            <a:off x="4040841" y="5593976"/>
            <a:ext cx="5331759" cy="6724"/>
          </a:xfrm>
          <a:prstGeom prst="line">
            <a:avLst/>
          </a:prstGeom>
          <a:ln>
            <a:solidFill>
              <a:srgbClr val="FFC000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507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10</a:t>
            </a:fld>
            <a:endParaRPr lang="en"/>
          </a:p>
        </p:txBody>
      </p:sp>
      <p:sp>
        <p:nvSpPr>
          <p:cNvPr id="23" name="Shape 66"/>
          <p:cNvSpPr txBox="1">
            <a:spLocks noGrp="1"/>
          </p:cNvSpPr>
          <p:nvPr>
            <p:ph type="title"/>
          </p:nvPr>
        </p:nvSpPr>
        <p:spPr>
          <a:xfrm>
            <a:off x="1835700" y="593367"/>
            <a:ext cx="8832300" cy="7636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lvl="0"/>
            <a:r>
              <a:rPr lang="en-US" dirty="0"/>
              <a:t>n</a:t>
            </a:r>
            <a:r>
              <a:rPr lang="en-US" dirty="0" smtClean="0"/>
              <a:t>eural NLP</a:t>
            </a:r>
            <a:endParaRPr lang="en-US" sz="3600" b="1" dirty="0">
              <a:solidFill>
                <a:srgbClr val="404040"/>
              </a:solidFill>
              <a:latin typeface="Apple SD 산돌고딕 Neo 일반체"/>
              <a:ea typeface="Apple SD 산돌고딕 Neo 일반체"/>
              <a:cs typeface="Apple SD 산돌고딕 Neo 일반체"/>
            </a:endParaRPr>
          </a:p>
        </p:txBody>
      </p:sp>
      <p:pic>
        <p:nvPicPr>
          <p:cNvPr id="17418" name="Picture 10" descr="elated imag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28"/>
          <a:stretch/>
        </p:blipFill>
        <p:spPr bwMode="auto">
          <a:xfrm>
            <a:off x="633831" y="1978517"/>
            <a:ext cx="2450725" cy="205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1881341" y="2639204"/>
            <a:ext cx="298787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 smtClean="0"/>
              <a:t>Machine </a:t>
            </a:r>
          </a:p>
          <a:p>
            <a:pPr algn="ctr"/>
            <a:r>
              <a:rPr lang="en-US" sz="2000" b="1" dirty="0"/>
              <a:t>Translation </a:t>
            </a:r>
            <a:r>
              <a:rPr lang="en-US" sz="2000" b="1" dirty="0" smtClean="0"/>
              <a:t/>
            </a:r>
            <a:br>
              <a:rPr lang="en-US" sz="2000" b="1" dirty="0" smtClean="0"/>
            </a:br>
            <a:r>
              <a:rPr lang="en-US" sz="2000" b="1" dirty="0" smtClean="0"/>
              <a:t>(automatic)</a:t>
            </a:r>
            <a:endParaRPr lang="en-US" sz="20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6521032" y="2454251"/>
            <a:ext cx="2040095" cy="39380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2400" b="1" dirty="0" smtClean="0">
                <a:solidFill>
                  <a:srgbClr val="000000"/>
                </a:solidFill>
              </a:rPr>
              <a:t>English:</a:t>
            </a:r>
            <a:r>
              <a:rPr lang="en-US" sz="2400" dirty="0" smtClean="0">
                <a:solidFill>
                  <a:srgbClr val="000000"/>
                </a:solidFill>
              </a:rPr>
              <a:t> Have </a:t>
            </a:r>
            <a:r>
              <a:rPr lang="en-US" sz="2400" dirty="0">
                <a:solidFill>
                  <a:srgbClr val="000000"/>
                </a:solidFill>
              </a:rPr>
              <a:t>a nice day.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521031" y="3139346"/>
            <a:ext cx="2040095" cy="39380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2400" b="1" dirty="0" smtClean="0">
                <a:solidFill>
                  <a:srgbClr val="000000"/>
                </a:solidFill>
              </a:rPr>
              <a:t>Korean: </a:t>
            </a:r>
            <a:r>
              <a:rPr lang="ko-KR" altLang="en-US" sz="2400" dirty="0" smtClean="0">
                <a:solidFill>
                  <a:srgbClr val="000000"/>
                </a:solidFill>
              </a:rPr>
              <a:t>좋은 </a:t>
            </a:r>
            <a:r>
              <a:rPr lang="ko-KR" altLang="en-US" sz="2400" dirty="0">
                <a:solidFill>
                  <a:srgbClr val="000000"/>
                </a:solidFill>
              </a:rPr>
              <a:t>하루 되세요</a:t>
            </a:r>
            <a:r>
              <a:rPr lang="en-US" altLang="ko-KR" sz="2400" dirty="0">
                <a:solidFill>
                  <a:srgbClr val="000000"/>
                </a:solidFill>
              </a:rPr>
              <a:t>!</a:t>
            </a:r>
            <a:endParaRPr lang="en-US" sz="2400" dirty="0">
              <a:solidFill>
                <a:srgbClr val="0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736378" y="3154931"/>
            <a:ext cx="1320781" cy="378220"/>
          </a:xfrm>
          <a:prstGeom prst="rect">
            <a:avLst/>
          </a:prstGeom>
          <a:noFill/>
          <a:ln w="38100" cmpd="sng">
            <a:solidFill>
              <a:srgbClr val="F79646"/>
            </a:solidFill>
          </a:ln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400" dirty="0" smtClean="0">
                <a:solidFill>
                  <a:srgbClr val="000000"/>
                </a:solidFill>
              </a:rPr>
              <a:t>(output</a:t>
            </a:r>
            <a:r>
              <a:rPr lang="en-US" sz="2400" dirty="0">
                <a:solidFill>
                  <a:srgbClr val="000000"/>
                </a:solidFill>
              </a:rPr>
              <a:t>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736377" y="2454250"/>
            <a:ext cx="1320781" cy="393806"/>
          </a:xfrm>
          <a:prstGeom prst="rect">
            <a:avLst/>
          </a:prstGeom>
          <a:noFill/>
          <a:ln w="38100" cmpd="sng">
            <a:solidFill>
              <a:srgbClr val="00B0F0"/>
            </a:solidFill>
          </a:ln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400" dirty="0" smtClean="0">
                <a:solidFill>
                  <a:srgbClr val="000000"/>
                </a:solidFill>
              </a:rPr>
              <a:t>(Input </a:t>
            </a:r>
            <a:r>
              <a:rPr lang="en-US" sz="2400" dirty="0">
                <a:solidFill>
                  <a:srgbClr val="000000"/>
                </a:solidFill>
              </a:rPr>
              <a:t>)</a:t>
            </a:r>
            <a:endParaRPr lang="en-US" sz="2400" b="1" dirty="0">
              <a:solidFill>
                <a:srgbClr val="000000"/>
              </a:solidFill>
            </a:endParaRPr>
          </a:p>
        </p:txBody>
      </p:sp>
      <p:pic>
        <p:nvPicPr>
          <p:cNvPr id="17420" name="Picture 12" descr="mage result for question answering ima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827" y="4372508"/>
            <a:ext cx="2294965" cy="2294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736377" y="4465829"/>
            <a:ext cx="1199808" cy="393806"/>
          </a:xfrm>
          <a:prstGeom prst="rect">
            <a:avLst/>
          </a:prstGeom>
          <a:noFill/>
          <a:ln w="38100" cmpd="sng">
            <a:solidFill>
              <a:srgbClr val="00B0F0"/>
            </a:solidFill>
          </a:ln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400" dirty="0" smtClean="0">
                <a:solidFill>
                  <a:srgbClr val="000000"/>
                </a:solidFill>
              </a:rPr>
              <a:t>(Input </a:t>
            </a:r>
            <a:r>
              <a:rPr lang="en-US" sz="2400" dirty="0">
                <a:solidFill>
                  <a:srgbClr val="000000"/>
                </a:solidFill>
              </a:rPr>
              <a:t>)</a:t>
            </a:r>
            <a:endParaRPr lang="en-US" sz="2400" b="1" dirty="0">
              <a:solidFill>
                <a:srgbClr val="00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736377" y="5764779"/>
            <a:ext cx="1320781" cy="378220"/>
          </a:xfrm>
          <a:prstGeom prst="rect">
            <a:avLst/>
          </a:prstGeom>
          <a:noFill/>
          <a:ln w="38100" cmpd="sng">
            <a:solidFill>
              <a:srgbClr val="F79646"/>
            </a:solidFill>
          </a:ln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400" dirty="0" smtClean="0">
                <a:solidFill>
                  <a:srgbClr val="000000"/>
                </a:solidFill>
              </a:rPr>
              <a:t>(output</a:t>
            </a:r>
            <a:r>
              <a:rPr lang="en-US" sz="2400" dirty="0">
                <a:solidFill>
                  <a:srgbClr val="000000"/>
                </a:solidFill>
              </a:rPr>
              <a:t>)</a:t>
            </a:r>
          </a:p>
        </p:txBody>
      </p:sp>
      <p:sp>
        <p:nvSpPr>
          <p:cNvPr id="19" name="Rectangle 18"/>
          <p:cNvSpPr/>
          <p:nvPr/>
        </p:nvSpPr>
        <p:spPr>
          <a:xfrm>
            <a:off x="2326340" y="5059140"/>
            <a:ext cx="189603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 smtClean="0"/>
              <a:t>Question </a:t>
            </a:r>
            <a:br>
              <a:rPr lang="en-US" sz="2000" b="1" dirty="0" smtClean="0"/>
            </a:br>
            <a:r>
              <a:rPr lang="en-US" sz="2000" b="1" dirty="0" smtClean="0"/>
              <a:t>&amp; </a:t>
            </a:r>
          </a:p>
          <a:p>
            <a:pPr algn="ctr"/>
            <a:r>
              <a:rPr lang="en-US" sz="2000" b="1" dirty="0" smtClean="0"/>
              <a:t>Answering</a:t>
            </a:r>
            <a:endParaRPr lang="en-US" sz="2000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4831906" y="4957968"/>
            <a:ext cx="2040095" cy="39380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2400" b="1" dirty="0" smtClean="0">
                <a:solidFill>
                  <a:srgbClr val="000000"/>
                </a:solidFill>
              </a:rPr>
              <a:t>Sentence</a:t>
            </a:r>
            <a:r>
              <a:rPr lang="en-US" sz="2400" dirty="0" smtClean="0">
                <a:solidFill>
                  <a:srgbClr val="000000"/>
                </a:solidFill>
              </a:rPr>
              <a:t>:   John broke a window with a </a:t>
            </a:r>
            <a:r>
              <a:rPr lang="en-US" sz="2400" b="1" dirty="0" smtClean="0">
                <a:solidFill>
                  <a:srgbClr val="000000"/>
                </a:solidFill>
              </a:rPr>
              <a:t>hammer</a:t>
            </a:r>
            <a:r>
              <a:rPr lang="en-US" sz="2400" dirty="0" smtClean="0">
                <a:solidFill>
                  <a:srgbClr val="000000"/>
                </a:solidFill>
              </a:rPr>
              <a:t>.</a:t>
            </a:r>
          </a:p>
          <a:p>
            <a:pPr>
              <a:lnSpc>
                <a:spcPct val="90000"/>
              </a:lnSpc>
            </a:pPr>
            <a:r>
              <a:rPr lang="en-US" sz="2400" b="1" dirty="0" smtClean="0">
                <a:solidFill>
                  <a:srgbClr val="000000"/>
                </a:solidFill>
              </a:rPr>
              <a:t>Question</a:t>
            </a:r>
            <a:r>
              <a:rPr lang="en-US" sz="2400" dirty="0" smtClean="0">
                <a:solidFill>
                  <a:srgbClr val="000000"/>
                </a:solidFill>
              </a:rPr>
              <a:t>:   What did John use to break the window?</a:t>
            </a:r>
            <a:endParaRPr lang="en-US" sz="2400" dirty="0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987016" y="6174973"/>
            <a:ext cx="25296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solidFill>
                  <a:srgbClr val="000000"/>
                </a:solidFill>
              </a:rPr>
              <a:t>Answer</a:t>
            </a:r>
            <a:r>
              <a:rPr lang="en-US" sz="2400" dirty="0" smtClean="0">
                <a:solidFill>
                  <a:srgbClr val="000000"/>
                </a:solidFill>
              </a:rPr>
              <a:t>:   </a:t>
            </a:r>
            <a:r>
              <a:rPr lang="en-US" sz="2400" b="1" dirty="0" smtClean="0">
                <a:solidFill>
                  <a:srgbClr val="000000"/>
                </a:solidFill>
              </a:rPr>
              <a:t>Hammer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226086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109</a:t>
            </a:fld>
            <a:endParaRPr lang="en"/>
          </a:p>
        </p:txBody>
      </p:sp>
      <p:sp>
        <p:nvSpPr>
          <p:cNvPr id="23" name="Shape 66"/>
          <p:cNvSpPr txBox="1">
            <a:spLocks noGrp="1"/>
          </p:cNvSpPr>
          <p:nvPr>
            <p:ph type="title"/>
          </p:nvPr>
        </p:nvSpPr>
        <p:spPr>
          <a:xfrm>
            <a:off x="1835700" y="593367"/>
            <a:ext cx="8832300" cy="7636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r>
              <a:rPr lang="en-US" dirty="0"/>
              <a:t>Comparison of losses (on 1%)</a:t>
            </a:r>
            <a:endParaRPr lang="en-US" altLang="ko-KR" dirty="0">
              <a:sym typeface="Verdana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2168" y="1356967"/>
            <a:ext cx="8985832" cy="5030386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 flipV="1">
            <a:off x="3519529" y="5257800"/>
            <a:ext cx="4757136" cy="26830"/>
          </a:xfrm>
          <a:prstGeom prst="line">
            <a:avLst/>
          </a:prstGeom>
          <a:ln>
            <a:solidFill>
              <a:srgbClr val="FFC000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085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110</a:t>
            </a:fld>
            <a:endParaRPr lang="en"/>
          </a:p>
        </p:txBody>
      </p:sp>
      <p:sp>
        <p:nvSpPr>
          <p:cNvPr id="23" name="Shape 66"/>
          <p:cNvSpPr txBox="1">
            <a:spLocks noGrp="1"/>
          </p:cNvSpPr>
          <p:nvPr>
            <p:ph type="title"/>
          </p:nvPr>
        </p:nvSpPr>
        <p:spPr>
          <a:xfrm>
            <a:off x="1835700" y="593367"/>
            <a:ext cx="8832300" cy="7636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r>
              <a:rPr lang="en-US" dirty="0"/>
              <a:t>Comparison of losses (on 1%)</a:t>
            </a:r>
            <a:endParaRPr lang="en-US" altLang="ko-KR" dirty="0">
              <a:sym typeface="Verdana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2168" y="1356967"/>
            <a:ext cx="8985832" cy="503038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55850" y="5925688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Q2.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b="1" i="1" dirty="0" smtClean="0">
                <a:solidFill>
                  <a:schemeClr val="accent1">
                    <a:lumMod val="75000"/>
                  </a:schemeClr>
                </a:solidFill>
              </a:rPr>
              <a:t>enforce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constraints, </a:t>
            </a:r>
            <a:endParaRPr lang="en-US" b="1" dirty="0" smtClean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Q3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.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b="1" i="1" dirty="0" smtClean="0">
                <a:solidFill>
                  <a:schemeClr val="accent1">
                    <a:lumMod val="75000"/>
                  </a:schemeClr>
                </a:solidFill>
              </a:rPr>
              <a:t>enforce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constraints </a:t>
            </a:r>
            <a:r>
              <a:rPr lang="en-US" b="1" i="1" dirty="0" smtClean="0">
                <a:solidFill>
                  <a:schemeClr val="accent1">
                    <a:lumMod val="75000"/>
                  </a:schemeClr>
                </a:solidFill>
              </a:rPr>
              <a:t>without </a:t>
            </a:r>
            <a:r>
              <a:rPr lang="en-US" b="1" i="1" dirty="0">
                <a:solidFill>
                  <a:schemeClr val="accent1">
                    <a:lumMod val="75000"/>
                  </a:schemeClr>
                </a:solidFill>
              </a:rPr>
              <a:t>compromising</a:t>
            </a:r>
            <a:r>
              <a:rPr lang="en-US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the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quality,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Q4</a:t>
            </a:r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.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b="1" i="1" dirty="0" smtClean="0">
                <a:solidFill>
                  <a:schemeClr val="accent1">
                    <a:lumMod val="75000"/>
                  </a:schemeClr>
                </a:solidFill>
              </a:rPr>
              <a:t>SSL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b="1" i="1" dirty="0">
                <a:solidFill>
                  <a:schemeClr val="accent1">
                    <a:lumMod val="75000"/>
                  </a:schemeClr>
                </a:solidFill>
              </a:rPr>
              <a:t>formulation </a:t>
            </a:r>
            <a:r>
              <a:rPr lang="en-US" b="1" i="1" dirty="0" smtClean="0">
                <a:solidFill>
                  <a:schemeClr val="accent1">
                    <a:lumMod val="75000"/>
                  </a:schemeClr>
                </a:solidFill>
              </a:rPr>
              <a:t>perform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well? 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55850" y="2280942"/>
            <a:ext cx="7450639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>
                <a:solidFill>
                  <a:srgbClr val="0070C0"/>
                </a:solidFill>
              </a:rPr>
              <a:t>All the loss</a:t>
            </a:r>
          </a:p>
          <a:p>
            <a:r>
              <a:rPr lang="en-US" sz="2800" b="1" dirty="0">
                <a:solidFill>
                  <a:srgbClr val="0070C0"/>
                </a:solidFill>
              </a:rPr>
              <a:t>function </a:t>
            </a:r>
            <a:r>
              <a:rPr lang="en-US" sz="2800" b="1" dirty="0" smtClean="0">
                <a:solidFill>
                  <a:srgbClr val="0070C0"/>
                </a:solidFill>
              </a:rPr>
              <a:t>answer Q2-4 </a:t>
            </a:r>
            <a:br>
              <a:rPr lang="en-US" sz="2800" b="1" dirty="0" smtClean="0">
                <a:solidFill>
                  <a:srgbClr val="0070C0"/>
                </a:solidFill>
              </a:rPr>
            </a:br>
            <a:r>
              <a:rPr lang="en-US" sz="2800" b="1" dirty="0" smtClean="0">
                <a:solidFill>
                  <a:srgbClr val="0070C0"/>
                </a:solidFill>
              </a:rPr>
              <a:t>favorably!</a:t>
            </a:r>
            <a:endParaRPr lang="en-US" sz="2800" b="1" dirty="0">
              <a:solidFill>
                <a:srgbClr val="0070C0"/>
              </a:solidFill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3519529" y="5257800"/>
            <a:ext cx="4757136" cy="26830"/>
          </a:xfrm>
          <a:prstGeom prst="line">
            <a:avLst/>
          </a:prstGeom>
          <a:ln>
            <a:solidFill>
              <a:srgbClr val="FFC000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8684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111</a:t>
            </a:fld>
            <a:endParaRPr lang="en"/>
          </a:p>
        </p:txBody>
      </p:sp>
      <p:sp>
        <p:nvSpPr>
          <p:cNvPr id="23" name="Shape 66"/>
          <p:cNvSpPr txBox="1">
            <a:spLocks noGrp="1"/>
          </p:cNvSpPr>
          <p:nvPr>
            <p:ph type="title"/>
          </p:nvPr>
        </p:nvSpPr>
        <p:spPr>
          <a:xfrm>
            <a:off x="1835700" y="593367"/>
            <a:ext cx="8832300" cy="7636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r>
              <a:rPr lang="en-US" dirty="0" smtClean="0"/>
              <a:t>Comparison of losses (on 10%)</a:t>
            </a:r>
            <a:endParaRPr lang="en-US" altLang="ko-KR" dirty="0">
              <a:sym typeface="Verdana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700" y="1452548"/>
            <a:ext cx="8700069" cy="4769459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 flipV="1">
            <a:off x="3878796" y="4901453"/>
            <a:ext cx="4434407" cy="20107"/>
          </a:xfrm>
          <a:prstGeom prst="line">
            <a:avLst/>
          </a:prstGeom>
          <a:ln>
            <a:solidFill>
              <a:srgbClr val="FFC000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6268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3612" y="1544599"/>
            <a:ext cx="8532157" cy="4677408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112</a:t>
            </a:fld>
            <a:endParaRPr lang="en"/>
          </a:p>
        </p:txBody>
      </p:sp>
      <p:sp>
        <p:nvSpPr>
          <p:cNvPr id="23" name="Shape 66"/>
          <p:cNvSpPr txBox="1">
            <a:spLocks noGrp="1"/>
          </p:cNvSpPr>
          <p:nvPr>
            <p:ph type="title"/>
          </p:nvPr>
        </p:nvSpPr>
        <p:spPr>
          <a:xfrm>
            <a:off x="1835700" y="593367"/>
            <a:ext cx="8832300" cy="7636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r>
              <a:rPr lang="en-US" dirty="0" smtClean="0"/>
              <a:t>Comparison of losses (</a:t>
            </a:r>
            <a:r>
              <a:rPr lang="en-US" smtClean="0"/>
              <a:t>on 10%)</a:t>
            </a:r>
            <a:endParaRPr lang="en-US" altLang="ko-KR" dirty="0">
              <a:sym typeface="Verdana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5934670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Q2.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b="1" i="1" dirty="0" smtClean="0">
                <a:solidFill>
                  <a:schemeClr val="accent1">
                    <a:lumMod val="75000"/>
                  </a:schemeClr>
                </a:solidFill>
              </a:rPr>
              <a:t>enforce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constraints, </a:t>
            </a:r>
            <a:endParaRPr lang="en-US" b="1" dirty="0" smtClean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Q3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.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b="1" i="1" dirty="0" smtClean="0">
                <a:solidFill>
                  <a:schemeClr val="accent1">
                    <a:lumMod val="75000"/>
                  </a:schemeClr>
                </a:solidFill>
              </a:rPr>
              <a:t>enforce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constraints </a:t>
            </a:r>
            <a:r>
              <a:rPr lang="en-US" b="1" i="1" dirty="0" smtClean="0">
                <a:solidFill>
                  <a:schemeClr val="accent1">
                    <a:lumMod val="75000"/>
                  </a:schemeClr>
                </a:solidFill>
              </a:rPr>
              <a:t>without </a:t>
            </a:r>
            <a:r>
              <a:rPr lang="en-US" b="1" i="1" dirty="0">
                <a:solidFill>
                  <a:schemeClr val="accent1">
                    <a:lumMod val="75000"/>
                  </a:schemeClr>
                </a:solidFill>
              </a:rPr>
              <a:t>compromising</a:t>
            </a:r>
            <a:r>
              <a:rPr lang="en-US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the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quality,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Q4</a:t>
            </a:r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.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b="1" i="1" dirty="0" smtClean="0">
                <a:solidFill>
                  <a:schemeClr val="accent1">
                    <a:lumMod val="75000"/>
                  </a:schemeClr>
                </a:solidFill>
              </a:rPr>
              <a:t>SSL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b="1" i="1" dirty="0">
                <a:solidFill>
                  <a:schemeClr val="accent1">
                    <a:lumMod val="75000"/>
                  </a:schemeClr>
                </a:solidFill>
              </a:rPr>
              <a:t>formulation </a:t>
            </a:r>
            <a:r>
              <a:rPr lang="en-US" b="1" i="1" dirty="0" smtClean="0">
                <a:solidFill>
                  <a:schemeClr val="accent1">
                    <a:lumMod val="75000"/>
                  </a:schemeClr>
                </a:solidFill>
              </a:rPr>
              <a:t>perform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well? 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55850" y="2240705"/>
            <a:ext cx="6096000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800" b="1" dirty="0" smtClean="0">
                <a:solidFill>
                  <a:srgbClr val="0070C0"/>
                </a:solidFill>
              </a:rPr>
              <a:t>Similar trend.</a:t>
            </a:r>
          </a:p>
          <a:p>
            <a:r>
              <a:rPr lang="en-US" altLang="ko-KR" sz="2800" b="1" dirty="0" smtClean="0">
                <a:solidFill>
                  <a:srgbClr val="0070C0"/>
                </a:solidFill>
              </a:rPr>
              <a:t>Again, </a:t>
            </a:r>
            <a:r>
              <a:rPr lang="en-US" sz="2800" b="1" dirty="0">
                <a:solidFill>
                  <a:srgbClr val="0070C0"/>
                </a:solidFill>
              </a:rPr>
              <a:t>answers </a:t>
            </a:r>
            <a:br>
              <a:rPr lang="en-US" sz="2800" b="1" dirty="0">
                <a:solidFill>
                  <a:srgbClr val="0070C0"/>
                </a:solidFill>
              </a:rPr>
            </a:br>
            <a:r>
              <a:rPr lang="en-US" sz="2800" b="1" dirty="0">
                <a:solidFill>
                  <a:srgbClr val="0070C0"/>
                </a:solidFill>
              </a:rPr>
              <a:t>Q2-4 Favorably</a:t>
            </a:r>
            <a:r>
              <a:rPr lang="en-US" sz="2800" b="1" dirty="0" smtClean="0">
                <a:solidFill>
                  <a:srgbClr val="0070C0"/>
                </a:solidFill>
              </a:rPr>
              <a:t>!</a:t>
            </a:r>
            <a:endParaRPr lang="en-US" sz="2800" b="1" dirty="0">
              <a:solidFill>
                <a:srgbClr val="0070C0"/>
              </a:solidFill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 flipV="1">
            <a:off x="3878796" y="4901453"/>
            <a:ext cx="4434407" cy="20107"/>
          </a:xfrm>
          <a:prstGeom prst="line">
            <a:avLst/>
          </a:prstGeom>
          <a:ln>
            <a:solidFill>
              <a:srgbClr val="FFC000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2170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113</a:t>
            </a:fld>
            <a:endParaRPr lang="en"/>
          </a:p>
        </p:txBody>
      </p:sp>
      <p:sp>
        <p:nvSpPr>
          <p:cNvPr id="23" name="Shape 66"/>
          <p:cNvSpPr txBox="1">
            <a:spLocks noGrp="1"/>
          </p:cNvSpPr>
          <p:nvPr>
            <p:ph type="title"/>
          </p:nvPr>
        </p:nvSpPr>
        <p:spPr>
          <a:xfrm>
            <a:off x="1835699" y="593367"/>
            <a:ext cx="9063141" cy="7636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r>
              <a:rPr lang="en-US" dirty="0" smtClean="0"/>
              <a:t>Q5 train &amp; test</a:t>
            </a:r>
            <a:r>
              <a:rPr lang="en-US" dirty="0"/>
              <a:t> </a:t>
            </a:r>
            <a:r>
              <a:rPr lang="en-US" smtClean="0"/>
              <a:t>are complementary?</a:t>
            </a:r>
            <a:endParaRPr lang="en-US" altLang="ko-KR" dirty="0">
              <a:sym typeface="Verdana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694027" y="1598331"/>
            <a:ext cx="11497973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600" dirty="0" smtClean="0">
                <a:sym typeface="Verdana"/>
              </a:rPr>
              <a:t>On </a:t>
            </a:r>
            <a:r>
              <a:rPr lang="en-US" altLang="ko-KR" sz="2600" b="1" dirty="0" smtClean="0">
                <a:sym typeface="Verdana"/>
              </a:rPr>
              <a:t>1%</a:t>
            </a:r>
            <a:r>
              <a:rPr lang="en-US" altLang="ko-KR" sz="2600" dirty="0" smtClean="0">
                <a:sym typeface="Verdana"/>
              </a:rPr>
              <a:t> dataset: GBI brings </a:t>
            </a:r>
            <a:r>
              <a:rPr lang="en-US" altLang="ko-KR" sz="2600" b="1" dirty="0" smtClean="0">
                <a:sym typeface="Verdana"/>
              </a:rPr>
              <a:t>additional</a:t>
            </a:r>
            <a:r>
              <a:rPr lang="en-US" altLang="ko-KR" sz="2600" dirty="0" smtClean="0">
                <a:sym typeface="Verdana"/>
              </a:rPr>
              <a:t> </a:t>
            </a:r>
            <a:r>
              <a:rPr lang="en-US" altLang="ko-KR" sz="2600" b="1" dirty="0" smtClean="0">
                <a:sym typeface="Verdana"/>
              </a:rPr>
              <a:t>gains on top of </a:t>
            </a:r>
            <a:r>
              <a:rPr lang="en-US" altLang="ko-KR" sz="2600" dirty="0" smtClean="0">
                <a:sym typeface="Verdana"/>
              </a:rPr>
              <a:t>train-time constraint injection.</a:t>
            </a:r>
            <a:endParaRPr lang="en-US" altLang="ko-KR" sz="2600" dirty="0">
              <a:sym typeface="Verdana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027" y="2148563"/>
            <a:ext cx="5493772" cy="459889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8662" y="2090774"/>
            <a:ext cx="4866553" cy="4714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520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114</a:t>
            </a:fld>
            <a:endParaRPr lang="en"/>
          </a:p>
        </p:txBody>
      </p:sp>
      <p:sp>
        <p:nvSpPr>
          <p:cNvPr id="23" name="Shape 66"/>
          <p:cNvSpPr txBox="1">
            <a:spLocks noGrp="1"/>
          </p:cNvSpPr>
          <p:nvPr>
            <p:ph type="title"/>
          </p:nvPr>
        </p:nvSpPr>
        <p:spPr>
          <a:xfrm>
            <a:off x="1835699" y="593367"/>
            <a:ext cx="9063141" cy="7636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r>
              <a:rPr lang="en-US" dirty="0" smtClean="0"/>
              <a:t>Q5 train &amp; test</a:t>
            </a:r>
            <a:r>
              <a:rPr lang="en-US" dirty="0"/>
              <a:t> </a:t>
            </a:r>
            <a:r>
              <a:rPr lang="en-US" smtClean="0"/>
              <a:t>are complementary?</a:t>
            </a:r>
            <a:endParaRPr lang="en-US" altLang="ko-KR" dirty="0">
              <a:sym typeface="Verdana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694027" y="1598331"/>
            <a:ext cx="11497973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600" dirty="0" smtClean="0">
                <a:sym typeface="Verdana"/>
              </a:rPr>
              <a:t>On </a:t>
            </a:r>
            <a:r>
              <a:rPr lang="en-US" altLang="ko-KR" sz="2600" b="1" dirty="0" smtClean="0">
                <a:sym typeface="Verdana"/>
              </a:rPr>
              <a:t>1%</a:t>
            </a:r>
            <a:r>
              <a:rPr lang="en-US" altLang="ko-KR" sz="2600" dirty="0" smtClean="0">
                <a:sym typeface="Verdana"/>
              </a:rPr>
              <a:t> dataset: GBI brings </a:t>
            </a:r>
            <a:r>
              <a:rPr lang="en-US" altLang="ko-KR" sz="2600" b="1" dirty="0" smtClean="0">
                <a:sym typeface="Verdana"/>
              </a:rPr>
              <a:t>additional</a:t>
            </a:r>
            <a:r>
              <a:rPr lang="en-US" altLang="ko-KR" sz="2600" dirty="0" smtClean="0">
                <a:sym typeface="Verdana"/>
              </a:rPr>
              <a:t> </a:t>
            </a:r>
            <a:r>
              <a:rPr lang="en-US" altLang="ko-KR" sz="2600" b="1" dirty="0" smtClean="0">
                <a:sym typeface="Verdana"/>
              </a:rPr>
              <a:t>gains on top of </a:t>
            </a:r>
            <a:r>
              <a:rPr lang="en-US" altLang="ko-KR" sz="2600" dirty="0" smtClean="0">
                <a:sym typeface="Verdana"/>
              </a:rPr>
              <a:t>train-time constraint injection.</a:t>
            </a:r>
            <a:endParaRPr lang="en-US" altLang="ko-KR" sz="2600" dirty="0">
              <a:sym typeface="Verdana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027" y="2148563"/>
            <a:ext cx="5493772" cy="459889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8662" y="2090774"/>
            <a:ext cx="4866553" cy="471447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896102" y="2963652"/>
            <a:ext cx="7088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i="1" dirty="0" smtClean="0">
                <a:solidFill>
                  <a:schemeClr val="accent3">
                    <a:lumMod val="50000"/>
                  </a:schemeClr>
                </a:solidFill>
                <a:sym typeface="Verdana"/>
              </a:rPr>
              <a:t>+2.08</a:t>
            </a:r>
            <a:endParaRPr lang="en-US" i="1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320555" y="3235724"/>
            <a:ext cx="7088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solidFill>
                  <a:schemeClr val="accent3">
                    <a:lumMod val="50000"/>
                  </a:schemeClr>
                </a:solidFill>
                <a:sym typeface="Verdana"/>
              </a:rPr>
              <a:t>+2.69</a:t>
            </a:r>
            <a:endParaRPr lang="en-US" i="1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440825" y="3616153"/>
            <a:ext cx="7088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i="1" dirty="0" smtClean="0">
                <a:solidFill>
                  <a:schemeClr val="accent6">
                    <a:lumMod val="50000"/>
                  </a:schemeClr>
                </a:solidFill>
                <a:sym typeface="Verdana"/>
              </a:rPr>
              <a:t>+0.11</a:t>
            </a:r>
            <a:endParaRPr lang="en-US" i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2837497" y="3894012"/>
            <a:ext cx="7088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smtClean="0">
                <a:solidFill>
                  <a:schemeClr val="accent6">
                    <a:lumMod val="50000"/>
                  </a:schemeClr>
                </a:solidFill>
                <a:sym typeface="Verdana"/>
              </a:rPr>
              <a:t>+0.69</a:t>
            </a:r>
            <a:endParaRPr lang="en-US" i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9942712" y="3062191"/>
            <a:ext cx="7088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i="1" dirty="0" smtClean="0">
                <a:solidFill>
                  <a:schemeClr val="accent3">
                    <a:lumMod val="50000"/>
                  </a:schemeClr>
                </a:solidFill>
                <a:sym typeface="Verdana"/>
              </a:rPr>
              <a:t>+1.32</a:t>
            </a:r>
            <a:endParaRPr lang="en-US" i="1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8352326" y="3221387"/>
            <a:ext cx="7088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solidFill>
                  <a:schemeClr val="accent3">
                    <a:lumMod val="50000"/>
                  </a:schemeClr>
                </a:solidFill>
                <a:sym typeface="Verdana"/>
              </a:rPr>
              <a:t>+2.69</a:t>
            </a:r>
            <a:endParaRPr lang="en-US" i="1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9329057" y="3428747"/>
            <a:ext cx="7088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i="1" dirty="0" smtClean="0">
                <a:solidFill>
                  <a:schemeClr val="accent6">
                    <a:lumMod val="50000"/>
                  </a:schemeClr>
                </a:solidFill>
                <a:sym typeface="Verdana"/>
              </a:rPr>
              <a:t>+0.17</a:t>
            </a:r>
            <a:endParaRPr lang="en-US" i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7788586" y="3616153"/>
            <a:ext cx="7088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solidFill>
                  <a:schemeClr val="accent6">
                    <a:lumMod val="50000"/>
                  </a:schemeClr>
                </a:solidFill>
                <a:sym typeface="Verdana"/>
              </a:rPr>
              <a:t>+0.31</a:t>
            </a:r>
            <a:endParaRPr lang="en-US" i="1" dirty="0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24" name="Straight Arrow Connector 23"/>
          <p:cNvCxnSpPr/>
          <p:nvPr/>
        </p:nvCxnSpPr>
        <p:spPr>
          <a:xfrm flipH="1">
            <a:off x="4524936" y="3845859"/>
            <a:ext cx="5830" cy="176839"/>
          </a:xfrm>
          <a:prstGeom prst="straightConnector1">
            <a:avLst/>
          </a:prstGeom>
          <a:ln w="3175"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2924735" y="4182035"/>
            <a:ext cx="0" cy="329454"/>
          </a:xfrm>
          <a:prstGeom prst="straightConnector1">
            <a:avLst/>
          </a:prstGeom>
          <a:ln w="3175"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 flipH="1">
            <a:off x="9625854" y="3669020"/>
            <a:ext cx="5830" cy="176839"/>
          </a:xfrm>
          <a:prstGeom prst="straightConnector1">
            <a:avLst/>
          </a:prstGeom>
          <a:ln w="3175"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>
            <a:off x="7980829" y="3894012"/>
            <a:ext cx="4482" cy="227287"/>
          </a:xfrm>
          <a:prstGeom prst="straightConnector1">
            <a:avLst/>
          </a:prstGeom>
          <a:ln w="3175"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2845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115</a:t>
            </a:fld>
            <a:endParaRPr lang="e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6394" y="2683116"/>
            <a:ext cx="4127728" cy="4092266"/>
          </a:xfrm>
          <a:prstGeom prst="rect">
            <a:avLst/>
          </a:prstGeom>
        </p:spPr>
      </p:pic>
      <p:sp>
        <p:nvSpPr>
          <p:cNvPr id="7" name="Shape 66"/>
          <p:cNvSpPr txBox="1">
            <a:spLocks noGrp="1"/>
          </p:cNvSpPr>
          <p:nvPr>
            <p:ph type="title"/>
          </p:nvPr>
        </p:nvSpPr>
        <p:spPr>
          <a:xfrm>
            <a:off x="1835700" y="593367"/>
            <a:ext cx="8832300" cy="7636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r>
              <a:rPr lang="en-US" dirty="0" smtClean="0"/>
              <a:t>Q5 Constraints on train vs. test.</a:t>
            </a:r>
            <a:endParaRPr lang="en-US" altLang="ko-KR" dirty="0">
              <a:sym typeface="Verdana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94027" y="1598331"/>
            <a:ext cx="11497973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600" dirty="0" smtClean="0">
                <a:sym typeface="Verdana"/>
              </a:rPr>
              <a:t>Both on  </a:t>
            </a:r>
            <a:r>
              <a:rPr lang="en-US" altLang="ko-KR" sz="2600" b="1" dirty="0" smtClean="0">
                <a:sym typeface="Verdana"/>
              </a:rPr>
              <a:t>1, 10%</a:t>
            </a:r>
            <a:r>
              <a:rPr lang="en-US" altLang="ko-KR" sz="2600" dirty="0" smtClean="0">
                <a:sym typeface="Verdana"/>
              </a:rPr>
              <a:t>: </a:t>
            </a:r>
            <a:r>
              <a:rPr lang="en-US" altLang="ko-KR" sz="2600" dirty="0">
                <a:sym typeface="Verdana"/>
              </a:rPr>
              <a:t>GBI brings </a:t>
            </a:r>
            <a:r>
              <a:rPr lang="en-US" altLang="ko-KR" sz="2600" b="1" dirty="0">
                <a:sym typeface="Verdana"/>
              </a:rPr>
              <a:t>additional</a:t>
            </a:r>
            <a:r>
              <a:rPr lang="en-US" altLang="ko-KR" sz="2600" dirty="0">
                <a:sym typeface="Verdana"/>
              </a:rPr>
              <a:t> </a:t>
            </a:r>
            <a:r>
              <a:rPr lang="en-US" altLang="ko-KR" sz="2600" b="1" dirty="0">
                <a:sym typeface="Verdana"/>
              </a:rPr>
              <a:t>gains on top </a:t>
            </a:r>
            <a:r>
              <a:rPr lang="en-US" altLang="ko-KR" sz="2600" b="1" dirty="0" smtClean="0">
                <a:sym typeface="Verdana"/>
              </a:rPr>
              <a:t>of </a:t>
            </a:r>
            <a:r>
              <a:rPr lang="en-US" altLang="ko-KR" sz="2600" dirty="0" smtClean="0">
                <a:sym typeface="Verdana"/>
              </a:rPr>
              <a:t>train-time </a:t>
            </a:r>
            <a:r>
              <a:rPr lang="en-US" altLang="ko-KR" sz="2600" dirty="0">
                <a:sym typeface="Verdana"/>
              </a:rPr>
              <a:t>constraint injection.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871" y="2592680"/>
            <a:ext cx="5044894" cy="418270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831624" y="2184660"/>
            <a:ext cx="1270751" cy="707886"/>
          </a:xfrm>
          <a:prstGeom prst="rect">
            <a:avLst/>
          </a:prstGeom>
          <a:solidFill>
            <a:srgbClr val="FFC000"/>
          </a:solidFill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000" b="1" smtClean="0">
                <a:solidFill>
                  <a:srgbClr val="002060"/>
                </a:solidFill>
              </a:rPr>
              <a:t>Noisy constraint</a:t>
            </a:r>
            <a:endParaRPr lang="en-US" sz="2000" b="1" dirty="0">
              <a:solidFill>
                <a:srgbClr val="002060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7426" y="2184660"/>
            <a:ext cx="1507784" cy="41927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9030" y="2216207"/>
            <a:ext cx="1662456" cy="378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622638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1817770" y="593367"/>
            <a:ext cx="9920573" cy="7636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lvl="0"/>
            <a:r>
              <a:rPr lang="en-US" dirty="0" smtClean="0"/>
              <a:t>Summary: Learning with constraints</a:t>
            </a:r>
            <a:endParaRPr lang="en" dirty="0"/>
          </a:p>
        </p:txBody>
      </p:sp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1803358" y="1536633"/>
            <a:ext cx="8520600" cy="45552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marL="971550" lvl="1"/>
            <a:endParaRPr lang="en-US" dirty="0" smtClean="0">
              <a:latin typeface="Apple SD 산돌고딕 Neo 일반체"/>
              <a:ea typeface="Apple SD 산돌고딕 Neo 일반체"/>
              <a:cs typeface="Apple SD 산돌고딕 Neo 일반체"/>
              <a:sym typeface="Verdana"/>
            </a:endParaRPr>
          </a:p>
          <a:p>
            <a:pPr marL="685800" lvl="1"/>
            <a:endParaRPr lang="en-US" sz="20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116</a:t>
            </a:fld>
            <a:endParaRPr lang="en"/>
          </a:p>
        </p:txBody>
      </p:sp>
      <p:sp>
        <p:nvSpPr>
          <p:cNvPr id="5" name="TextBox 4"/>
          <p:cNvSpPr txBox="1"/>
          <p:nvPr/>
        </p:nvSpPr>
        <p:spPr>
          <a:xfrm>
            <a:off x="-251696" y="1796381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Text Placeholder 1"/>
          <p:cNvSpPr txBox="1">
            <a:spLocks/>
          </p:cNvSpPr>
          <p:nvPr/>
        </p:nvSpPr>
        <p:spPr>
          <a:xfrm>
            <a:off x="1835699" y="1482065"/>
            <a:ext cx="10192509" cy="45552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rmAutofit/>
          </a:bodyPr>
          <a:lstStyle>
            <a:lvl1pPr marL="342900" lvl="0" indent="-342900" algn="l" defTabSz="457200" rtl="0" eaLnBrk="1" latinLnBrk="0" hangingPunct="1">
              <a:spcBef>
                <a:spcPts val="0"/>
              </a:spcBef>
              <a:buFont typeface="Arial"/>
              <a:buChar char="•"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1pPr>
            <a:lvl2pPr marL="742950" lvl="1" indent="-285750" algn="l" defTabSz="457200" rtl="0" eaLnBrk="1" latinLnBrk="0" hangingPunct="1">
              <a:spcBef>
                <a:spcPts val="0"/>
              </a:spcBef>
              <a:buFont typeface="Arial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2pPr>
            <a:lvl3pPr marL="1143000" lvl="2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3pPr>
            <a:lvl4pPr marL="1600200" lvl="3" indent="-228600" algn="l" defTabSz="457200" rtl="0" eaLnBrk="1" latinLnBrk="0" hangingPunct="1">
              <a:spcBef>
                <a:spcPts val="0"/>
              </a:spcBef>
              <a:buFont typeface="Arial"/>
              <a:buChar char="–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4pPr>
            <a:lvl5pPr marL="2057400" lvl="4" indent="-228600" algn="l" defTabSz="457200" rtl="0" eaLnBrk="1" latinLnBrk="0" hangingPunct="1">
              <a:spcBef>
                <a:spcPts val="0"/>
              </a:spcBef>
              <a:buFont typeface="Arial"/>
              <a:buChar char="»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5pPr>
            <a:lvl6pPr marL="2514600" lvl="5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2400" b="1" dirty="0">
              <a:sym typeface="Verdana"/>
            </a:endParaRPr>
          </a:p>
        </p:txBody>
      </p:sp>
      <p:sp>
        <p:nvSpPr>
          <p:cNvPr id="11" name="Text Placeholder 1"/>
          <p:cNvSpPr txBox="1">
            <a:spLocks/>
          </p:cNvSpPr>
          <p:nvPr/>
        </p:nvSpPr>
        <p:spPr>
          <a:xfrm>
            <a:off x="1835699" y="1482065"/>
            <a:ext cx="10224850" cy="45552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rmAutofit/>
          </a:bodyPr>
          <a:lstStyle>
            <a:lvl1pPr marL="342900" lvl="0" indent="-342900" algn="l" defTabSz="457200" rtl="0" eaLnBrk="1" latinLnBrk="0" hangingPunct="1">
              <a:spcBef>
                <a:spcPts val="0"/>
              </a:spcBef>
              <a:buFont typeface="Arial"/>
              <a:buChar char="•"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1pPr>
            <a:lvl2pPr marL="742950" lvl="1" indent="-285750" algn="l" defTabSz="457200" rtl="0" eaLnBrk="1" latinLnBrk="0" hangingPunct="1">
              <a:spcBef>
                <a:spcPts val="0"/>
              </a:spcBef>
              <a:buFont typeface="Arial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2pPr>
            <a:lvl3pPr marL="1143000" lvl="2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3pPr>
            <a:lvl4pPr marL="1600200" lvl="3" indent="-228600" algn="l" defTabSz="457200" rtl="0" eaLnBrk="1" latinLnBrk="0" hangingPunct="1">
              <a:spcBef>
                <a:spcPts val="0"/>
              </a:spcBef>
              <a:buFont typeface="Arial"/>
              <a:buChar char="–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4pPr>
            <a:lvl5pPr marL="2057400" lvl="4" indent="-228600" algn="l" defTabSz="457200" rtl="0" eaLnBrk="1" latinLnBrk="0" hangingPunct="1">
              <a:spcBef>
                <a:spcPts val="0"/>
              </a:spcBef>
              <a:buFont typeface="Arial"/>
              <a:buChar char="»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5pPr>
            <a:lvl6pPr marL="2514600" lvl="5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2800" dirty="0">
              <a:sym typeface="Verdana"/>
            </a:endParaRPr>
          </a:p>
        </p:txBody>
      </p:sp>
      <p:sp>
        <p:nvSpPr>
          <p:cNvPr id="8" name="Text Placeholder 1"/>
          <p:cNvSpPr txBox="1">
            <a:spLocks/>
          </p:cNvSpPr>
          <p:nvPr/>
        </p:nvSpPr>
        <p:spPr>
          <a:xfrm>
            <a:off x="1835700" y="1482065"/>
            <a:ext cx="10192508" cy="45552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rmAutofit lnSpcReduction="10000"/>
          </a:bodyPr>
          <a:lstStyle>
            <a:lvl1pPr marL="342900" lvl="0" indent="-342900" algn="l" defTabSz="457200" rtl="0" eaLnBrk="1" latinLnBrk="0" hangingPunct="1">
              <a:spcBef>
                <a:spcPts val="0"/>
              </a:spcBef>
              <a:buFont typeface="Arial"/>
              <a:buChar char="•"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1pPr>
            <a:lvl2pPr marL="742950" lvl="1" indent="-285750" algn="l" defTabSz="457200" rtl="0" eaLnBrk="1" latinLnBrk="0" hangingPunct="1">
              <a:spcBef>
                <a:spcPts val="0"/>
              </a:spcBef>
              <a:buFont typeface="Arial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2pPr>
            <a:lvl3pPr marL="1143000" lvl="2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3pPr>
            <a:lvl4pPr marL="1600200" lvl="3" indent="-228600" algn="l" defTabSz="457200" rtl="0" eaLnBrk="1" latinLnBrk="0" hangingPunct="1">
              <a:spcBef>
                <a:spcPts val="0"/>
              </a:spcBef>
              <a:buFont typeface="Arial"/>
              <a:buChar char="–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4pPr>
            <a:lvl5pPr marL="2057400" lvl="4" indent="-228600" algn="l" defTabSz="457200" rtl="0" eaLnBrk="1" latinLnBrk="0" hangingPunct="1">
              <a:spcBef>
                <a:spcPts val="0"/>
              </a:spcBef>
              <a:buFont typeface="Arial"/>
              <a:buChar char="»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5pPr>
            <a:lvl6pPr marL="2514600" lvl="5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 smtClean="0"/>
              <a:t>Q1.</a:t>
            </a:r>
            <a:r>
              <a:rPr lang="en-US" sz="2800" dirty="0" smtClean="0"/>
              <a:t> </a:t>
            </a:r>
            <a:r>
              <a:rPr lang="en-US" sz="2800" dirty="0"/>
              <a:t>Does </a:t>
            </a:r>
            <a:r>
              <a:rPr lang="en-US" sz="2800" b="1" i="1" dirty="0"/>
              <a:t>proposed method</a:t>
            </a:r>
            <a:r>
              <a:rPr lang="en-US" sz="2800" dirty="0"/>
              <a:t> actually </a:t>
            </a:r>
            <a:r>
              <a:rPr lang="en-US" sz="2800" b="1" i="1" dirty="0"/>
              <a:t>enforce </a:t>
            </a:r>
            <a:r>
              <a:rPr lang="en-US" sz="2800" dirty="0"/>
              <a:t>constraints?</a:t>
            </a:r>
          </a:p>
          <a:p>
            <a:pPr lvl="1"/>
            <a:r>
              <a:rPr lang="en-US" sz="2400" dirty="0" smtClean="0">
                <a:solidFill>
                  <a:srgbClr val="0070C0"/>
                </a:solidFill>
              </a:rPr>
              <a:t>Yes!</a:t>
            </a:r>
            <a:endParaRPr lang="en-US" sz="2400" dirty="0">
              <a:solidFill>
                <a:srgbClr val="0070C0"/>
              </a:solidFill>
            </a:endParaRPr>
          </a:p>
          <a:p>
            <a:r>
              <a:rPr lang="en-US" sz="2800" b="1" dirty="0" smtClean="0"/>
              <a:t>Q2.</a:t>
            </a:r>
            <a:r>
              <a:rPr lang="en-US" sz="2800" dirty="0" smtClean="0"/>
              <a:t> </a:t>
            </a:r>
            <a:r>
              <a:rPr lang="en-US" sz="2800" dirty="0"/>
              <a:t>Does proposed method </a:t>
            </a:r>
            <a:r>
              <a:rPr lang="en-US" sz="2800" b="1" i="1" dirty="0"/>
              <a:t>enforce</a:t>
            </a:r>
            <a:r>
              <a:rPr lang="en-US" sz="2800" dirty="0"/>
              <a:t> constraints </a:t>
            </a:r>
            <a:br>
              <a:rPr lang="en-US" sz="2800" dirty="0"/>
            </a:br>
            <a:r>
              <a:rPr lang="en-US" sz="2800" dirty="0"/>
              <a:t>		</a:t>
            </a:r>
            <a:r>
              <a:rPr lang="en-US" sz="2800" b="1" i="1" dirty="0"/>
              <a:t>without compromising</a:t>
            </a:r>
            <a:r>
              <a:rPr lang="en-US" sz="2800" i="1" dirty="0"/>
              <a:t> </a:t>
            </a:r>
            <a:r>
              <a:rPr lang="en-US" sz="2800" dirty="0"/>
              <a:t> the quality of the system?</a:t>
            </a:r>
          </a:p>
          <a:p>
            <a:pPr lvl="1"/>
            <a:r>
              <a:rPr lang="en-US" sz="2400" dirty="0" smtClean="0">
                <a:solidFill>
                  <a:srgbClr val="0070C0"/>
                </a:solidFill>
              </a:rPr>
              <a:t>Yes, and improves as GBI did.</a:t>
            </a:r>
            <a:endParaRPr lang="en-US" sz="2400" dirty="0" smtClean="0"/>
          </a:p>
          <a:p>
            <a:r>
              <a:rPr lang="en-US" sz="2800" b="1" dirty="0" smtClean="0"/>
              <a:t>Q3.</a:t>
            </a:r>
            <a:r>
              <a:rPr lang="en-US" sz="2800" dirty="0" smtClean="0"/>
              <a:t> </a:t>
            </a:r>
            <a:r>
              <a:rPr lang="en-US" sz="2800" dirty="0"/>
              <a:t>How well does </a:t>
            </a:r>
            <a:r>
              <a:rPr lang="en-US" sz="2800" b="1" i="1" dirty="0"/>
              <a:t>SSL</a:t>
            </a:r>
            <a:r>
              <a:rPr lang="en-US" sz="2800" dirty="0"/>
              <a:t> </a:t>
            </a:r>
            <a:r>
              <a:rPr lang="en-US" sz="2800" b="1" i="1" dirty="0"/>
              <a:t>formulation perform</a:t>
            </a:r>
            <a:r>
              <a:rPr lang="en-US" sz="2800" dirty="0"/>
              <a:t>, </a:t>
            </a:r>
            <a:br>
              <a:rPr lang="en-US" sz="2800" dirty="0"/>
            </a:br>
            <a:r>
              <a:rPr lang="en-US" sz="2800" dirty="0"/>
              <a:t>		 especially in</a:t>
            </a:r>
            <a:r>
              <a:rPr lang="en-US" sz="2800" b="1" i="1" dirty="0"/>
              <a:t> low-resource</a:t>
            </a:r>
            <a:r>
              <a:rPr lang="en-US" sz="2800" dirty="0"/>
              <a:t> scenarios?</a:t>
            </a:r>
          </a:p>
          <a:p>
            <a:pPr lvl="1"/>
            <a:r>
              <a:rPr lang="en-US" sz="2400" dirty="0" smtClean="0">
                <a:solidFill>
                  <a:srgbClr val="0070C0"/>
                </a:solidFill>
              </a:rPr>
              <a:t>It works the best out of all the losses proposed.</a:t>
            </a:r>
            <a:endParaRPr lang="en-US" sz="2400" b="1" dirty="0" smtClean="0"/>
          </a:p>
          <a:p>
            <a:r>
              <a:rPr lang="en-US" sz="2800" b="1" dirty="0" smtClean="0"/>
              <a:t>Q4.</a:t>
            </a:r>
            <a:r>
              <a:rPr lang="en-US" sz="2800" dirty="0" smtClean="0"/>
              <a:t> </a:t>
            </a:r>
            <a:r>
              <a:rPr lang="en-US" sz="2800" dirty="0"/>
              <a:t>Is the train time &amp; decoding time effort mutually exclusive?</a:t>
            </a:r>
            <a:br>
              <a:rPr lang="en-US" sz="2800" dirty="0"/>
            </a:br>
            <a:r>
              <a:rPr lang="en-US" sz="2800" dirty="0"/>
              <a:t>		(</a:t>
            </a:r>
            <a:r>
              <a:rPr lang="en-US" sz="2800" b="1" i="1" dirty="0"/>
              <a:t>training time  vs. decoding time</a:t>
            </a:r>
            <a:r>
              <a:rPr lang="en-US" sz="2800" dirty="0"/>
              <a:t> </a:t>
            </a:r>
            <a:r>
              <a:rPr lang="en-US" sz="2800" dirty="0" smtClean="0"/>
              <a:t>?)</a:t>
            </a:r>
          </a:p>
          <a:p>
            <a:pPr lvl="1"/>
            <a:r>
              <a:rPr lang="en-US" sz="2400" dirty="0" smtClean="0">
                <a:solidFill>
                  <a:srgbClr val="0070C0"/>
                </a:solidFill>
              </a:rPr>
              <a:t>No! The efforts add up. The two are complementary.</a:t>
            </a:r>
          </a:p>
          <a:p>
            <a:pPr lvl="1"/>
            <a:endParaRPr lang="en-US" altLang="ko-KR" sz="2400" dirty="0">
              <a:sym typeface="Verdana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699" y="1917281"/>
            <a:ext cx="444739" cy="46346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700" y="2913735"/>
            <a:ext cx="444739" cy="46346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698" y="3896742"/>
            <a:ext cx="444739" cy="46346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7217" y="4946155"/>
            <a:ext cx="444739" cy="463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652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117</a:t>
            </a:fld>
            <a:endParaRPr lang="en"/>
          </a:p>
        </p:txBody>
      </p:sp>
      <p:sp>
        <p:nvSpPr>
          <p:cNvPr id="7" name="Text Placeholder 1"/>
          <p:cNvSpPr>
            <a:spLocks noGrp="1"/>
          </p:cNvSpPr>
          <p:nvPr>
            <p:ph type="body" idx="1"/>
          </p:nvPr>
        </p:nvSpPr>
        <p:spPr>
          <a:xfrm>
            <a:off x="1835699" y="1482065"/>
            <a:ext cx="10192509" cy="4735556"/>
          </a:xfrm>
        </p:spPr>
        <p:txBody>
          <a:bodyPr>
            <a:normAutofit/>
          </a:bodyPr>
          <a:lstStyle/>
          <a:p>
            <a:r>
              <a:rPr lang="en-US" sz="2800" dirty="0"/>
              <a:t>Constraint </a:t>
            </a:r>
            <a:r>
              <a:rPr lang="en-US" sz="2800" dirty="0" smtClean="0"/>
              <a:t>Injection (ancillary </a:t>
            </a:r>
            <a:r>
              <a:rPr lang="en-US" sz="2800" dirty="0"/>
              <a:t>objective) </a:t>
            </a:r>
          </a:p>
          <a:p>
            <a:pPr lvl="1"/>
            <a:r>
              <a:rPr lang="en-US" sz="2400" dirty="0"/>
              <a:t>Output constraint “satisfaction” </a:t>
            </a:r>
          </a:p>
          <a:p>
            <a:pPr lvl="1"/>
            <a:endParaRPr lang="en-US" sz="2400" dirty="0"/>
          </a:p>
          <a:p>
            <a:pPr lvl="1"/>
            <a:r>
              <a:rPr lang="en-US" sz="2400" dirty="0"/>
              <a:t>Main performance </a:t>
            </a:r>
            <a:r>
              <a:rPr lang="en-US" sz="2400" dirty="0" smtClean="0"/>
              <a:t>Improvement</a:t>
            </a:r>
          </a:p>
          <a:p>
            <a:pPr lvl="2"/>
            <a:r>
              <a:rPr lang="en-US" sz="2000" b="1" dirty="0" smtClean="0">
                <a:solidFill>
                  <a:srgbClr val="00B050"/>
                </a:solidFill>
              </a:rPr>
              <a:t>GBI is faster &amp; better than A* algorithm.</a:t>
            </a:r>
            <a:endParaRPr lang="en-US" sz="2000" b="1" dirty="0">
              <a:solidFill>
                <a:srgbClr val="00B050"/>
              </a:solidFill>
            </a:endParaRPr>
          </a:p>
          <a:p>
            <a:pPr lvl="1"/>
            <a:endParaRPr lang="en-US" altLang="ko-KR" sz="2400" dirty="0"/>
          </a:p>
          <a:p>
            <a:pPr lvl="1"/>
            <a:r>
              <a:rPr lang="en-US" altLang="ko-KR" sz="2400" dirty="0" smtClean="0"/>
              <a:t>By leveraging “constraints” that do not require labels</a:t>
            </a:r>
            <a:endParaRPr lang="en-US" sz="2400" dirty="0"/>
          </a:p>
          <a:p>
            <a:pPr lvl="2"/>
            <a:r>
              <a:rPr lang="en-US" dirty="0" smtClean="0"/>
              <a:t>Better performance on out of domain</a:t>
            </a:r>
          </a:p>
          <a:p>
            <a:pPr lvl="2"/>
            <a:r>
              <a:rPr lang="en-US" dirty="0" smtClean="0"/>
              <a:t>Semi-Supervised Learning</a:t>
            </a:r>
          </a:p>
          <a:p>
            <a:pPr lvl="2"/>
            <a:r>
              <a:rPr lang="en-US" dirty="0"/>
              <a:t>[</a:t>
            </a:r>
            <a:r>
              <a:rPr lang="en-US" dirty="0" smtClean="0"/>
              <a:t>Proposed] Domain </a:t>
            </a:r>
            <a:r>
              <a:rPr lang="en-US" dirty="0"/>
              <a:t>adaption (unlabeled target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2" name="Up Arrow 1"/>
          <p:cNvSpPr/>
          <p:nvPr/>
        </p:nvSpPr>
        <p:spPr>
          <a:xfrm>
            <a:off x="6710635" y="1945571"/>
            <a:ext cx="274319" cy="458246"/>
          </a:xfrm>
          <a:prstGeom prst="upArrow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effectLst>
            <a:outerShdw blurRad="40000" dist="23000" dir="5400000" rotWithShape="0">
              <a:srgbClr val="00B05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Up Arrow 9"/>
          <p:cNvSpPr/>
          <p:nvPr/>
        </p:nvSpPr>
        <p:spPr>
          <a:xfrm>
            <a:off x="6931953" y="2574953"/>
            <a:ext cx="267286" cy="459277"/>
          </a:xfrm>
          <a:prstGeom prst="upArrow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effectLst>
            <a:outerShdw blurRad="40000" dist="23000" dir="5400000" rotWithShape="0">
              <a:srgbClr val="00B05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hape 66"/>
          <p:cNvSpPr txBox="1">
            <a:spLocks noGrp="1"/>
          </p:cNvSpPr>
          <p:nvPr>
            <p:ph type="title"/>
          </p:nvPr>
        </p:nvSpPr>
        <p:spPr>
          <a:xfrm>
            <a:off x="1817770" y="593367"/>
            <a:ext cx="9920573" cy="7636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lvl="0"/>
            <a:r>
              <a:rPr lang="en-US" dirty="0" smtClean="0"/>
              <a:t>Summary on completed work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036503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118</a:t>
            </a:fld>
            <a:endParaRPr lang="en"/>
          </a:p>
        </p:txBody>
      </p:sp>
      <p:sp>
        <p:nvSpPr>
          <p:cNvPr id="7" name="Text Placeholder 1"/>
          <p:cNvSpPr>
            <a:spLocks noGrp="1"/>
          </p:cNvSpPr>
          <p:nvPr>
            <p:ph type="body" idx="1"/>
          </p:nvPr>
        </p:nvSpPr>
        <p:spPr>
          <a:xfrm>
            <a:off x="1835699" y="1482065"/>
            <a:ext cx="9902643" cy="4735556"/>
          </a:xfrm>
        </p:spPr>
        <p:txBody>
          <a:bodyPr>
            <a:noAutofit/>
          </a:bodyPr>
          <a:lstStyle/>
          <a:p>
            <a:r>
              <a:rPr lang="en-US" sz="2400" dirty="0" smtClean="0"/>
              <a:t>General constraints</a:t>
            </a:r>
          </a:p>
          <a:p>
            <a:pPr lvl="1"/>
            <a:r>
              <a:rPr lang="en-US" sz="2000" dirty="0" smtClean="0"/>
              <a:t>No differentiability requirement.</a:t>
            </a:r>
          </a:p>
          <a:p>
            <a:pPr lvl="1"/>
            <a:r>
              <a:rPr lang="en-US" sz="2000" dirty="0" smtClean="0"/>
              <a:t>Simple </a:t>
            </a:r>
            <a:r>
              <a:rPr lang="en-US" sz="2000" dirty="0"/>
              <a:t>(normalized) </a:t>
            </a:r>
            <a:r>
              <a:rPr lang="en-US" sz="2000" dirty="0" smtClean="0"/>
              <a:t>count of errors work.</a:t>
            </a:r>
          </a:p>
          <a:p>
            <a:pPr lvl="1"/>
            <a:endParaRPr lang="en-US" sz="2400" dirty="0"/>
          </a:p>
          <a:p>
            <a:r>
              <a:rPr lang="en-US" sz="2400" dirty="0" smtClean="0"/>
              <a:t>Model-agnostic</a:t>
            </a:r>
          </a:p>
          <a:p>
            <a:pPr lvl="1"/>
            <a:r>
              <a:rPr lang="en-US" sz="2000" dirty="0" smtClean="0"/>
              <a:t>Only changed “loss” function.</a:t>
            </a:r>
          </a:p>
          <a:p>
            <a:pPr lvl="1"/>
            <a:r>
              <a:rPr lang="en-US" sz="2000" dirty="0" smtClean="0"/>
              <a:t>No separate feature engineering nor network structure change.</a:t>
            </a:r>
          </a:p>
          <a:p>
            <a:pPr lvl="1"/>
            <a:r>
              <a:rPr lang="en-US" sz="2000" dirty="0"/>
              <a:t>Formulation-wise, it can even extend </a:t>
            </a:r>
            <a:r>
              <a:rPr lang="en-US" sz="2000" dirty="0" smtClean="0"/>
              <a:t>to vastly different applications. (multi-modal) </a:t>
            </a:r>
            <a:endParaRPr lang="en-US" sz="2000" dirty="0"/>
          </a:p>
          <a:p>
            <a:pPr lvl="1"/>
            <a:endParaRPr lang="en-US" sz="2400" dirty="0"/>
          </a:p>
          <a:p>
            <a:r>
              <a:rPr lang="en-US" sz="2400" dirty="0" smtClean="0"/>
              <a:t>‘</a:t>
            </a:r>
            <a:r>
              <a:rPr lang="en-US" sz="2400" dirty="0"/>
              <a:t>A</a:t>
            </a:r>
            <a:r>
              <a:rPr lang="en-US" sz="2400" dirty="0" smtClean="0"/>
              <a:t>nyone’ can easily apply constraint.</a:t>
            </a:r>
          </a:p>
          <a:p>
            <a:endParaRPr lang="en-US" sz="2400" dirty="0" smtClean="0"/>
          </a:p>
          <a:p>
            <a:r>
              <a:rPr lang="en-US" sz="2400" dirty="0" smtClean="0"/>
              <a:t>Can quickly test out constraint using GBI.</a:t>
            </a:r>
          </a:p>
          <a:p>
            <a:pPr lvl="1"/>
            <a:r>
              <a:rPr lang="en-US" sz="2000" dirty="0"/>
              <a:t>The loss on GBI and Learn-time are similar</a:t>
            </a:r>
          </a:p>
          <a:p>
            <a:pPr lvl="1"/>
            <a:r>
              <a:rPr lang="en-US" sz="2000" dirty="0"/>
              <a:t>Examine potential effect of constraint injection with GBI before training another model.</a:t>
            </a:r>
          </a:p>
        </p:txBody>
      </p:sp>
      <p:sp>
        <p:nvSpPr>
          <p:cNvPr id="8" name="Shape 66"/>
          <p:cNvSpPr txBox="1">
            <a:spLocks noGrp="1"/>
          </p:cNvSpPr>
          <p:nvPr>
            <p:ph type="title"/>
          </p:nvPr>
        </p:nvSpPr>
        <p:spPr>
          <a:xfrm>
            <a:off x="1817770" y="593367"/>
            <a:ext cx="9920573" cy="7636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lvl="0"/>
            <a:r>
              <a:rPr lang="en-US" dirty="0" smtClean="0"/>
              <a:t>Conclusion</a:t>
            </a:r>
            <a:endParaRPr lang="en" dirty="0"/>
          </a:p>
        </p:txBody>
      </p:sp>
      <p:sp>
        <p:nvSpPr>
          <p:cNvPr id="2" name="Right Arrow 1"/>
          <p:cNvSpPr/>
          <p:nvPr/>
        </p:nvSpPr>
        <p:spPr>
          <a:xfrm>
            <a:off x="6414248" y="1936376"/>
            <a:ext cx="719418" cy="302559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7422776" y="1169092"/>
            <a:ext cx="4823500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Explored constraint function 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Aggregate (sum) constraint function.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Transduction problem.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Constraint occurring from representation.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Brackets from parsing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Syntactic constraint from linguistic knowledge.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Semantic Role Labeling.</a:t>
            </a:r>
          </a:p>
        </p:txBody>
      </p:sp>
      <p:sp>
        <p:nvSpPr>
          <p:cNvPr id="5" name="Left Brace 4"/>
          <p:cNvSpPr/>
          <p:nvPr/>
        </p:nvSpPr>
        <p:spPr>
          <a:xfrm>
            <a:off x="7254688" y="1169092"/>
            <a:ext cx="168088" cy="2031325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390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835700" y="1482065"/>
            <a:ext cx="8520600" cy="4555200"/>
          </a:xfrm>
        </p:spPr>
        <p:txBody>
          <a:bodyPr/>
          <a:lstStyle/>
          <a:p>
            <a:r>
              <a:rPr lang="en-US" altLang="ko-KR" sz="2800" dirty="0" smtClean="0">
                <a:sym typeface="Verdana"/>
              </a:rPr>
              <a:t>A </a:t>
            </a:r>
            <a:r>
              <a:rPr lang="en-US" altLang="ko-KR" sz="2800" dirty="0">
                <a:sym typeface="Verdana"/>
              </a:rPr>
              <a:t>b</a:t>
            </a:r>
            <a:r>
              <a:rPr lang="en-US" altLang="ko-KR" sz="2800" dirty="0" smtClean="0">
                <a:sym typeface="Verdana"/>
              </a:rPr>
              <a:t>lack box is trained with cross-entropy loss</a:t>
            </a:r>
          </a:p>
          <a:p>
            <a:pPr lvl="1"/>
            <a:r>
              <a:rPr lang="en-US" altLang="ko-KR" sz="2400" dirty="0" smtClean="0">
                <a:sym typeface="Verdana"/>
              </a:rPr>
              <a:t>Maximizing log-likelihood of (input, true output) pair.</a:t>
            </a:r>
          </a:p>
          <a:p>
            <a:pPr lvl="1"/>
            <a:r>
              <a:rPr lang="en-US" altLang="ko-KR" sz="2400" dirty="0">
                <a:sym typeface="Verdana"/>
              </a:rPr>
              <a:t>Often </a:t>
            </a:r>
            <a:r>
              <a:rPr lang="en-US" altLang="ko-KR" sz="2400" dirty="0" smtClean="0">
                <a:sym typeface="Verdana"/>
              </a:rPr>
              <a:t>requires massive amount of data.</a:t>
            </a:r>
            <a:endParaRPr lang="en-US" altLang="ko-KR" sz="2400" dirty="0">
              <a:sym typeface="Verdana"/>
            </a:endParaRPr>
          </a:p>
          <a:p>
            <a:pPr lvl="1"/>
            <a:endParaRPr lang="en-US" altLang="ko-KR" sz="2400" dirty="0" smtClean="0">
              <a:sym typeface="Verdana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11</a:t>
            </a:fld>
            <a:endParaRPr lang="en"/>
          </a:p>
        </p:txBody>
      </p:sp>
      <p:sp>
        <p:nvSpPr>
          <p:cNvPr id="23" name="Shape 66"/>
          <p:cNvSpPr txBox="1">
            <a:spLocks noGrp="1"/>
          </p:cNvSpPr>
          <p:nvPr>
            <p:ph type="title"/>
          </p:nvPr>
        </p:nvSpPr>
        <p:spPr>
          <a:xfrm>
            <a:off x="1835700" y="593367"/>
            <a:ext cx="8832300" cy="7636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lvl="0"/>
            <a:r>
              <a:rPr lang="en-US" altLang="ko-KR" dirty="0" smtClean="0"/>
              <a:t>Typical neural model training</a:t>
            </a:r>
            <a:endParaRPr lang="en-US" sz="3600" b="1" dirty="0">
              <a:solidFill>
                <a:srgbClr val="404040"/>
              </a:solidFill>
              <a:latin typeface="Apple SD 산돌고딕 Neo 일반체"/>
              <a:ea typeface="Apple SD 산돌고딕 Neo 일반체"/>
              <a:cs typeface="Apple SD 산돌고딕 Neo 일반체"/>
            </a:endParaRPr>
          </a:p>
        </p:txBody>
      </p:sp>
      <p:sp>
        <p:nvSpPr>
          <p:cNvPr id="10" name="Right Arrow 9"/>
          <p:cNvSpPr/>
          <p:nvPr/>
        </p:nvSpPr>
        <p:spPr>
          <a:xfrm rot="16200000">
            <a:off x="3999467" y="4263094"/>
            <a:ext cx="734028" cy="481978"/>
          </a:xfrm>
          <a:prstGeom prst="rightArrow">
            <a:avLst/>
          </a:prstGeom>
          <a:solidFill>
            <a:srgbClr val="0070C0">
              <a:alpha val="92000"/>
            </a:srgb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9" tIns="34295" rIns="68589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6962366" y="4961452"/>
            <a:ext cx="1320781" cy="378220"/>
          </a:xfrm>
          <a:prstGeom prst="rect">
            <a:avLst/>
          </a:prstGeom>
          <a:noFill/>
          <a:ln w="38100" cmpd="sng">
            <a:solidFill>
              <a:srgbClr val="F79646"/>
            </a:solidFill>
          </a:ln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400" b="1" dirty="0">
                <a:solidFill>
                  <a:srgbClr val="000000"/>
                </a:solidFill>
              </a:rPr>
              <a:t>Y</a:t>
            </a:r>
            <a:r>
              <a:rPr lang="en-US" sz="2400" dirty="0">
                <a:solidFill>
                  <a:srgbClr val="000000"/>
                </a:solidFill>
              </a:rPr>
              <a:t> (output)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667525" y="4945866"/>
            <a:ext cx="1199808" cy="393806"/>
          </a:xfrm>
          <a:prstGeom prst="rect">
            <a:avLst/>
          </a:prstGeom>
          <a:noFill/>
          <a:ln w="38100" cmpd="sng">
            <a:solidFill>
              <a:srgbClr val="00B0F0"/>
            </a:solidFill>
          </a:ln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400" b="1" dirty="0">
                <a:solidFill>
                  <a:srgbClr val="000000"/>
                </a:solidFill>
              </a:rPr>
              <a:t>X </a:t>
            </a:r>
            <a:r>
              <a:rPr lang="en-US" sz="2400" dirty="0">
                <a:solidFill>
                  <a:srgbClr val="000000"/>
                </a:solidFill>
              </a:rPr>
              <a:t>(Input )</a:t>
            </a:r>
            <a:endParaRPr lang="en-US" sz="2400" b="1" dirty="0">
              <a:solidFill>
                <a:srgbClr val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3425908" y="3559520"/>
                <a:ext cx="5036093" cy="579581"/>
              </a:xfrm>
              <a:prstGeom prst="rect">
                <a:avLst/>
              </a:prstGeom>
              <a:solidFill>
                <a:srgbClr val="000000">
                  <a:alpha val="92000"/>
                </a:srgbClr>
              </a:solidFill>
              <a:ln w="19050">
                <a:noFill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9" tIns="34295" rIns="68589" bIns="3429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3600" b="1" i="1">
                        <a:latin typeface="Cambria Math" charset="0"/>
                        <a:ea typeface="Cambria Math" charset="0"/>
                        <a:cs typeface="Cambria Math" charset="0"/>
                      </a:rPr>
                      <m:t>𝜽</m:t>
                    </m:r>
                  </m:oMath>
                </a14:m>
                <a:r>
                  <a:rPr lang="en-US" sz="3600" b="1" dirty="0"/>
                  <a:t> (model)</a:t>
                </a:r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5908" y="3559520"/>
                <a:ext cx="5036093" cy="579581"/>
              </a:xfrm>
              <a:prstGeom prst="rect">
                <a:avLst/>
              </a:prstGeom>
              <a:blipFill rotWithShape="0">
                <a:blip r:embed="rId3"/>
                <a:stretch>
                  <a:fillRect t="-26316" b="-40000"/>
                </a:stretch>
              </a:blipFill>
              <a:ln w="19050">
                <a:noFill/>
                <a:miter lim="8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ight Arrow 18"/>
          <p:cNvSpPr/>
          <p:nvPr/>
        </p:nvSpPr>
        <p:spPr>
          <a:xfrm rot="5400000">
            <a:off x="7255741" y="4309287"/>
            <a:ext cx="734028" cy="481978"/>
          </a:xfrm>
          <a:prstGeom prst="rightArrow">
            <a:avLst/>
          </a:prstGeom>
          <a:solidFill>
            <a:srgbClr val="F79646">
              <a:alpha val="92000"/>
            </a:srgb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9" tIns="34295" rIns="68589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923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body" idx="1"/>
          </p:nvPr>
        </p:nvSpPr>
        <p:spPr>
          <a:xfrm>
            <a:off x="1835700" y="1536633"/>
            <a:ext cx="8520600" cy="45552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r>
              <a:rPr lang="en-US" dirty="0" smtClean="0"/>
              <a:t>Motivations &amp; Background</a:t>
            </a:r>
          </a:p>
          <a:p>
            <a:endParaRPr lang="en-US" dirty="0" smtClean="0"/>
          </a:p>
          <a:p>
            <a:r>
              <a:rPr lang="en-US" dirty="0" smtClean="0"/>
              <a:t>Inference </a:t>
            </a:r>
            <a:r>
              <a:rPr lang="en-US" dirty="0"/>
              <a:t>with constraints</a:t>
            </a:r>
          </a:p>
          <a:p>
            <a:endParaRPr lang="en-US" dirty="0" smtClean="0"/>
          </a:p>
          <a:p>
            <a:r>
              <a:rPr lang="en-US" dirty="0" smtClean="0"/>
              <a:t>Learning with </a:t>
            </a:r>
            <a:r>
              <a:rPr lang="en-US" dirty="0"/>
              <a:t>constraints</a:t>
            </a:r>
          </a:p>
          <a:p>
            <a:endParaRPr lang="en-US" dirty="0" smtClean="0"/>
          </a:p>
          <a:p>
            <a:r>
              <a:rPr lang="en-US" dirty="0" smtClean="0"/>
              <a:t>Proposed work</a:t>
            </a:r>
          </a:p>
          <a:p>
            <a:pPr lvl="1"/>
            <a:r>
              <a:rPr lang="en-US" b="1" dirty="0" smtClean="0"/>
              <a:t>Application</a:t>
            </a:r>
          </a:p>
          <a:p>
            <a:pPr lvl="1"/>
            <a:r>
              <a:rPr lang="en-US" dirty="0"/>
              <a:t>new methods (exploration)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</p:txBody>
      </p:sp>
      <p:sp>
        <p:nvSpPr>
          <p:cNvPr id="61" name="Shape 61"/>
          <p:cNvSpPr txBox="1">
            <a:spLocks noGrp="1"/>
          </p:cNvSpPr>
          <p:nvPr>
            <p:ph type="title"/>
          </p:nvPr>
        </p:nvSpPr>
        <p:spPr>
          <a:xfrm>
            <a:off x="1835700" y="593367"/>
            <a:ext cx="8520600" cy="7636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r>
              <a:rPr lang="en" dirty="0"/>
              <a:t>Roadmap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119</a:t>
            </a:fld>
            <a:endParaRPr lang="en"/>
          </a:p>
        </p:txBody>
      </p:sp>
      <p:sp>
        <p:nvSpPr>
          <p:cNvPr id="7" name="Left Bracket 6"/>
          <p:cNvSpPr/>
          <p:nvPr/>
        </p:nvSpPr>
        <p:spPr>
          <a:xfrm>
            <a:off x="1810871" y="4478186"/>
            <a:ext cx="322729" cy="1613647"/>
          </a:xfrm>
          <a:prstGeom prst="leftBracket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Left Bracket 7"/>
          <p:cNvSpPr/>
          <p:nvPr/>
        </p:nvSpPr>
        <p:spPr>
          <a:xfrm flipH="1">
            <a:off x="9109437" y="4392863"/>
            <a:ext cx="369795" cy="1613647"/>
          </a:xfrm>
          <a:prstGeom prst="leftBracket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547588" y="2807304"/>
            <a:ext cx="1782283" cy="954107"/>
          </a:xfrm>
          <a:prstGeom prst="rect">
            <a:avLst/>
          </a:prstGeom>
          <a:ln>
            <a:solidFill>
              <a:srgbClr val="0070C0"/>
            </a:solidFill>
          </a:ln>
        </p:spPr>
        <p:txBody>
          <a:bodyPr wrap="none">
            <a:spAutoFit/>
          </a:bodyPr>
          <a:lstStyle/>
          <a:p>
            <a:r>
              <a:rPr lang="en-US" sz="2800" dirty="0" smtClean="0"/>
              <a:t>Completed</a:t>
            </a:r>
          </a:p>
          <a:p>
            <a:pPr algn="ctr"/>
            <a:r>
              <a:rPr lang="en-US" sz="2800" dirty="0" smtClean="0"/>
              <a:t>Work</a:t>
            </a:r>
            <a:endParaRPr lang="en-US" sz="2800" dirty="0"/>
          </a:p>
        </p:txBody>
      </p:sp>
      <p:sp>
        <p:nvSpPr>
          <p:cNvPr id="10" name="Left Bracket 9"/>
          <p:cNvSpPr/>
          <p:nvPr/>
        </p:nvSpPr>
        <p:spPr>
          <a:xfrm>
            <a:off x="1772771" y="2693894"/>
            <a:ext cx="322729" cy="1613647"/>
          </a:xfrm>
          <a:prstGeom prst="leftBracket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eft Bracket 10"/>
          <p:cNvSpPr/>
          <p:nvPr/>
        </p:nvSpPr>
        <p:spPr>
          <a:xfrm flipH="1">
            <a:off x="9114864" y="2693894"/>
            <a:ext cx="369795" cy="1613647"/>
          </a:xfrm>
          <a:prstGeom prst="leftBracket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9652923" y="4620416"/>
            <a:ext cx="1565493" cy="954107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pPr algn="ctr"/>
            <a:r>
              <a:rPr lang="en-US" sz="2800" dirty="0" smtClean="0"/>
              <a:t>Proposed</a:t>
            </a:r>
            <a:br>
              <a:rPr lang="en-US" sz="2800" dirty="0" smtClean="0"/>
            </a:br>
            <a:r>
              <a:rPr lang="en-US" sz="2800" dirty="0" smtClean="0"/>
              <a:t>Work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616272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835700" y="1482065"/>
            <a:ext cx="8520600" cy="4555200"/>
          </a:xfrm>
        </p:spPr>
        <p:txBody>
          <a:bodyPr>
            <a:normAutofit/>
          </a:bodyPr>
          <a:lstStyle/>
          <a:p>
            <a:r>
              <a:rPr lang="en-US" sz="2800" b="1" dirty="0" smtClean="0"/>
              <a:t>Leveraging unlabeled data</a:t>
            </a:r>
          </a:p>
          <a:p>
            <a:pPr lvl="1"/>
            <a:r>
              <a:rPr lang="en-US" altLang="ko-KR" sz="2400" dirty="0" smtClean="0"/>
              <a:t>train</a:t>
            </a:r>
            <a:r>
              <a:rPr lang="ko-KR" altLang="en-US" sz="2400" dirty="0" smtClean="0"/>
              <a:t> </a:t>
            </a:r>
            <a:r>
              <a:rPr lang="en-US" altLang="ko-KR" sz="2400" dirty="0" smtClean="0"/>
              <a:t>on ‘s</a:t>
            </a:r>
            <a:r>
              <a:rPr lang="en-US" sz="2400" dirty="0" smtClean="0"/>
              <a:t>ource’ domain</a:t>
            </a:r>
            <a:r>
              <a:rPr lang="ko-KR" altLang="en-US" sz="2400" dirty="0" smtClean="0"/>
              <a:t> </a:t>
            </a:r>
            <a:r>
              <a:rPr lang="ko-KR" altLang="en-US" sz="2400" dirty="0" smtClean="0">
                <a:sym typeface="Wingdings"/>
              </a:rPr>
              <a:t></a:t>
            </a:r>
            <a:r>
              <a:rPr lang="en-US" altLang="ko-KR" sz="2400" dirty="0" smtClean="0">
                <a:sym typeface="Wingdings"/>
              </a:rPr>
              <a:t> </a:t>
            </a:r>
            <a:r>
              <a:rPr lang="en-US" altLang="ko-KR" sz="2400" dirty="0" smtClean="0"/>
              <a:t>target domain</a:t>
            </a: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120</a:t>
            </a:fld>
            <a:endParaRPr lang="en"/>
          </a:p>
        </p:txBody>
      </p:sp>
      <p:sp>
        <p:nvSpPr>
          <p:cNvPr id="23" name="Shape 66"/>
          <p:cNvSpPr txBox="1">
            <a:spLocks noGrp="1"/>
          </p:cNvSpPr>
          <p:nvPr>
            <p:ph type="title"/>
          </p:nvPr>
        </p:nvSpPr>
        <p:spPr>
          <a:xfrm>
            <a:off x="1835700" y="593367"/>
            <a:ext cx="8832300" cy="7636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lvl="0"/>
            <a:r>
              <a:rPr lang="en-US" dirty="0" smtClean="0"/>
              <a:t>[App 1</a:t>
            </a:r>
            <a:r>
              <a:rPr lang="en-US" dirty="0"/>
              <a:t>] Domain adaptation</a:t>
            </a:r>
            <a:endParaRPr lang="en-US" sz="3600" b="1" dirty="0">
              <a:solidFill>
                <a:srgbClr val="404040"/>
              </a:solidFill>
              <a:latin typeface="Apple SD 산돌고딕 Neo 일반체"/>
              <a:ea typeface="Apple SD 산돌고딕 Neo 일반체"/>
              <a:cs typeface="Apple SD 산돌고딕 Neo 일반체"/>
            </a:endParaRPr>
          </a:p>
        </p:txBody>
      </p:sp>
      <p:sp>
        <p:nvSpPr>
          <p:cNvPr id="12" name="Content Placeholder 1"/>
          <p:cNvSpPr txBox="1">
            <a:spLocks/>
          </p:cNvSpPr>
          <p:nvPr/>
        </p:nvSpPr>
        <p:spPr>
          <a:xfrm>
            <a:off x="1922468" y="1485900"/>
            <a:ext cx="8347065" cy="2971800"/>
          </a:xfrm>
          <a:prstGeom prst="rect">
            <a:avLst/>
          </a:prstGeom>
          <a:ln w="76200" cmpd="sng">
            <a:noFill/>
          </a:ln>
        </p:spPr>
        <p:txBody>
          <a:bodyPr vert="horz" lIns="91425" tIns="91425" rIns="91425" bIns="91425" rtlCol="0" anchor="t" anchorCtr="0">
            <a:normAutofit/>
          </a:bodyPr>
          <a:lstStyle>
            <a:lvl1pPr marL="342900" lvl="0" indent="-342900" algn="l" defTabSz="457200" rtl="0" eaLnBrk="1" latinLnBrk="0" hangingPunct="1">
              <a:spcBef>
                <a:spcPts val="0"/>
              </a:spcBef>
              <a:buFont typeface="Arial"/>
              <a:buChar char="•"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1pPr>
            <a:lvl2pPr marL="742950" lvl="1" indent="-285750" algn="l" defTabSz="457200" rtl="0" eaLnBrk="1" latinLnBrk="0" hangingPunct="1">
              <a:spcBef>
                <a:spcPts val="0"/>
              </a:spcBef>
              <a:buFont typeface="Arial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2pPr>
            <a:lvl3pPr marL="1143000" lvl="2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3pPr>
            <a:lvl4pPr marL="1600200" lvl="3" indent="-228600" algn="l" defTabSz="457200" rtl="0" eaLnBrk="1" latinLnBrk="0" hangingPunct="1">
              <a:spcBef>
                <a:spcPts val="0"/>
              </a:spcBef>
              <a:buFont typeface="Arial"/>
              <a:buChar char="–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4pPr>
            <a:lvl5pPr marL="2057400" lvl="4" indent="-228600" algn="l" defTabSz="457200" rtl="0" eaLnBrk="1" latinLnBrk="0" hangingPunct="1">
              <a:spcBef>
                <a:spcPts val="0"/>
              </a:spcBef>
              <a:buFont typeface="Arial"/>
              <a:buChar char="»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5pPr>
            <a:lvl6pPr marL="2514600" lvl="5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6" name="Oval 15"/>
          <p:cNvSpPr/>
          <p:nvPr/>
        </p:nvSpPr>
        <p:spPr>
          <a:xfrm>
            <a:off x="2677550" y="3290329"/>
            <a:ext cx="2475914" cy="2532184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</a:rPr>
              <a:t>Source </a:t>
            </a:r>
          </a:p>
          <a:p>
            <a:pPr algn="ctr"/>
            <a:r>
              <a:rPr lang="en-US" sz="3600" dirty="0">
                <a:solidFill>
                  <a:schemeClr val="tx1"/>
                </a:solidFill>
              </a:rPr>
              <a:t>Domain</a:t>
            </a:r>
          </a:p>
        </p:txBody>
      </p:sp>
      <p:sp>
        <p:nvSpPr>
          <p:cNvPr id="17" name="Oval 16"/>
          <p:cNvSpPr/>
          <p:nvPr/>
        </p:nvSpPr>
        <p:spPr>
          <a:xfrm>
            <a:off x="6697518" y="3290329"/>
            <a:ext cx="2475914" cy="2532184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5000"/>
                  <a:lumOff val="95000"/>
                </a:schemeClr>
              </a:gs>
              <a:gs pos="74000">
                <a:schemeClr val="accent6">
                  <a:lumMod val="45000"/>
                  <a:lumOff val="55000"/>
                </a:schemeClr>
              </a:gs>
              <a:gs pos="83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</a:rPr>
              <a:t>Target</a:t>
            </a:r>
          </a:p>
          <a:p>
            <a:pPr algn="ctr"/>
            <a:r>
              <a:rPr lang="en-US" sz="3600" dirty="0">
                <a:solidFill>
                  <a:schemeClr val="tx1"/>
                </a:solidFill>
              </a:rPr>
              <a:t>Domain</a:t>
            </a:r>
          </a:p>
        </p:txBody>
      </p:sp>
      <p:sp>
        <p:nvSpPr>
          <p:cNvPr id="19" name="Striped Right Arrow 18"/>
          <p:cNvSpPr/>
          <p:nvPr/>
        </p:nvSpPr>
        <p:spPr>
          <a:xfrm>
            <a:off x="5411468" y="4132632"/>
            <a:ext cx="1028047" cy="900332"/>
          </a:xfrm>
          <a:prstGeom prst="stripedRightArrow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83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835700" y="1482065"/>
            <a:ext cx="8520600" cy="4555200"/>
          </a:xfrm>
        </p:spPr>
        <p:txBody>
          <a:bodyPr>
            <a:normAutofit/>
          </a:bodyPr>
          <a:lstStyle/>
          <a:p>
            <a:r>
              <a:rPr lang="en-US" sz="2800" b="1" dirty="0"/>
              <a:t>Leveraging unlabeled data</a:t>
            </a:r>
          </a:p>
          <a:p>
            <a:pPr lvl="1"/>
            <a:r>
              <a:rPr lang="en-US" altLang="ko-KR" sz="2400" dirty="0" smtClean="0"/>
              <a:t>train</a:t>
            </a:r>
            <a:r>
              <a:rPr lang="ko-KR" altLang="en-US" sz="2400" dirty="0" smtClean="0"/>
              <a:t> </a:t>
            </a:r>
            <a:r>
              <a:rPr lang="en-US" altLang="ko-KR" sz="2400" dirty="0"/>
              <a:t>on ‘s</a:t>
            </a:r>
            <a:r>
              <a:rPr lang="en-US" sz="2400" dirty="0"/>
              <a:t>ource’ domain</a:t>
            </a:r>
            <a:r>
              <a:rPr lang="ko-KR" altLang="en-US" sz="2400" dirty="0"/>
              <a:t> </a:t>
            </a:r>
            <a:r>
              <a:rPr lang="ko-KR" altLang="en-US" sz="2400" dirty="0">
                <a:sym typeface="Wingdings"/>
              </a:rPr>
              <a:t></a:t>
            </a:r>
            <a:r>
              <a:rPr lang="en-US" altLang="ko-KR" sz="2400" dirty="0">
                <a:sym typeface="Wingdings"/>
              </a:rPr>
              <a:t> </a:t>
            </a:r>
            <a:r>
              <a:rPr lang="en-US" altLang="ko-KR" sz="2400" dirty="0" smtClean="0"/>
              <a:t>target domain</a:t>
            </a:r>
          </a:p>
          <a:p>
            <a:pPr lvl="1"/>
            <a:r>
              <a:rPr lang="en-US" sz="2400" dirty="0" smtClean="0"/>
              <a:t>Improve the target domain performance via constraint</a:t>
            </a: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121</a:t>
            </a:fld>
            <a:endParaRPr lang="en"/>
          </a:p>
        </p:txBody>
      </p:sp>
      <p:sp>
        <p:nvSpPr>
          <p:cNvPr id="23" name="Shape 66"/>
          <p:cNvSpPr txBox="1">
            <a:spLocks noGrp="1"/>
          </p:cNvSpPr>
          <p:nvPr>
            <p:ph type="title"/>
          </p:nvPr>
        </p:nvSpPr>
        <p:spPr>
          <a:xfrm>
            <a:off x="1835700" y="593367"/>
            <a:ext cx="8832300" cy="7636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lvl="0"/>
            <a:r>
              <a:rPr lang="en-US" dirty="0" smtClean="0"/>
              <a:t>[App 1</a:t>
            </a:r>
            <a:r>
              <a:rPr lang="en-US" dirty="0"/>
              <a:t>]</a:t>
            </a:r>
            <a:r>
              <a:rPr lang="en-US" dirty="0" smtClean="0"/>
              <a:t> Domain </a:t>
            </a:r>
            <a:r>
              <a:rPr lang="en-US" dirty="0"/>
              <a:t>adaptation</a:t>
            </a:r>
            <a:endParaRPr lang="en-US" sz="3600" b="1" dirty="0">
              <a:solidFill>
                <a:srgbClr val="404040"/>
              </a:solidFill>
              <a:latin typeface="Apple SD 산돌고딕 Neo 일반체"/>
              <a:ea typeface="Apple SD 산돌고딕 Neo 일반체"/>
              <a:cs typeface="Apple SD 산돌고딕 Neo 일반체"/>
            </a:endParaRPr>
          </a:p>
        </p:txBody>
      </p:sp>
      <p:sp>
        <p:nvSpPr>
          <p:cNvPr id="12" name="Content Placeholder 1"/>
          <p:cNvSpPr txBox="1">
            <a:spLocks/>
          </p:cNvSpPr>
          <p:nvPr/>
        </p:nvSpPr>
        <p:spPr>
          <a:xfrm>
            <a:off x="1922468" y="1485900"/>
            <a:ext cx="8347065" cy="2971800"/>
          </a:xfrm>
          <a:prstGeom prst="rect">
            <a:avLst/>
          </a:prstGeom>
          <a:ln w="76200" cmpd="sng">
            <a:noFill/>
          </a:ln>
        </p:spPr>
        <p:txBody>
          <a:bodyPr vert="horz" lIns="91425" tIns="91425" rIns="91425" bIns="91425" rtlCol="0" anchor="t" anchorCtr="0">
            <a:normAutofit/>
          </a:bodyPr>
          <a:lstStyle>
            <a:lvl1pPr marL="342900" lvl="0" indent="-342900" algn="l" defTabSz="457200" rtl="0" eaLnBrk="1" latinLnBrk="0" hangingPunct="1">
              <a:spcBef>
                <a:spcPts val="0"/>
              </a:spcBef>
              <a:buFont typeface="Arial"/>
              <a:buChar char="•"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1pPr>
            <a:lvl2pPr marL="742950" lvl="1" indent="-285750" algn="l" defTabSz="457200" rtl="0" eaLnBrk="1" latinLnBrk="0" hangingPunct="1">
              <a:spcBef>
                <a:spcPts val="0"/>
              </a:spcBef>
              <a:buFont typeface="Arial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2pPr>
            <a:lvl3pPr marL="1143000" lvl="2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3pPr>
            <a:lvl4pPr marL="1600200" lvl="3" indent="-228600" algn="l" defTabSz="457200" rtl="0" eaLnBrk="1" latinLnBrk="0" hangingPunct="1">
              <a:spcBef>
                <a:spcPts val="0"/>
              </a:spcBef>
              <a:buFont typeface="Arial"/>
              <a:buChar char="–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4pPr>
            <a:lvl5pPr marL="2057400" lvl="4" indent="-228600" algn="l" defTabSz="457200" rtl="0" eaLnBrk="1" latinLnBrk="0" hangingPunct="1">
              <a:spcBef>
                <a:spcPts val="0"/>
              </a:spcBef>
              <a:buFont typeface="Arial"/>
              <a:buChar char="»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5pPr>
            <a:lvl6pPr marL="2514600" lvl="5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2677550" y="3290329"/>
            <a:ext cx="2475914" cy="2532184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</a:rPr>
              <a:t>Source </a:t>
            </a:r>
          </a:p>
          <a:p>
            <a:pPr algn="ctr"/>
            <a:r>
              <a:rPr lang="en-US" sz="3600" dirty="0">
                <a:solidFill>
                  <a:schemeClr val="tx1"/>
                </a:solidFill>
              </a:rPr>
              <a:t>Domain</a:t>
            </a:r>
          </a:p>
        </p:txBody>
      </p:sp>
      <p:sp>
        <p:nvSpPr>
          <p:cNvPr id="14" name="Oval 13"/>
          <p:cNvSpPr/>
          <p:nvPr/>
        </p:nvSpPr>
        <p:spPr>
          <a:xfrm>
            <a:off x="6697518" y="3290329"/>
            <a:ext cx="2475914" cy="2532184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5000"/>
                  <a:lumOff val="95000"/>
                </a:schemeClr>
              </a:gs>
              <a:gs pos="74000">
                <a:schemeClr val="accent6">
                  <a:lumMod val="45000"/>
                  <a:lumOff val="55000"/>
                </a:schemeClr>
              </a:gs>
              <a:gs pos="83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</a:rPr>
              <a:t>Target</a:t>
            </a:r>
          </a:p>
          <a:p>
            <a:pPr algn="ctr"/>
            <a:r>
              <a:rPr lang="en-US" sz="3600" dirty="0">
                <a:solidFill>
                  <a:schemeClr val="tx1"/>
                </a:solidFill>
              </a:rPr>
              <a:t>Domain</a:t>
            </a:r>
          </a:p>
        </p:txBody>
      </p:sp>
      <p:sp>
        <p:nvSpPr>
          <p:cNvPr id="11" name="Cloud 10"/>
          <p:cNvSpPr/>
          <p:nvPr/>
        </p:nvSpPr>
        <p:spPr>
          <a:xfrm>
            <a:off x="4743768" y="3309098"/>
            <a:ext cx="2363449" cy="1199707"/>
          </a:xfrm>
          <a:prstGeom prst="cloud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</a:rPr>
              <a:t>Knowledge/</a:t>
            </a:r>
            <a:br>
              <a:rPr lang="en-US" altLang="ko-KR" sz="2000" dirty="0">
                <a:solidFill>
                  <a:schemeClr val="tx1"/>
                </a:solidFill>
              </a:rPr>
            </a:br>
            <a:r>
              <a:rPr lang="en-US" altLang="ko-KR" sz="2000" dirty="0">
                <a:solidFill>
                  <a:schemeClr val="tx1"/>
                </a:solidFill>
              </a:rPr>
              <a:t>Constraint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0" name="Striped Right Arrow 9"/>
          <p:cNvSpPr/>
          <p:nvPr/>
        </p:nvSpPr>
        <p:spPr>
          <a:xfrm>
            <a:off x="5411468" y="4132632"/>
            <a:ext cx="1028047" cy="900332"/>
          </a:xfrm>
          <a:prstGeom prst="stripedRightArrow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900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835700" y="1482065"/>
            <a:ext cx="8520600" cy="4555200"/>
          </a:xfrm>
        </p:spPr>
        <p:txBody>
          <a:bodyPr/>
          <a:lstStyle/>
          <a:p>
            <a:r>
              <a:rPr lang="en-US" altLang="ko-KR" sz="2800" dirty="0" smtClean="0">
                <a:sym typeface="Verdana"/>
              </a:rPr>
              <a:t>CoNLL2012</a:t>
            </a:r>
          </a:p>
          <a:p>
            <a:pPr lvl="1"/>
            <a:r>
              <a:rPr lang="en-US" sz="2400" dirty="0" err="1" smtClean="0"/>
              <a:t>NewsWire</a:t>
            </a:r>
            <a:r>
              <a:rPr lang="en-US" sz="2400" dirty="0" smtClean="0"/>
              <a:t> (NW) which includes WSJ </a:t>
            </a:r>
          </a:p>
          <a:p>
            <a:pPr lvl="1"/>
            <a:endParaRPr lang="en-US" sz="2400" dirty="0"/>
          </a:p>
          <a:p>
            <a:pPr lvl="1"/>
            <a:endParaRPr lang="en-US" sz="2400" dirty="0" smtClean="0"/>
          </a:p>
          <a:p>
            <a:pPr lvl="1"/>
            <a:endParaRPr lang="en-US" sz="2400" dirty="0" smtClean="0"/>
          </a:p>
          <a:p>
            <a:pPr lvl="1"/>
            <a:r>
              <a:rPr lang="en-US" sz="2400" dirty="0" smtClean="0"/>
              <a:t>Broadcast </a:t>
            </a:r>
            <a:r>
              <a:rPr lang="en-US" sz="2400" dirty="0"/>
              <a:t>Conversation (BC) </a:t>
            </a:r>
            <a:endParaRPr lang="en-US" sz="2400" dirty="0" smtClean="0"/>
          </a:p>
          <a:p>
            <a:pPr lvl="1"/>
            <a:r>
              <a:rPr lang="en-US" sz="2400" dirty="0" smtClean="0"/>
              <a:t>Broadcast </a:t>
            </a:r>
            <a:r>
              <a:rPr lang="en-US" sz="2400" dirty="0"/>
              <a:t>News (BN) </a:t>
            </a:r>
            <a:endParaRPr lang="en-US" sz="2400" dirty="0" smtClean="0"/>
          </a:p>
          <a:p>
            <a:pPr lvl="1"/>
            <a:r>
              <a:rPr lang="en-US" sz="2400" dirty="0" smtClean="0"/>
              <a:t>Pivot </a:t>
            </a:r>
            <a:r>
              <a:rPr lang="en-US" sz="2400" dirty="0"/>
              <a:t>Corpus (PT) </a:t>
            </a:r>
            <a:endParaRPr lang="en-US" sz="2400" dirty="0" smtClean="0"/>
          </a:p>
          <a:p>
            <a:pPr lvl="1"/>
            <a:r>
              <a:rPr lang="en-US" sz="2400" dirty="0" smtClean="0"/>
              <a:t>Telephone </a:t>
            </a:r>
            <a:r>
              <a:rPr lang="en-US" sz="2400" dirty="0"/>
              <a:t>Conversation (TC) </a:t>
            </a:r>
            <a:endParaRPr lang="en-US" sz="2400" dirty="0" smtClean="0"/>
          </a:p>
          <a:p>
            <a:pPr lvl="1"/>
            <a:r>
              <a:rPr lang="en-US" sz="2400" dirty="0" smtClean="0"/>
              <a:t>Weblogs </a:t>
            </a:r>
            <a:r>
              <a:rPr lang="en-US" sz="2400" dirty="0"/>
              <a:t>(WB)</a:t>
            </a:r>
          </a:p>
          <a:p>
            <a:pPr lvl="1"/>
            <a:endParaRPr lang="en-US" altLang="ko-KR" sz="2400" dirty="0" smtClean="0">
              <a:sym typeface="Verdana"/>
            </a:endParaRPr>
          </a:p>
          <a:p>
            <a:pPr lvl="1"/>
            <a:endParaRPr lang="en-US" altLang="ko-KR" sz="2400" dirty="0" smtClean="0">
              <a:sym typeface="Verdana"/>
            </a:endParaRPr>
          </a:p>
          <a:p>
            <a:pPr lvl="1"/>
            <a:endParaRPr lang="en-US" altLang="ko-KR" sz="2400" dirty="0">
              <a:sym typeface="Verdana"/>
            </a:endParaRPr>
          </a:p>
          <a:p>
            <a:endParaRPr lang="en-US" altLang="ko-KR" sz="2800" dirty="0">
              <a:sym typeface="Verdana"/>
            </a:endParaRPr>
          </a:p>
          <a:p>
            <a:endParaRPr lang="en-US" altLang="ko-KR" sz="2800" dirty="0">
              <a:sym typeface="Verdana"/>
            </a:endParaRPr>
          </a:p>
          <a:p>
            <a:endParaRPr lang="en-US" altLang="ko-KR" sz="2800" dirty="0">
              <a:sym typeface="Verdana"/>
            </a:endParaRPr>
          </a:p>
          <a:p>
            <a:endParaRPr lang="en-US" altLang="ko-KR" sz="2800" dirty="0">
              <a:sym typeface="Verdana"/>
            </a:endParaRPr>
          </a:p>
          <a:p>
            <a:endParaRPr lang="en-US" altLang="ko-KR" sz="2800" dirty="0">
              <a:sym typeface="Verdana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122</a:t>
            </a:fld>
            <a:endParaRPr lang="en"/>
          </a:p>
        </p:txBody>
      </p:sp>
      <p:sp>
        <p:nvSpPr>
          <p:cNvPr id="23" name="Shape 66"/>
          <p:cNvSpPr txBox="1">
            <a:spLocks noGrp="1"/>
          </p:cNvSpPr>
          <p:nvPr>
            <p:ph type="title"/>
          </p:nvPr>
        </p:nvSpPr>
        <p:spPr>
          <a:xfrm>
            <a:off x="1835700" y="593367"/>
            <a:ext cx="8832300" cy="7636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lvl="0"/>
            <a:r>
              <a:rPr lang="en-US" altLang="ko-KR" dirty="0" smtClean="0">
                <a:sym typeface="Verdana"/>
              </a:rPr>
              <a:t>CoNLL2012 domain again</a:t>
            </a:r>
            <a:endParaRPr lang="en-US" sz="3600" b="1" dirty="0">
              <a:solidFill>
                <a:srgbClr val="404040"/>
              </a:solidFill>
              <a:latin typeface="Apple SD 산돌고딕 Neo 일반체"/>
              <a:ea typeface="Apple SD 산돌고딕 Neo 일반체"/>
              <a:cs typeface="Apple SD 산돌고딕 Neo 일반체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055936" y="3434579"/>
            <a:ext cx="5378210" cy="1803549"/>
          </a:xfrm>
          <a:prstGeom prst="rect">
            <a:avLst/>
          </a:prstGeom>
          <a:solidFill>
            <a:schemeClr val="accent6">
              <a:lumMod val="60000"/>
              <a:lumOff val="40000"/>
              <a:alpha val="27843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055936" y="1967836"/>
            <a:ext cx="5378210" cy="444067"/>
          </a:xfrm>
          <a:prstGeom prst="rect">
            <a:avLst/>
          </a:prstGeom>
          <a:solidFill>
            <a:schemeClr val="accent3">
              <a:lumMod val="40000"/>
              <a:lumOff val="60000"/>
              <a:alpha val="36863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8490694" y="1582288"/>
            <a:ext cx="1647979" cy="1478697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Source 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Domain</a:t>
            </a:r>
          </a:p>
        </p:txBody>
      </p:sp>
      <p:sp>
        <p:nvSpPr>
          <p:cNvPr id="10" name="Oval 9"/>
          <p:cNvSpPr/>
          <p:nvPr/>
        </p:nvSpPr>
        <p:spPr>
          <a:xfrm>
            <a:off x="8501360" y="3713427"/>
            <a:ext cx="1694073" cy="1488405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5000"/>
                  <a:lumOff val="95000"/>
                </a:schemeClr>
              </a:gs>
              <a:gs pos="74000">
                <a:schemeClr val="accent6">
                  <a:lumMod val="45000"/>
                  <a:lumOff val="55000"/>
                </a:schemeClr>
              </a:gs>
              <a:gs pos="83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Target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Domain</a:t>
            </a:r>
          </a:p>
        </p:txBody>
      </p:sp>
      <p:sp>
        <p:nvSpPr>
          <p:cNvPr id="11" name="Cloud 10"/>
          <p:cNvSpPr/>
          <p:nvPr/>
        </p:nvSpPr>
        <p:spPr>
          <a:xfrm>
            <a:off x="9465739" y="3022772"/>
            <a:ext cx="1830870" cy="677005"/>
          </a:xfrm>
          <a:prstGeom prst="cloud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chemeClr val="tx1"/>
                </a:solidFill>
              </a:rPr>
              <a:t>Constraint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Striped Right Arrow 11"/>
          <p:cNvSpPr/>
          <p:nvPr/>
        </p:nvSpPr>
        <p:spPr>
          <a:xfrm rot="5400000">
            <a:off x="8899190" y="3167117"/>
            <a:ext cx="898410" cy="508065"/>
          </a:xfrm>
          <a:prstGeom prst="stripedRightArrow">
            <a:avLst>
              <a:gd name="adj1" fmla="val 50000"/>
              <a:gd name="adj2" fmla="val 45610"/>
            </a:avLst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7616548" y="5365582"/>
            <a:ext cx="378655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Can constraint injection</a:t>
            </a:r>
          </a:p>
          <a:p>
            <a:pPr algn="ctr"/>
            <a:r>
              <a:rPr lang="en-US" dirty="0" smtClean="0"/>
              <a:t>transfer to other domains?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6240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835700" y="1482065"/>
            <a:ext cx="8520600" cy="4555200"/>
          </a:xfrm>
        </p:spPr>
        <p:txBody>
          <a:bodyPr>
            <a:normAutofit/>
          </a:bodyPr>
          <a:lstStyle/>
          <a:p>
            <a:r>
              <a:rPr lang="en-US" sz="2800" dirty="0" smtClean="0"/>
              <a:t>Parsing with c-loss (constraint violation loss)</a:t>
            </a:r>
          </a:p>
          <a:p>
            <a:r>
              <a:rPr lang="en-US" sz="2800" dirty="0" smtClean="0"/>
              <a:t>SRL with SSL joint loss.</a:t>
            </a:r>
          </a:p>
          <a:p>
            <a:endParaRPr lang="en-US" sz="2800" b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123</a:t>
            </a:fld>
            <a:endParaRPr lang="en"/>
          </a:p>
        </p:txBody>
      </p:sp>
      <p:sp>
        <p:nvSpPr>
          <p:cNvPr id="23" name="Shape 66"/>
          <p:cNvSpPr txBox="1">
            <a:spLocks noGrp="1"/>
          </p:cNvSpPr>
          <p:nvPr>
            <p:ph type="title"/>
          </p:nvPr>
        </p:nvSpPr>
        <p:spPr>
          <a:xfrm>
            <a:off x="1835700" y="593367"/>
            <a:ext cx="8832300" cy="7636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lvl="0"/>
            <a:r>
              <a:rPr lang="en-US" dirty="0"/>
              <a:t>Preliminary </a:t>
            </a:r>
            <a:r>
              <a:rPr lang="en-US" dirty="0" smtClean="0"/>
              <a:t>Experiment</a:t>
            </a:r>
            <a:endParaRPr lang="en-US" sz="3600" b="1" dirty="0">
              <a:solidFill>
                <a:srgbClr val="404040"/>
              </a:solidFill>
              <a:latin typeface="Apple SD 산돌고딕 Neo 일반체"/>
              <a:ea typeface="Apple SD 산돌고딕 Neo 일반체"/>
              <a:cs typeface="Apple SD 산돌고딕 Neo 일반체"/>
            </a:endParaRPr>
          </a:p>
        </p:txBody>
      </p:sp>
      <p:sp>
        <p:nvSpPr>
          <p:cNvPr id="12" name="Content Placeholder 1"/>
          <p:cNvSpPr txBox="1">
            <a:spLocks/>
          </p:cNvSpPr>
          <p:nvPr/>
        </p:nvSpPr>
        <p:spPr>
          <a:xfrm>
            <a:off x="1922468" y="1485900"/>
            <a:ext cx="8347065" cy="2971800"/>
          </a:xfrm>
          <a:prstGeom prst="rect">
            <a:avLst/>
          </a:prstGeom>
          <a:ln w="76200" cmpd="sng">
            <a:noFill/>
          </a:ln>
        </p:spPr>
        <p:txBody>
          <a:bodyPr vert="horz" lIns="91425" tIns="91425" rIns="91425" bIns="91425" rtlCol="0" anchor="t" anchorCtr="0">
            <a:normAutofit/>
          </a:bodyPr>
          <a:lstStyle>
            <a:lvl1pPr marL="342900" lvl="0" indent="-342900" algn="l" defTabSz="457200" rtl="0" eaLnBrk="1" latinLnBrk="0" hangingPunct="1">
              <a:spcBef>
                <a:spcPts val="0"/>
              </a:spcBef>
              <a:buFont typeface="Arial"/>
              <a:buChar char="•"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1pPr>
            <a:lvl2pPr marL="742950" lvl="1" indent="-285750" algn="l" defTabSz="457200" rtl="0" eaLnBrk="1" latinLnBrk="0" hangingPunct="1">
              <a:spcBef>
                <a:spcPts val="0"/>
              </a:spcBef>
              <a:buFont typeface="Arial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2pPr>
            <a:lvl3pPr marL="1143000" lvl="2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3pPr>
            <a:lvl4pPr marL="1600200" lvl="3" indent="-228600" algn="l" defTabSz="457200" rtl="0" eaLnBrk="1" latinLnBrk="0" hangingPunct="1">
              <a:spcBef>
                <a:spcPts val="0"/>
              </a:spcBef>
              <a:buFont typeface="Arial"/>
              <a:buChar char="–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4pPr>
            <a:lvl5pPr marL="2057400" lvl="4" indent="-228600" algn="l" defTabSz="457200" rtl="0" eaLnBrk="1" latinLnBrk="0" hangingPunct="1">
              <a:spcBef>
                <a:spcPts val="0"/>
              </a:spcBef>
              <a:buFont typeface="Arial"/>
              <a:buChar char="»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5pPr>
            <a:lvl6pPr marL="2514600" lvl="5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452983"/>
            <a:ext cx="5307909" cy="385368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348" y="2447364"/>
            <a:ext cx="5378138" cy="3933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283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val 10"/>
          <p:cNvSpPr/>
          <p:nvPr/>
        </p:nvSpPr>
        <p:spPr>
          <a:xfrm>
            <a:off x="7176978" y="4051005"/>
            <a:ext cx="3934046" cy="2519916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5000"/>
                  <a:lumOff val="95000"/>
                </a:schemeClr>
              </a:gs>
              <a:gs pos="74000">
                <a:schemeClr val="accent6">
                  <a:lumMod val="45000"/>
                  <a:lumOff val="55000"/>
                </a:schemeClr>
              </a:gs>
              <a:gs pos="83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800" dirty="0">
                <a:solidFill>
                  <a:schemeClr val="tx1"/>
                </a:solidFill>
              </a:rPr>
              <a:t>Unlabeled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124</a:t>
            </a:fld>
            <a:endParaRPr lang="en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835699" y="593367"/>
            <a:ext cx="9913277" cy="763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[App 2] “Any” span-based application</a:t>
            </a:r>
            <a:endParaRPr lang="en-US" dirty="0"/>
          </a:p>
        </p:txBody>
      </p:sp>
      <p:sp>
        <p:nvSpPr>
          <p:cNvPr id="7" name="Text Placeholder 1"/>
          <p:cNvSpPr>
            <a:spLocks noGrp="1"/>
          </p:cNvSpPr>
          <p:nvPr>
            <p:ph type="body" idx="1"/>
          </p:nvPr>
        </p:nvSpPr>
        <p:spPr>
          <a:xfrm>
            <a:off x="1835700" y="1482065"/>
            <a:ext cx="10476802" cy="4555200"/>
          </a:xfrm>
        </p:spPr>
        <p:txBody>
          <a:bodyPr>
            <a:normAutofit/>
          </a:bodyPr>
          <a:lstStyle/>
          <a:p>
            <a:r>
              <a:rPr lang="en-US" sz="2800" dirty="0" smtClean="0"/>
              <a:t>There is no SRL-specific component to the earlier </a:t>
            </a:r>
            <a:br>
              <a:rPr lang="en-US" sz="2800" dirty="0" smtClean="0"/>
            </a:br>
            <a:r>
              <a:rPr lang="en-US" sz="2800" dirty="0" smtClean="0"/>
              <a:t>“learning with constraints”.</a:t>
            </a:r>
          </a:p>
          <a:p>
            <a:endParaRPr lang="en-US" sz="2800" dirty="0"/>
          </a:p>
          <a:p>
            <a:r>
              <a:rPr lang="en-US" sz="2800" dirty="0" smtClean="0"/>
              <a:t>Would this approach work on “general” span-based model?</a:t>
            </a:r>
          </a:p>
          <a:p>
            <a:pPr lvl="1"/>
            <a:r>
              <a:rPr lang="en-US" sz="2400" dirty="0"/>
              <a:t>Co-reference resolution</a:t>
            </a:r>
          </a:p>
          <a:p>
            <a:pPr lvl="1"/>
            <a:r>
              <a:rPr lang="en-US" sz="2400" dirty="0" err="1"/>
              <a:t>Framenet</a:t>
            </a:r>
            <a:r>
              <a:rPr lang="en-US" sz="2400" dirty="0"/>
              <a:t> SRL</a:t>
            </a:r>
          </a:p>
          <a:p>
            <a:pPr lvl="1"/>
            <a:r>
              <a:rPr lang="en-US" sz="2400" dirty="0"/>
              <a:t>Shallow Discourse Parsing </a:t>
            </a:r>
            <a:endParaRPr lang="en-US" sz="2400" dirty="0" smtClean="0"/>
          </a:p>
          <a:p>
            <a:pPr lvl="1"/>
            <a:r>
              <a:rPr lang="mr-IN" sz="2400" dirty="0" smtClean="0"/>
              <a:t>…</a:t>
            </a:r>
            <a:endParaRPr lang="en-US" sz="2400" dirty="0"/>
          </a:p>
        </p:txBody>
      </p:sp>
      <p:sp>
        <p:nvSpPr>
          <p:cNvPr id="10" name="Oval 9"/>
          <p:cNvSpPr/>
          <p:nvPr/>
        </p:nvSpPr>
        <p:spPr>
          <a:xfrm>
            <a:off x="7332474" y="4648154"/>
            <a:ext cx="1588935" cy="1553944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Labeled</a:t>
            </a:r>
          </a:p>
        </p:txBody>
      </p:sp>
      <p:sp>
        <p:nvSpPr>
          <p:cNvPr id="12" name="Cloud 11"/>
          <p:cNvSpPr/>
          <p:nvPr/>
        </p:nvSpPr>
        <p:spPr>
          <a:xfrm>
            <a:off x="8040355" y="4279331"/>
            <a:ext cx="2073100" cy="834929"/>
          </a:xfrm>
          <a:prstGeom prst="cloud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Knowledge/</a:t>
            </a:r>
            <a:br>
              <a:rPr lang="en-US" altLang="ko-KR" sz="1600" dirty="0">
                <a:solidFill>
                  <a:schemeClr val="tx1"/>
                </a:solidFill>
              </a:rPr>
            </a:br>
            <a:r>
              <a:rPr lang="en-US" altLang="ko-KR" sz="1600" dirty="0">
                <a:solidFill>
                  <a:schemeClr val="tx1"/>
                </a:solidFill>
              </a:rPr>
              <a:t>Constraint</a:t>
            </a:r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142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val 10"/>
          <p:cNvSpPr/>
          <p:nvPr/>
        </p:nvSpPr>
        <p:spPr>
          <a:xfrm>
            <a:off x="8094162" y="3955312"/>
            <a:ext cx="4097837" cy="2519916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5000"/>
                  <a:lumOff val="95000"/>
                </a:schemeClr>
              </a:gs>
              <a:gs pos="74000">
                <a:schemeClr val="accent6">
                  <a:lumMod val="45000"/>
                  <a:lumOff val="55000"/>
                </a:schemeClr>
              </a:gs>
              <a:gs pos="83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800" smtClean="0">
                <a:solidFill>
                  <a:schemeClr val="tx1"/>
                </a:solidFill>
              </a:rPr>
              <a:t>        Unlabeled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125</a:t>
            </a:fld>
            <a:endParaRPr lang="en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835699" y="593367"/>
            <a:ext cx="9913277" cy="763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[App 2] “Any” span-based application</a:t>
            </a:r>
            <a:endParaRPr lang="en-US" dirty="0"/>
          </a:p>
        </p:txBody>
      </p:sp>
      <p:sp>
        <p:nvSpPr>
          <p:cNvPr id="7" name="Text Placeholder 1"/>
          <p:cNvSpPr>
            <a:spLocks noGrp="1"/>
          </p:cNvSpPr>
          <p:nvPr>
            <p:ph type="body" idx="1"/>
          </p:nvPr>
        </p:nvSpPr>
        <p:spPr>
          <a:xfrm>
            <a:off x="1835700" y="1482065"/>
            <a:ext cx="10476802" cy="4555200"/>
          </a:xfrm>
        </p:spPr>
        <p:txBody>
          <a:bodyPr>
            <a:normAutofit/>
          </a:bodyPr>
          <a:lstStyle/>
          <a:p>
            <a:r>
              <a:rPr lang="en-US" sz="2800" dirty="0" smtClean="0"/>
              <a:t>Challenges to “Any” span-based models.</a:t>
            </a:r>
          </a:p>
          <a:p>
            <a:pPr lvl="1"/>
            <a:r>
              <a:rPr lang="en-US" sz="2400" dirty="0" smtClean="0"/>
              <a:t>New models that considers all the possible spans. </a:t>
            </a:r>
          </a:p>
          <a:p>
            <a:endParaRPr lang="en-US" dirty="0" smtClean="0"/>
          </a:p>
          <a:p>
            <a:r>
              <a:rPr lang="en-US" dirty="0" smtClean="0"/>
              <a:t>Questions to ask</a:t>
            </a:r>
          </a:p>
          <a:p>
            <a:pPr lvl="1"/>
            <a:r>
              <a:rPr lang="en-US" sz="2400" dirty="0" smtClean="0"/>
              <a:t>How well would current approach work on new models?</a:t>
            </a:r>
          </a:p>
          <a:p>
            <a:pPr lvl="1"/>
            <a:r>
              <a:rPr lang="en-US" sz="2400" dirty="0" smtClean="0"/>
              <a:t>Do we need other ways to inject knowledge? </a:t>
            </a:r>
          </a:p>
          <a:p>
            <a:pPr lvl="1"/>
            <a:endParaRPr lang="en-US" dirty="0"/>
          </a:p>
          <a:p>
            <a:r>
              <a:rPr lang="en-US" dirty="0" smtClean="0"/>
              <a:t>SOTA work</a:t>
            </a:r>
          </a:p>
          <a:p>
            <a:pPr lvl="1"/>
            <a:r>
              <a:rPr lang="en-US" sz="2400" dirty="0" smtClean="0"/>
              <a:t>Still focuses on the </a:t>
            </a:r>
            <a:r>
              <a:rPr lang="en-US" sz="2400" dirty="0"/>
              <a:t>gold labels </a:t>
            </a:r>
            <a:r>
              <a:rPr lang="en-US" sz="2400" dirty="0" smtClean="0"/>
              <a:t>only.</a:t>
            </a:r>
            <a:br>
              <a:rPr lang="en-US" sz="2400" dirty="0" smtClean="0"/>
            </a:br>
            <a:endParaRPr lang="en-US" sz="2400" dirty="0" smtClean="0"/>
          </a:p>
        </p:txBody>
      </p:sp>
      <p:sp>
        <p:nvSpPr>
          <p:cNvPr id="10" name="Oval 9"/>
          <p:cNvSpPr/>
          <p:nvPr/>
        </p:nvSpPr>
        <p:spPr>
          <a:xfrm>
            <a:off x="8094163" y="4552461"/>
            <a:ext cx="1826014" cy="1484804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Labeled</a:t>
            </a:r>
          </a:p>
        </p:txBody>
      </p:sp>
      <p:sp>
        <p:nvSpPr>
          <p:cNvPr id="12" name="Cloud 11"/>
          <p:cNvSpPr/>
          <p:nvPr/>
        </p:nvSpPr>
        <p:spPr>
          <a:xfrm>
            <a:off x="8957540" y="4183638"/>
            <a:ext cx="2073100" cy="834929"/>
          </a:xfrm>
          <a:prstGeom prst="cloud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Knowledge/</a:t>
            </a:r>
            <a:br>
              <a:rPr lang="en-US" altLang="ko-KR" sz="1600" dirty="0">
                <a:solidFill>
                  <a:schemeClr val="tx1"/>
                </a:solidFill>
              </a:rPr>
            </a:br>
            <a:r>
              <a:rPr lang="en-US" altLang="ko-KR" sz="1600" dirty="0">
                <a:solidFill>
                  <a:schemeClr val="tx1"/>
                </a:solidFill>
              </a:rPr>
              <a:t>Constraint</a:t>
            </a:r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2030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body" idx="1"/>
          </p:nvPr>
        </p:nvSpPr>
        <p:spPr>
          <a:xfrm>
            <a:off x="1835700" y="1536633"/>
            <a:ext cx="8520600" cy="45552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r>
              <a:rPr lang="en-US" dirty="0" smtClean="0"/>
              <a:t>Motivations &amp; Background</a:t>
            </a:r>
          </a:p>
          <a:p>
            <a:endParaRPr lang="en-US" dirty="0" smtClean="0"/>
          </a:p>
          <a:p>
            <a:r>
              <a:rPr lang="en-US" dirty="0" smtClean="0"/>
              <a:t>Inference </a:t>
            </a:r>
            <a:r>
              <a:rPr lang="en-US" dirty="0"/>
              <a:t>with constraints</a:t>
            </a:r>
          </a:p>
          <a:p>
            <a:endParaRPr lang="en-US" dirty="0" smtClean="0"/>
          </a:p>
          <a:p>
            <a:r>
              <a:rPr lang="en-US" dirty="0" smtClean="0"/>
              <a:t>Learning with </a:t>
            </a:r>
            <a:r>
              <a:rPr lang="en-US" dirty="0"/>
              <a:t>constraints</a:t>
            </a:r>
          </a:p>
          <a:p>
            <a:endParaRPr lang="en-US" dirty="0" smtClean="0"/>
          </a:p>
          <a:p>
            <a:r>
              <a:rPr lang="en-US" dirty="0" smtClean="0"/>
              <a:t>Proposed work</a:t>
            </a:r>
          </a:p>
          <a:p>
            <a:pPr lvl="1"/>
            <a:r>
              <a:rPr lang="en-US" dirty="0" smtClean="0"/>
              <a:t>Application</a:t>
            </a:r>
          </a:p>
          <a:p>
            <a:pPr lvl="1"/>
            <a:r>
              <a:rPr lang="en-US" b="1" dirty="0"/>
              <a:t>new methods (exploration)</a:t>
            </a:r>
          </a:p>
          <a:p>
            <a:pPr lvl="1"/>
            <a:endParaRPr lang="en-US" b="1" dirty="0"/>
          </a:p>
          <a:p>
            <a:pPr lvl="1"/>
            <a:endParaRPr lang="en-US" dirty="0" smtClean="0"/>
          </a:p>
        </p:txBody>
      </p:sp>
      <p:sp>
        <p:nvSpPr>
          <p:cNvPr id="61" name="Shape 61"/>
          <p:cNvSpPr txBox="1">
            <a:spLocks noGrp="1"/>
          </p:cNvSpPr>
          <p:nvPr>
            <p:ph type="title"/>
          </p:nvPr>
        </p:nvSpPr>
        <p:spPr>
          <a:xfrm>
            <a:off x="1835700" y="593367"/>
            <a:ext cx="8520600" cy="7636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r>
              <a:rPr lang="en" dirty="0"/>
              <a:t>Roadmap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126</a:t>
            </a:fld>
            <a:endParaRPr lang="en"/>
          </a:p>
        </p:txBody>
      </p:sp>
      <p:sp>
        <p:nvSpPr>
          <p:cNvPr id="7" name="Left Bracket 6"/>
          <p:cNvSpPr/>
          <p:nvPr/>
        </p:nvSpPr>
        <p:spPr>
          <a:xfrm>
            <a:off x="1810871" y="4478186"/>
            <a:ext cx="322729" cy="1613647"/>
          </a:xfrm>
          <a:prstGeom prst="leftBracket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Left Bracket 7"/>
          <p:cNvSpPr/>
          <p:nvPr/>
        </p:nvSpPr>
        <p:spPr>
          <a:xfrm flipH="1">
            <a:off x="9109437" y="4392863"/>
            <a:ext cx="369795" cy="1613647"/>
          </a:xfrm>
          <a:prstGeom prst="leftBracket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547588" y="2807304"/>
            <a:ext cx="1782283" cy="954107"/>
          </a:xfrm>
          <a:prstGeom prst="rect">
            <a:avLst/>
          </a:prstGeom>
          <a:ln>
            <a:solidFill>
              <a:srgbClr val="0070C0"/>
            </a:solidFill>
          </a:ln>
        </p:spPr>
        <p:txBody>
          <a:bodyPr wrap="none">
            <a:spAutoFit/>
          </a:bodyPr>
          <a:lstStyle/>
          <a:p>
            <a:r>
              <a:rPr lang="en-US" sz="2800" dirty="0" smtClean="0"/>
              <a:t>Completed</a:t>
            </a:r>
          </a:p>
          <a:p>
            <a:pPr algn="ctr"/>
            <a:r>
              <a:rPr lang="en-US" sz="2800" dirty="0" smtClean="0"/>
              <a:t>Work</a:t>
            </a:r>
            <a:endParaRPr lang="en-US" sz="2800" dirty="0"/>
          </a:p>
        </p:txBody>
      </p:sp>
      <p:sp>
        <p:nvSpPr>
          <p:cNvPr id="10" name="Left Bracket 9"/>
          <p:cNvSpPr/>
          <p:nvPr/>
        </p:nvSpPr>
        <p:spPr>
          <a:xfrm>
            <a:off x="1772771" y="2693894"/>
            <a:ext cx="322729" cy="1613647"/>
          </a:xfrm>
          <a:prstGeom prst="leftBracket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eft Bracket 10"/>
          <p:cNvSpPr/>
          <p:nvPr/>
        </p:nvSpPr>
        <p:spPr>
          <a:xfrm flipH="1">
            <a:off x="9114864" y="2693894"/>
            <a:ext cx="369795" cy="1613647"/>
          </a:xfrm>
          <a:prstGeom prst="leftBracket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9652923" y="4620416"/>
            <a:ext cx="1565493" cy="954107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pPr algn="ctr"/>
            <a:r>
              <a:rPr lang="en-US" sz="2800" dirty="0" smtClean="0"/>
              <a:t>Proposed</a:t>
            </a:r>
            <a:br>
              <a:rPr lang="en-US" sz="2800" dirty="0" smtClean="0"/>
            </a:br>
            <a:r>
              <a:rPr lang="en-US" sz="2800" dirty="0" smtClean="0"/>
              <a:t>Work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885420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835699" y="1482065"/>
            <a:ext cx="9809454" cy="4555200"/>
          </a:xfrm>
        </p:spPr>
        <p:txBody>
          <a:bodyPr>
            <a:normAutofit lnSpcReduction="10000"/>
          </a:bodyPr>
          <a:lstStyle/>
          <a:p>
            <a:r>
              <a:rPr lang="en-US" sz="2400" dirty="0" smtClean="0"/>
              <a:t>Learning with constraint, we tried to find the best output given model.</a:t>
            </a:r>
          </a:p>
          <a:p>
            <a:endParaRPr lang="en-US" sz="2400" dirty="0" smtClean="0"/>
          </a:p>
          <a:p>
            <a:r>
              <a:rPr lang="en-US" sz="2400" dirty="0" smtClean="0"/>
              <a:t>Evaluate ‘how well (bad)’ the output is </a:t>
            </a:r>
            <a:br>
              <a:rPr lang="en-US" sz="2400" dirty="0" smtClean="0"/>
            </a:br>
            <a:r>
              <a:rPr lang="en-US" sz="2400" dirty="0" smtClean="0"/>
              <a:t>in terms of the constraint violation. </a:t>
            </a:r>
            <a:r>
              <a:rPr lang="en-US" sz="2400" dirty="0" smtClean="0">
                <a:sym typeface="Wingdings"/>
              </a:rPr>
              <a:t> Use this signal to further train.</a:t>
            </a:r>
          </a:p>
          <a:p>
            <a:endParaRPr lang="en-US" sz="2400" dirty="0">
              <a:sym typeface="Wingdings"/>
            </a:endParaRPr>
          </a:p>
          <a:p>
            <a:r>
              <a:rPr lang="en-US" sz="2400" dirty="0" smtClean="0">
                <a:sym typeface="Wingdings"/>
              </a:rPr>
              <a:t>Can we do better?</a:t>
            </a:r>
          </a:p>
          <a:p>
            <a:endParaRPr lang="en-US" sz="2400" dirty="0">
              <a:sym typeface="Wingdings"/>
            </a:endParaRPr>
          </a:p>
          <a:p>
            <a:r>
              <a:rPr lang="en-US" sz="2400" dirty="0" smtClean="0">
                <a:sym typeface="Wingdings"/>
              </a:rPr>
              <a:t>Can we systematically sample constraint violating sets and learn from it?</a:t>
            </a:r>
          </a:p>
          <a:p>
            <a:endParaRPr lang="en-US" sz="2400" dirty="0">
              <a:sym typeface="Wingdings"/>
            </a:endParaRPr>
          </a:p>
          <a:p>
            <a:r>
              <a:rPr lang="en-US" sz="2400" b="1" dirty="0" smtClean="0">
                <a:sym typeface="Wingdings"/>
              </a:rPr>
              <a:t>Challenges:</a:t>
            </a:r>
          </a:p>
          <a:p>
            <a:pPr lvl="1"/>
            <a:r>
              <a:rPr lang="en-US" sz="2000" dirty="0" smtClean="0">
                <a:sym typeface="Wingdings"/>
              </a:rPr>
              <a:t>Sampling a sequence (sentence) with a score distribution is not straightforward.</a:t>
            </a:r>
          </a:p>
          <a:p>
            <a:pPr lvl="2"/>
            <a:r>
              <a:rPr lang="en-US" sz="1600" dirty="0" smtClean="0">
                <a:sym typeface="Wingdings"/>
              </a:rPr>
              <a:t>Proposed method: Sampling using MCMC method.</a:t>
            </a:r>
          </a:p>
          <a:p>
            <a:pPr lvl="1"/>
            <a:r>
              <a:rPr lang="en-US" sz="2000" dirty="0" smtClean="0">
                <a:sym typeface="Wingdings"/>
              </a:rPr>
              <a:t>How to learn from the </a:t>
            </a:r>
            <a:r>
              <a:rPr lang="en-US" sz="2000" dirty="0" err="1" smtClean="0">
                <a:sym typeface="Wingdings"/>
              </a:rPr>
              <a:t>negatvie</a:t>
            </a:r>
            <a:r>
              <a:rPr lang="en-US" sz="2000" dirty="0" smtClean="0">
                <a:sym typeface="Wingdings"/>
              </a:rPr>
              <a:t> samples?</a:t>
            </a:r>
          </a:p>
          <a:p>
            <a:pPr lvl="2"/>
            <a:r>
              <a:rPr lang="en-US" sz="1600" dirty="0" smtClean="0">
                <a:sym typeface="Wingdings"/>
              </a:rPr>
              <a:t>Proposed method: Max-margin training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127</a:t>
            </a:fld>
            <a:endParaRPr lang="en"/>
          </a:p>
        </p:txBody>
      </p:sp>
      <p:sp>
        <p:nvSpPr>
          <p:cNvPr id="23" name="Shape 66"/>
          <p:cNvSpPr txBox="1">
            <a:spLocks noGrp="1"/>
          </p:cNvSpPr>
          <p:nvPr>
            <p:ph type="title"/>
          </p:nvPr>
        </p:nvSpPr>
        <p:spPr>
          <a:xfrm>
            <a:off x="1835700" y="593367"/>
            <a:ext cx="8832300" cy="7636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lvl="0"/>
            <a:r>
              <a:rPr lang="en-US" dirty="0" smtClean="0"/>
              <a:t>[Method 1] Negative sampling</a:t>
            </a:r>
            <a:endParaRPr lang="en-US" sz="3600" b="1" dirty="0">
              <a:solidFill>
                <a:srgbClr val="404040"/>
              </a:solidFill>
              <a:latin typeface="Apple SD 산돌고딕 Neo 일반체"/>
              <a:ea typeface="Apple SD 산돌고딕 Neo 일반체"/>
              <a:cs typeface="Apple SD 산돌고딕 Neo 일반체"/>
            </a:endParaRPr>
          </a:p>
        </p:txBody>
      </p:sp>
    </p:spTree>
    <p:extLst>
      <p:ext uri="{BB962C8B-B14F-4D97-AF65-F5344CB8AC3E}">
        <p14:creationId xmlns:p14="http://schemas.microsoft.com/office/powerpoint/2010/main" val="755989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Proposed Timeline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128</a:t>
            </a:fld>
            <a:endParaRPr lang="e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088" y="1917298"/>
            <a:ext cx="10078187" cy="3664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339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835699" y="1482065"/>
            <a:ext cx="9002629" cy="4555200"/>
          </a:xfrm>
        </p:spPr>
        <p:txBody>
          <a:bodyPr/>
          <a:lstStyle/>
          <a:p>
            <a:r>
              <a:rPr lang="en-US" altLang="ko-KR" sz="2800" dirty="0" smtClean="0">
                <a:sym typeface="Verdana"/>
              </a:rPr>
              <a:t>Black </a:t>
            </a:r>
            <a:r>
              <a:rPr lang="en-US" altLang="ko-KR" sz="2800" dirty="0">
                <a:sym typeface="Verdana"/>
              </a:rPr>
              <a:t>box trained with cross-entropy loss</a:t>
            </a:r>
          </a:p>
          <a:p>
            <a:pPr lvl="1"/>
            <a:r>
              <a:rPr lang="en-US" altLang="ko-KR" sz="2400" dirty="0" smtClean="0">
                <a:sym typeface="Verdana"/>
              </a:rPr>
              <a:t>Maximizing log-likelihood of (input, true output) pair.</a:t>
            </a:r>
          </a:p>
          <a:p>
            <a:pPr lvl="1"/>
            <a:r>
              <a:rPr lang="en-US" altLang="ko-KR" sz="2400" dirty="0" smtClean="0">
                <a:sym typeface="Verdana"/>
              </a:rPr>
              <a:t>Often requires massive dataset.</a:t>
            </a:r>
            <a:r>
              <a:rPr lang="ko-KR" altLang="en-US" sz="2400" dirty="0" smtClean="0">
                <a:sym typeface="Verdana"/>
              </a:rPr>
              <a:t> </a:t>
            </a:r>
            <a:r>
              <a:rPr lang="en-US" altLang="ko-KR" sz="2400" dirty="0" smtClean="0">
                <a:sym typeface="Verdana"/>
              </a:rPr>
              <a:t>(not very good on small data)</a:t>
            </a:r>
          </a:p>
          <a:p>
            <a:r>
              <a:rPr lang="en-US" altLang="ko-KR" sz="2800" dirty="0" smtClean="0">
                <a:solidFill>
                  <a:schemeClr val="tx1"/>
                </a:solidFill>
                <a:sym typeface="Verdana"/>
              </a:rPr>
              <a:t>Can we </a:t>
            </a:r>
            <a:r>
              <a:rPr lang="en-US" altLang="ko-KR" sz="2800" b="1" i="1" dirty="0" smtClean="0">
                <a:solidFill>
                  <a:srgbClr val="0070C0"/>
                </a:solidFill>
                <a:sym typeface="Verdana"/>
              </a:rPr>
              <a:t>leverage the known constraints?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12</a:t>
            </a:fld>
            <a:endParaRPr lang="en"/>
          </a:p>
        </p:txBody>
      </p:sp>
      <p:sp>
        <p:nvSpPr>
          <p:cNvPr id="23" name="Shape 66"/>
          <p:cNvSpPr txBox="1">
            <a:spLocks noGrp="1"/>
          </p:cNvSpPr>
          <p:nvPr>
            <p:ph type="title"/>
          </p:nvPr>
        </p:nvSpPr>
        <p:spPr>
          <a:xfrm>
            <a:off x="1835700" y="593367"/>
            <a:ext cx="8832300" cy="7636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lvl="0"/>
            <a:r>
              <a:rPr lang="en-US" altLang="ko-KR" dirty="0" smtClean="0"/>
              <a:t>Typical neural model training</a:t>
            </a:r>
            <a:endParaRPr lang="en-US" sz="3600" b="1" dirty="0">
              <a:solidFill>
                <a:srgbClr val="404040"/>
              </a:solidFill>
              <a:latin typeface="Apple SD 산돌고딕 Neo 일반체"/>
              <a:ea typeface="Apple SD 산돌고딕 Neo 일반체"/>
              <a:cs typeface="Apple SD 산돌고딕 Neo 일반체"/>
            </a:endParaRPr>
          </a:p>
        </p:txBody>
      </p:sp>
      <p:sp>
        <p:nvSpPr>
          <p:cNvPr id="10" name="Right Arrow 9"/>
          <p:cNvSpPr/>
          <p:nvPr/>
        </p:nvSpPr>
        <p:spPr>
          <a:xfrm rot="16200000">
            <a:off x="3999467" y="4263094"/>
            <a:ext cx="734028" cy="481978"/>
          </a:xfrm>
          <a:prstGeom prst="rightArrow">
            <a:avLst/>
          </a:prstGeom>
          <a:solidFill>
            <a:srgbClr val="0070C0">
              <a:alpha val="92000"/>
            </a:srgb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9" tIns="34295" rIns="68589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6962366" y="4961452"/>
            <a:ext cx="1320781" cy="378220"/>
          </a:xfrm>
          <a:prstGeom prst="rect">
            <a:avLst/>
          </a:prstGeom>
          <a:noFill/>
          <a:ln w="38100" cmpd="sng">
            <a:solidFill>
              <a:srgbClr val="F79646"/>
            </a:solidFill>
          </a:ln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400" b="1" dirty="0">
                <a:solidFill>
                  <a:srgbClr val="000000"/>
                </a:solidFill>
              </a:rPr>
              <a:t>Y</a:t>
            </a:r>
            <a:r>
              <a:rPr lang="en-US" sz="2400" dirty="0">
                <a:solidFill>
                  <a:srgbClr val="000000"/>
                </a:solidFill>
              </a:rPr>
              <a:t> (output)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667525" y="4945866"/>
            <a:ext cx="1199808" cy="393806"/>
          </a:xfrm>
          <a:prstGeom prst="rect">
            <a:avLst/>
          </a:prstGeom>
          <a:noFill/>
          <a:ln w="38100" cmpd="sng">
            <a:solidFill>
              <a:srgbClr val="00B0F0"/>
            </a:solidFill>
          </a:ln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400" b="1" dirty="0">
                <a:solidFill>
                  <a:srgbClr val="000000"/>
                </a:solidFill>
              </a:rPr>
              <a:t>X </a:t>
            </a:r>
            <a:r>
              <a:rPr lang="en-US" sz="2400" dirty="0">
                <a:solidFill>
                  <a:srgbClr val="000000"/>
                </a:solidFill>
              </a:rPr>
              <a:t>(Input )</a:t>
            </a:r>
            <a:endParaRPr lang="en-US" sz="2400" b="1" dirty="0">
              <a:solidFill>
                <a:srgbClr val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3425908" y="3559520"/>
                <a:ext cx="5036093" cy="579581"/>
              </a:xfrm>
              <a:prstGeom prst="rect">
                <a:avLst/>
              </a:prstGeom>
              <a:solidFill>
                <a:srgbClr val="000000">
                  <a:alpha val="92000"/>
                </a:srgbClr>
              </a:solidFill>
              <a:ln w="19050">
                <a:noFill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9" tIns="34295" rIns="68589" bIns="3429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3600" b="1" i="1">
                        <a:latin typeface="Cambria Math" charset="0"/>
                        <a:ea typeface="Cambria Math" charset="0"/>
                        <a:cs typeface="Cambria Math" charset="0"/>
                      </a:rPr>
                      <m:t>𝜽</m:t>
                    </m:r>
                  </m:oMath>
                </a14:m>
                <a:r>
                  <a:rPr lang="en-US" sz="3600" b="1" dirty="0"/>
                  <a:t> (model)</a:t>
                </a:r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5908" y="3559520"/>
                <a:ext cx="5036093" cy="579581"/>
              </a:xfrm>
              <a:prstGeom prst="rect">
                <a:avLst/>
              </a:prstGeom>
              <a:blipFill rotWithShape="0">
                <a:blip r:embed="rId3"/>
                <a:stretch>
                  <a:fillRect t="-26316" b="-40000"/>
                </a:stretch>
              </a:blipFill>
              <a:ln w="19050">
                <a:noFill/>
                <a:miter lim="8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ight Arrow 18"/>
          <p:cNvSpPr/>
          <p:nvPr/>
        </p:nvSpPr>
        <p:spPr>
          <a:xfrm rot="5400000">
            <a:off x="7255741" y="4309287"/>
            <a:ext cx="734028" cy="481978"/>
          </a:xfrm>
          <a:prstGeom prst="rightArrow">
            <a:avLst/>
          </a:prstGeom>
          <a:solidFill>
            <a:srgbClr val="F79646">
              <a:alpha val="92000"/>
            </a:srgb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9" tIns="34295" rIns="68589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672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ctrTitle"/>
          </p:nvPr>
        </p:nvSpPr>
        <p:spPr>
          <a:xfrm>
            <a:off x="1835708" y="992767"/>
            <a:ext cx="8520600" cy="2736800"/>
          </a:xfrm>
          <a:prstGeom prst="rect">
            <a:avLst/>
          </a:prstGeom>
        </p:spPr>
        <p:txBody>
          <a:bodyPr vert="horz" lIns="91425" tIns="91425" rIns="91425" bIns="91425" rtlCol="0" anchor="b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-US" sz="7200" dirty="0"/>
              <a:t>Thank You!</a:t>
            </a:r>
            <a:endParaRPr lang="en" sz="7200" dirty="0"/>
          </a:p>
        </p:txBody>
      </p:sp>
      <p:sp>
        <p:nvSpPr>
          <p:cNvPr id="55" name="Shape 55"/>
          <p:cNvSpPr txBox="1">
            <a:spLocks noGrp="1"/>
          </p:cNvSpPr>
          <p:nvPr>
            <p:ph type="subTitle" idx="1"/>
          </p:nvPr>
        </p:nvSpPr>
        <p:spPr>
          <a:xfrm>
            <a:off x="1835700" y="4147033"/>
            <a:ext cx="8520600" cy="10568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-US" sz="5400" dirty="0">
                <a:latin typeface="Helvetica"/>
                <a:cs typeface="Helvetica"/>
              </a:rPr>
              <a:t>Questions?</a:t>
            </a:r>
            <a:endParaRPr lang="en" sz="5400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116026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Backup slides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 action="ppaction://hlinksldjump"/>
              </a:rPr>
              <a:t>181. Shift-Reduce </a:t>
            </a:r>
            <a:r>
              <a:rPr lang="en-US" dirty="0" smtClean="0">
                <a:hlinkClick r:id="rId2" action="ppaction://hlinksldjump"/>
              </a:rPr>
              <a:t>syntax</a:t>
            </a:r>
            <a:endParaRPr lang="en-US" dirty="0" smtClean="0">
              <a:hlinkClick r:id="rId3" action="ppaction://hlinksldjump"/>
            </a:endParaRPr>
          </a:p>
          <a:p>
            <a:r>
              <a:rPr lang="en-US" dirty="0" smtClean="0">
                <a:hlinkClick r:id="rId3" action="ppaction://hlinksldjump"/>
              </a:rPr>
              <a:t>193. Case study of GBI on parsing</a:t>
            </a: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Jay Yoon Lee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&lt;</a:t>
            </a:r>
            <a:fld id="{12B0B8C0-B174-994E-B80C-8036BF688C4C}" type="slidenum">
              <a:rPr lang="en-US" smtClean="0"/>
              <a:t>130</a:t>
            </a:fld>
            <a:r>
              <a:rPr lang="en-US" smtClean="0"/>
              <a:t>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200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3798611" y="2037449"/>
            <a:ext cx="6631352" cy="3950044"/>
            <a:chOff x="1548449" y="2112158"/>
            <a:chExt cx="7316193" cy="4159341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t="-1" r="178" b="1341"/>
            <a:stretch/>
          </p:blipFill>
          <p:spPr>
            <a:xfrm>
              <a:off x="1548449" y="2112158"/>
              <a:ext cx="7316193" cy="415934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5" name="Oval 24"/>
            <p:cNvSpPr/>
            <p:nvPr/>
          </p:nvSpPr>
          <p:spPr>
            <a:xfrm>
              <a:off x="8143903" y="6084556"/>
              <a:ext cx="694311" cy="186943"/>
            </a:xfrm>
            <a:prstGeom prst="ellipse">
              <a:avLst/>
            </a:prstGeom>
            <a:solidFill>
              <a:schemeClr val="bg1"/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1803358" y="1536633"/>
            <a:ext cx="8520600" cy="45552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marL="971550" lvl="1"/>
            <a:endParaRPr lang="en-US" dirty="0" smtClean="0">
              <a:latin typeface="Apple SD 산돌고딕 Neo 일반체"/>
              <a:ea typeface="Apple SD 산돌고딕 Neo 일반체"/>
              <a:cs typeface="Apple SD 산돌고딕 Neo 일반체"/>
              <a:sym typeface="Verdana"/>
            </a:endParaRPr>
          </a:p>
          <a:p>
            <a:pPr marL="685800" lvl="1"/>
            <a:endParaRPr lang="en-US" sz="20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131</a:t>
            </a:fld>
            <a:endParaRPr lang="en"/>
          </a:p>
        </p:txBody>
      </p:sp>
      <p:sp>
        <p:nvSpPr>
          <p:cNvPr id="5" name="TextBox 4"/>
          <p:cNvSpPr txBox="1"/>
          <p:nvPr/>
        </p:nvSpPr>
        <p:spPr>
          <a:xfrm>
            <a:off x="-251696" y="1796381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Text Placeholder 1"/>
          <p:cNvSpPr txBox="1">
            <a:spLocks/>
          </p:cNvSpPr>
          <p:nvPr/>
        </p:nvSpPr>
        <p:spPr>
          <a:xfrm>
            <a:off x="1835700" y="1482065"/>
            <a:ext cx="8520600" cy="45552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rmAutofit/>
          </a:bodyPr>
          <a:lstStyle>
            <a:lvl1pPr marL="342900" lvl="0" indent="-342900" algn="l" defTabSz="457200" rtl="0" eaLnBrk="1" latinLnBrk="0" hangingPunct="1">
              <a:spcBef>
                <a:spcPts val="0"/>
              </a:spcBef>
              <a:buFont typeface="Arial"/>
              <a:buChar char="•"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1pPr>
            <a:lvl2pPr marL="742950" lvl="1" indent="-285750" algn="l" defTabSz="457200" rtl="0" eaLnBrk="1" latinLnBrk="0" hangingPunct="1">
              <a:spcBef>
                <a:spcPts val="0"/>
              </a:spcBef>
              <a:buFont typeface="Arial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2pPr>
            <a:lvl3pPr marL="1143000" lvl="2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3pPr>
            <a:lvl4pPr marL="1600200" lvl="3" indent="-228600" algn="l" defTabSz="457200" rtl="0" eaLnBrk="1" latinLnBrk="0" hangingPunct="1">
              <a:spcBef>
                <a:spcPts val="0"/>
              </a:spcBef>
              <a:buFont typeface="Arial"/>
              <a:buChar char="–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4pPr>
            <a:lvl5pPr marL="2057400" lvl="4" indent="-228600" algn="l" defTabSz="457200" rtl="0" eaLnBrk="1" latinLnBrk="0" hangingPunct="1">
              <a:spcBef>
                <a:spcPts val="0"/>
              </a:spcBef>
              <a:buFont typeface="Arial"/>
              <a:buChar char="»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5pPr>
            <a:lvl6pPr marL="2514600" lvl="5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800" dirty="0">
                <a:sym typeface="Verdana"/>
              </a:rPr>
              <a:t>Semantic Role Labeling</a:t>
            </a:r>
          </a:p>
          <a:p>
            <a:pPr lvl="1"/>
            <a:endParaRPr lang="en-US" altLang="ko-KR" sz="2400" dirty="0">
              <a:sym typeface="Verdana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458311" y="3335803"/>
            <a:ext cx="2040095" cy="67741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400" dirty="0">
                <a:solidFill>
                  <a:srgbClr val="000000"/>
                </a:solidFill>
              </a:rPr>
              <a:t>The cat </a:t>
            </a:r>
          </a:p>
          <a:p>
            <a:pPr algn="ctr">
              <a:lnSpc>
                <a:spcPct val="90000"/>
              </a:lnSpc>
            </a:pPr>
            <a:r>
              <a:rPr lang="en-US" sz="2400" dirty="0">
                <a:solidFill>
                  <a:srgbClr val="000000"/>
                </a:solidFill>
              </a:rPr>
              <a:t>loves hats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736399" y="5186862"/>
            <a:ext cx="1320781" cy="378220"/>
          </a:xfrm>
          <a:prstGeom prst="rect">
            <a:avLst/>
          </a:prstGeom>
          <a:noFill/>
          <a:ln w="38100" cmpd="sng">
            <a:solidFill>
              <a:srgbClr val="F79646"/>
            </a:solidFill>
          </a:ln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400" b="1" dirty="0">
                <a:solidFill>
                  <a:srgbClr val="000000"/>
                </a:solidFill>
              </a:rPr>
              <a:t>Y</a:t>
            </a:r>
            <a:r>
              <a:rPr lang="en-US" sz="2400" dirty="0">
                <a:solidFill>
                  <a:srgbClr val="000000"/>
                </a:solidFill>
              </a:rPr>
              <a:t> (output)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739082" y="2778837"/>
            <a:ext cx="1199808" cy="393806"/>
          </a:xfrm>
          <a:prstGeom prst="rect">
            <a:avLst/>
          </a:prstGeom>
          <a:noFill/>
          <a:ln w="38100" cmpd="sng">
            <a:solidFill>
              <a:srgbClr val="00B0F0"/>
            </a:solidFill>
          </a:ln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400" b="1" dirty="0">
                <a:solidFill>
                  <a:srgbClr val="000000"/>
                </a:solidFill>
              </a:rPr>
              <a:t>X </a:t>
            </a:r>
            <a:r>
              <a:rPr lang="en-US" sz="2400" dirty="0">
                <a:solidFill>
                  <a:srgbClr val="000000"/>
                </a:solidFill>
              </a:rPr>
              <a:t>(Input )</a:t>
            </a:r>
            <a:endParaRPr lang="en-US" sz="2400" b="1" dirty="0">
              <a:solidFill>
                <a:srgbClr val="000000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697718" y="5680892"/>
            <a:ext cx="2040095" cy="118121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2400" dirty="0">
                <a:solidFill>
                  <a:srgbClr val="000000"/>
                </a:solidFill>
              </a:rPr>
              <a:t>VERB </a:t>
            </a:r>
            <a:r>
              <a:rPr lang="mr-IN" sz="2400" dirty="0">
                <a:solidFill>
                  <a:srgbClr val="000000"/>
                </a:solidFill>
              </a:rPr>
              <a:t>–</a:t>
            </a:r>
            <a:r>
              <a:rPr lang="en-US" sz="2400" dirty="0">
                <a:solidFill>
                  <a:srgbClr val="000000"/>
                </a:solidFill>
              </a:rPr>
              <a:t> love</a:t>
            </a:r>
          </a:p>
          <a:p>
            <a:pPr>
              <a:lnSpc>
                <a:spcPct val="90000"/>
              </a:lnSpc>
            </a:pPr>
            <a:r>
              <a:rPr lang="en-US" sz="2400" dirty="0">
                <a:solidFill>
                  <a:srgbClr val="000000"/>
                </a:solidFill>
              </a:rPr>
              <a:t>ARG0 </a:t>
            </a:r>
            <a:r>
              <a:rPr lang="mr-IN" sz="2400" dirty="0">
                <a:solidFill>
                  <a:srgbClr val="000000"/>
                </a:solidFill>
              </a:rPr>
              <a:t>–</a:t>
            </a:r>
            <a:r>
              <a:rPr lang="en-US" sz="2400" dirty="0">
                <a:solidFill>
                  <a:srgbClr val="000000"/>
                </a:solidFill>
              </a:rPr>
              <a:t> the cats</a:t>
            </a:r>
          </a:p>
          <a:p>
            <a:pPr>
              <a:lnSpc>
                <a:spcPct val="90000"/>
              </a:lnSpc>
            </a:pPr>
            <a:r>
              <a:rPr lang="en-US" sz="2400" dirty="0">
                <a:solidFill>
                  <a:srgbClr val="000000"/>
                </a:solidFill>
              </a:rPr>
              <a:t>ARG1</a:t>
            </a:r>
            <a:r>
              <a:rPr lang="mr-IN" sz="2400" dirty="0">
                <a:solidFill>
                  <a:srgbClr val="000000"/>
                </a:solidFill>
              </a:rPr>
              <a:t>–</a:t>
            </a:r>
            <a:r>
              <a:rPr lang="en-US" sz="2400" dirty="0">
                <a:solidFill>
                  <a:srgbClr val="000000"/>
                </a:solidFill>
              </a:rPr>
              <a:t> hats</a:t>
            </a:r>
          </a:p>
          <a:p>
            <a:pPr>
              <a:lnSpc>
                <a:spcPct val="90000"/>
              </a:lnSpc>
            </a:pPr>
            <a:endParaRPr lang="en-US" sz="2400" dirty="0">
              <a:solidFill>
                <a:srgbClr val="000000"/>
              </a:solidFill>
            </a:endParaRPr>
          </a:p>
        </p:txBody>
      </p:sp>
      <p:sp>
        <p:nvSpPr>
          <p:cNvPr id="49" name="Right Arrow 48"/>
          <p:cNvSpPr/>
          <p:nvPr/>
        </p:nvSpPr>
        <p:spPr>
          <a:xfrm>
            <a:off x="3123338" y="2710523"/>
            <a:ext cx="614475" cy="481978"/>
          </a:xfrm>
          <a:prstGeom prst="rightArrow">
            <a:avLst/>
          </a:prstGeom>
          <a:solidFill>
            <a:srgbClr val="0070C0">
              <a:alpha val="92000"/>
            </a:srgb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9" tIns="34295" rIns="68589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/>
          </a:p>
        </p:txBody>
      </p:sp>
      <p:sp>
        <p:nvSpPr>
          <p:cNvPr id="50" name="Right Arrow 49"/>
          <p:cNvSpPr/>
          <p:nvPr/>
        </p:nvSpPr>
        <p:spPr>
          <a:xfrm rot="10800000">
            <a:off x="3086214" y="5149832"/>
            <a:ext cx="651598" cy="441227"/>
          </a:xfrm>
          <a:prstGeom prst="rightArrow">
            <a:avLst/>
          </a:prstGeom>
          <a:solidFill>
            <a:srgbClr val="F79646">
              <a:alpha val="92000"/>
            </a:srgb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9" tIns="34295" rIns="68589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3737813" y="1972427"/>
                <a:ext cx="6802935" cy="4119406"/>
              </a:xfrm>
              <a:prstGeom prst="rect">
                <a:avLst/>
              </a:prstGeom>
              <a:solidFill>
                <a:srgbClr val="000000">
                  <a:alpha val="67059"/>
                </a:srgbClr>
              </a:solidFill>
              <a:ln w="19050">
                <a:noFill/>
                <a:miter lim="800000"/>
              </a:ln>
              <a:effectLst>
                <a:outerShdw blurRad="50800" dist="50800" dir="5400000" algn="ctr" rotWithShape="0">
                  <a:srgbClr val="000000">
                    <a:alpha val="79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9" tIns="34295" rIns="68589" bIns="3429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3600" b="1" i="1">
                        <a:latin typeface="Cambria Math" charset="0"/>
                        <a:ea typeface="Cambria Math" charset="0"/>
                        <a:cs typeface="Cambria Math" charset="0"/>
                      </a:rPr>
                      <m:t>𝜽</m:t>
                    </m:r>
                  </m:oMath>
                </a14:m>
                <a:r>
                  <a:rPr lang="en-US" sz="3600" b="1" dirty="0"/>
                  <a:t> (model)</a:t>
                </a:r>
              </a:p>
              <a:p>
                <a:pPr algn="ctr">
                  <a:lnSpc>
                    <a:spcPct val="90000"/>
                  </a:lnSpc>
                </a:pPr>
                <a:endParaRPr lang="en-US" sz="3600" b="1" dirty="0"/>
              </a:p>
              <a:p>
                <a:pPr algn="ctr">
                  <a:lnSpc>
                    <a:spcPct val="90000"/>
                  </a:lnSpc>
                </a:pPr>
                <a:endParaRPr lang="en-US" sz="3600" b="1" dirty="0"/>
              </a:p>
              <a:p>
                <a:pPr algn="ctr">
                  <a:lnSpc>
                    <a:spcPct val="90000"/>
                  </a:lnSpc>
                </a:pPr>
                <a:endParaRPr lang="en-US" sz="3600" b="1" dirty="0"/>
              </a:p>
              <a:p>
                <a:pPr algn="ctr">
                  <a:lnSpc>
                    <a:spcPct val="90000"/>
                  </a:lnSpc>
                </a:pPr>
                <a:endParaRPr lang="en-US" sz="3600" b="1" dirty="0"/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3812" y="1972427"/>
                <a:ext cx="6802935" cy="4119406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 w="19050">
                <a:noFill/>
                <a:miter lim="800000"/>
              </a:ln>
              <a:effectLst>
                <a:outerShdw blurRad="50800" dist="50800" dir="5400000" algn="ctr" rotWithShape="0">
                  <a:srgbClr val="000000">
                    <a:alpha val="79000"/>
                  </a:srgb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Shape 66"/>
          <p:cNvSpPr txBox="1">
            <a:spLocks noGrp="1"/>
          </p:cNvSpPr>
          <p:nvPr>
            <p:ph type="title"/>
          </p:nvPr>
        </p:nvSpPr>
        <p:spPr>
          <a:xfrm>
            <a:off x="1835700" y="593367"/>
            <a:ext cx="8520600" cy="7636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r>
              <a:rPr lang="en-US" dirty="0" smtClean="0"/>
              <a:t>[Revisit] Complex models</a:t>
            </a:r>
            <a:endParaRPr lang="en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/>
          <a:srcRect l="-771" t="-101" r="1237" b="-1066"/>
          <a:stretch/>
        </p:blipFill>
        <p:spPr>
          <a:xfrm>
            <a:off x="4150003" y="1972427"/>
            <a:ext cx="5525646" cy="4119406"/>
          </a:xfrm>
          <a:prstGeom prst="rect">
            <a:avLst/>
          </a:prstGeom>
        </p:spPr>
      </p:pic>
      <p:sp>
        <p:nvSpPr>
          <p:cNvPr id="18" name="Google Shape;297;p26"/>
          <p:cNvSpPr txBox="1"/>
          <p:nvPr/>
        </p:nvSpPr>
        <p:spPr>
          <a:xfrm>
            <a:off x="10111733" y="6505800"/>
            <a:ext cx="2190000" cy="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1333"/>
              <a:t>Slide credits: </a:t>
            </a:r>
            <a:r>
              <a:rPr lang="en" sz="1333" dirty="0" err="1"/>
              <a:t>Luheng</a:t>
            </a:r>
            <a:r>
              <a:rPr lang="en" sz="1333" dirty="0"/>
              <a:t> He</a:t>
            </a:r>
            <a:endParaRPr sz="1333" dirty="0"/>
          </a:p>
        </p:txBody>
      </p:sp>
    </p:spTree>
    <p:extLst>
      <p:ext uri="{BB962C8B-B14F-4D97-AF65-F5344CB8AC3E}">
        <p14:creationId xmlns:p14="http://schemas.microsoft.com/office/powerpoint/2010/main" val="1283702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835700" y="1482065"/>
            <a:ext cx="8520600" cy="4555200"/>
          </a:xfrm>
        </p:spPr>
        <p:txBody>
          <a:bodyPr/>
          <a:lstStyle/>
          <a:p>
            <a:r>
              <a:rPr lang="en-US" altLang="ko-KR" sz="2800" b="1" dirty="0">
                <a:sym typeface="Verdana"/>
              </a:rPr>
              <a:t>Long Short Term Memory (LSTM)</a:t>
            </a:r>
            <a:br>
              <a:rPr lang="en-US" altLang="ko-KR" sz="2800" b="1" dirty="0">
                <a:sym typeface="Verdana"/>
              </a:rPr>
            </a:br>
            <a:r>
              <a:rPr lang="en-US" altLang="ko-KR" sz="2800" dirty="0">
                <a:sym typeface="Verdana"/>
              </a:rPr>
              <a:t>Deep Learning (RNN) tool for analyzing sequence data.</a:t>
            </a:r>
          </a:p>
          <a:p>
            <a:pPr marL="0" indent="0">
              <a:buNone/>
            </a:pPr>
            <a:endParaRPr lang="en-US" altLang="ko-KR" sz="2800" b="1" dirty="0">
              <a:sym typeface="Verdana"/>
            </a:endParaRPr>
          </a:p>
          <a:p>
            <a:r>
              <a:rPr lang="en-US" altLang="ko-KR" sz="2800" b="1" dirty="0">
                <a:sym typeface="Verdana"/>
              </a:rPr>
              <a:t>Success </a:t>
            </a:r>
            <a:r>
              <a:rPr lang="en-US" altLang="ko-KR" sz="2400" dirty="0">
                <a:sym typeface="Verdana"/>
              </a:rPr>
              <a:t>in </a:t>
            </a:r>
            <a:r>
              <a:rPr lang="en-US" altLang="ko-KR" sz="2400" b="1" dirty="0">
                <a:sym typeface="Verdana"/>
              </a:rPr>
              <a:t>sequence-to-sequence model.</a:t>
            </a:r>
            <a:br>
              <a:rPr lang="en-US" altLang="ko-KR" sz="2400" b="1" dirty="0">
                <a:sym typeface="Verdana"/>
              </a:rPr>
            </a:br>
            <a:r>
              <a:rPr lang="en-US" altLang="ko-KR" sz="2800" dirty="0">
                <a:sym typeface="Verdana"/>
              </a:rPr>
              <a:t>Sequence data</a:t>
            </a:r>
            <a:r>
              <a:rPr lang="ko-KR" altLang="en-US" sz="2800" dirty="0">
                <a:sym typeface="Verdana"/>
              </a:rPr>
              <a:t>를 </a:t>
            </a:r>
            <a:r>
              <a:rPr lang="en-US" altLang="ko-KR" sz="2800" b="1" dirty="0">
                <a:solidFill>
                  <a:srgbClr val="0000FF"/>
                </a:solidFill>
                <a:sym typeface="Verdana"/>
              </a:rPr>
              <a:t>abstract</a:t>
            </a:r>
            <a:r>
              <a:rPr lang="ko-KR" altLang="en-US" sz="2800" dirty="0">
                <a:sym typeface="Verdana"/>
              </a:rPr>
              <a:t>하게 표현할 수 있는 능력</a:t>
            </a:r>
            <a:r>
              <a:rPr lang="en-US" altLang="ko-KR" sz="2800" dirty="0">
                <a:sym typeface="Verdana"/>
              </a:rPr>
              <a:t>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132</a:t>
            </a:fld>
            <a:endParaRPr lang="en"/>
          </a:p>
        </p:txBody>
      </p:sp>
      <p:sp>
        <p:nvSpPr>
          <p:cNvPr id="14" name="Rectangle 13"/>
          <p:cNvSpPr/>
          <p:nvPr/>
        </p:nvSpPr>
        <p:spPr>
          <a:xfrm>
            <a:off x="2344707" y="4348471"/>
            <a:ext cx="2838151" cy="1745503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>
                <a:solidFill>
                  <a:srgbClr val="000000"/>
                </a:solidFill>
              </a:rPr>
              <a:t>Encoder</a:t>
            </a:r>
          </a:p>
          <a:p>
            <a:pPr algn="ctr"/>
            <a:r>
              <a:rPr lang="en-US" sz="5400" dirty="0">
                <a:solidFill>
                  <a:srgbClr val="000000"/>
                </a:solidFill>
              </a:rPr>
              <a:t>LSTM</a:t>
            </a:r>
          </a:p>
        </p:txBody>
      </p:sp>
      <p:sp>
        <p:nvSpPr>
          <p:cNvPr id="17" name="Rectangle 16"/>
          <p:cNvSpPr/>
          <p:nvPr/>
        </p:nvSpPr>
        <p:spPr>
          <a:xfrm>
            <a:off x="6813059" y="4350353"/>
            <a:ext cx="3183399" cy="1744095"/>
          </a:xfrm>
          <a:prstGeom prst="rect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>
                <a:solidFill>
                  <a:srgbClr val="000000"/>
                </a:solidFill>
              </a:rPr>
              <a:t>Decoder</a:t>
            </a:r>
          </a:p>
          <a:p>
            <a:pPr algn="ctr"/>
            <a:r>
              <a:rPr lang="en-US" sz="5400" dirty="0">
                <a:solidFill>
                  <a:srgbClr val="000000"/>
                </a:solidFill>
              </a:rPr>
              <a:t>LSTM</a:t>
            </a:r>
          </a:p>
        </p:txBody>
      </p:sp>
      <p:sp>
        <p:nvSpPr>
          <p:cNvPr id="18" name="Right Arrow 17"/>
          <p:cNvSpPr/>
          <p:nvPr/>
        </p:nvSpPr>
        <p:spPr>
          <a:xfrm>
            <a:off x="5486752" y="4999265"/>
            <a:ext cx="883499" cy="642353"/>
          </a:xfrm>
          <a:prstGeom prst="rightArrow">
            <a:avLst/>
          </a:prstGeom>
          <a:solidFill>
            <a:srgbClr val="0000FF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/>
          </a:p>
        </p:txBody>
      </p:sp>
      <p:sp>
        <p:nvSpPr>
          <p:cNvPr id="23" name="Shape 66"/>
          <p:cNvSpPr txBox="1">
            <a:spLocks noGrp="1"/>
          </p:cNvSpPr>
          <p:nvPr>
            <p:ph type="title"/>
          </p:nvPr>
        </p:nvSpPr>
        <p:spPr>
          <a:xfrm>
            <a:off x="1835700" y="593367"/>
            <a:ext cx="8832300" cy="7636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lvl="0"/>
            <a:r>
              <a:rPr lang="en-US" dirty="0"/>
              <a:t>Deep Learning: </a:t>
            </a:r>
            <a:r>
              <a:rPr lang="en-US" sz="3600" b="1" dirty="0">
                <a:solidFill>
                  <a:srgbClr val="404040"/>
                </a:solidFill>
                <a:latin typeface="Apple SD 산돌고딕 Neo 일반체"/>
                <a:ea typeface="Apple SD 산돌고딕 Neo 일반체"/>
                <a:cs typeface="Apple SD 산돌고딕 Neo 일반체"/>
              </a:rPr>
              <a:t>sequence data</a:t>
            </a:r>
          </a:p>
        </p:txBody>
      </p:sp>
    </p:spTree>
    <p:extLst>
      <p:ext uri="{BB962C8B-B14F-4D97-AF65-F5344CB8AC3E}">
        <p14:creationId xmlns:p14="http://schemas.microsoft.com/office/powerpoint/2010/main" val="346664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1835700" y="593367"/>
            <a:ext cx="8832300" cy="7636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lvl="0"/>
            <a:r>
              <a:rPr lang="en-US" dirty="0"/>
              <a:t>Deep Learning: </a:t>
            </a:r>
            <a:r>
              <a:rPr lang="en-US" sz="3600" b="1" dirty="0">
                <a:solidFill>
                  <a:srgbClr val="404040"/>
                </a:solidFill>
                <a:latin typeface="Apple SD 산돌고딕 Neo 일반체"/>
                <a:ea typeface="Apple SD 산돌고딕 Neo 일반체"/>
                <a:cs typeface="Apple SD 산돌고딕 Neo 일반체"/>
              </a:rPr>
              <a:t>sequence data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835700" y="1482065"/>
            <a:ext cx="8520600" cy="4555200"/>
          </a:xfrm>
        </p:spPr>
        <p:txBody>
          <a:bodyPr/>
          <a:lstStyle/>
          <a:p>
            <a:r>
              <a:rPr lang="en-US" altLang="ko-KR" sz="2800" b="1" dirty="0">
                <a:sym typeface="Verdana"/>
              </a:rPr>
              <a:t>Long Short Term Memory (LSTM) </a:t>
            </a:r>
            <a:br>
              <a:rPr lang="en-US" altLang="ko-KR" sz="2800" b="1" dirty="0">
                <a:sym typeface="Verdana"/>
              </a:rPr>
            </a:br>
            <a:r>
              <a:rPr lang="en-US" altLang="ko-KR" sz="2800" dirty="0">
                <a:sym typeface="Verdana"/>
              </a:rPr>
              <a:t>Deep Learning (RNN) tool for analyzing sequence data.</a:t>
            </a:r>
          </a:p>
          <a:p>
            <a:pPr marL="0" indent="0">
              <a:buNone/>
            </a:pPr>
            <a:endParaRPr lang="en-US" altLang="ko-KR" sz="2800" b="1" dirty="0">
              <a:sym typeface="Verdana"/>
            </a:endParaRPr>
          </a:p>
          <a:p>
            <a:r>
              <a:rPr lang="en-US" altLang="ko-KR" sz="2800" b="1" dirty="0">
                <a:sym typeface="Verdana"/>
              </a:rPr>
              <a:t>Success </a:t>
            </a:r>
            <a:r>
              <a:rPr lang="en-US" altLang="ko-KR" sz="2400" dirty="0">
                <a:sym typeface="Verdana"/>
              </a:rPr>
              <a:t>in </a:t>
            </a:r>
            <a:r>
              <a:rPr lang="en-US" altLang="ko-KR" sz="2400" b="1" dirty="0">
                <a:sym typeface="Verdana"/>
              </a:rPr>
              <a:t>sequence-to-sequence model.</a:t>
            </a:r>
            <a:br>
              <a:rPr lang="en-US" altLang="ko-KR" sz="2400" b="1" dirty="0">
                <a:sym typeface="Verdana"/>
              </a:rPr>
            </a:br>
            <a:r>
              <a:rPr lang="en-US" altLang="ko-KR" sz="2800" dirty="0">
                <a:sym typeface="Verdana"/>
              </a:rPr>
              <a:t>Sequence data</a:t>
            </a:r>
            <a:r>
              <a:rPr lang="ko-KR" altLang="en-US" sz="2800" dirty="0">
                <a:sym typeface="Verdana"/>
              </a:rPr>
              <a:t>를 </a:t>
            </a:r>
            <a:r>
              <a:rPr lang="en-US" altLang="ko-KR" sz="2800" b="1" dirty="0">
                <a:solidFill>
                  <a:srgbClr val="0000FF"/>
                </a:solidFill>
                <a:sym typeface="Verdana"/>
              </a:rPr>
              <a:t>abstract</a:t>
            </a:r>
            <a:r>
              <a:rPr lang="ko-KR" altLang="en-US" sz="2800" dirty="0">
                <a:sym typeface="Verdana"/>
              </a:rPr>
              <a:t>하게 표현할 수 있는 능력</a:t>
            </a:r>
            <a:r>
              <a:rPr lang="en-US" altLang="ko-KR" sz="2800" dirty="0">
                <a:sym typeface="Verdana"/>
              </a:rPr>
              <a:t>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133</a:t>
            </a:fld>
            <a:endParaRPr lang="en"/>
          </a:p>
        </p:txBody>
      </p:sp>
      <p:sp>
        <p:nvSpPr>
          <p:cNvPr id="14" name="Rectangle 13"/>
          <p:cNvSpPr/>
          <p:nvPr/>
        </p:nvSpPr>
        <p:spPr>
          <a:xfrm>
            <a:off x="2154708" y="4294920"/>
            <a:ext cx="2838151" cy="823277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>
                <a:solidFill>
                  <a:srgbClr val="000000"/>
                </a:solidFill>
              </a:rPr>
              <a:t>Encoder</a:t>
            </a:r>
          </a:p>
        </p:txBody>
      </p:sp>
      <p:sp>
        <p:nvSpPr>
          <p:cNvPr id="17" name="Rectangle 16"/>
          <p:cNvSpPr/>
          <p:nvPr/>
        </p:nvSpPr>
        <p:spPr>
          <a:xfrm>
            <a:off x="6623060" y="4296802"/>
            <a:ext cx="3183399" cy="821394"/>
          </a:xfrm>
          <a:prstGeom prst="rect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>
                <a:solidFill>
                  <a:srgbClr val="000000"/>
                </a:solidFill>
              </a:rPr>
              <a:t>Decoder</a:t>
            </a:r>
          </a:p>
        </p:txBody>
      </p:sp>
      <p:sp>
        <p:nvSpPr>
          <p:cNvPr id="18" name="Right Arrow 17"/>
          <p:cNvSpPr/>
          <p:nvPr/>
        </p:nvSpPr>
        <p:spPr>
          <a:xfrm>
            <a:off x="5388279" y="4464402"/>
            <a:ext cx="883499" cy="642353"/>
          </a:xfrm>
          <a:prstGeom prst="rightArrow">
            <a:avLst/>
          </a:prstGeom>
          <a:solidFill>
            <a:srgbClr val="0000FF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/>
          </a:p>
        </p:txBody>
      </p:sp>
      <p:sp>
        <p:nvSpPr>
          <p:cNvPr id="8" name="Right Arrow 7"/>
          <p:cNvSpPr/>
          <p:nvPr/>
        </p:nvSpPr>
        <p:spPr>
          <a:xfrm rot="16200000">
            <a:off x="3236604" y="5269189"/>
            <a:ext cx="525095" cy="223109"/>
          </a:xfrm>
          <a:prstGeom prst="rightArrow">
            <a:avLst/>
          </a:prstGeom>
          <a:solidFill>
            <a:srgbClr val="000000">
              <a:alpha val="92000"/>
            </a:srgb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250996" y="5643291"/>
            <a:ext cx="2719418" cy="52507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3200" dirty="0">
                <a:solidFill>
                  <a:srgbClr val="000000"/>
                </a:solidFill>
              </a:rPr>
              <a:t>Have a great day!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623059" y="5676382"/>
            <a:ext cx="2719418" cy="52507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ko-KR" altLang="en-US" sz="2800" dirty="0">
                <a:solidFill>
                  <a:srgbClr val="000000"/>
                </a:solidFill>
              </a:rPr>
              <a:t>좋은 하루 보내세요</a:t>
            </a:r>
            <a:r>
              <a:rPr lang="en-US" altLang="ko-KR" sz="2800" dirty="0">
                <a:solidFill>
                  <a:srgbClr val="000000"/>
                </a:solidFill>
              </a:rPr>
              <a:t>!</a:t>
            </a:r>
            <a:endParaRPr lang="en-US" sz="2800" dirty="0">
              <a:solidFill>
                <a:srgbClr val="000000"/>
              </a:solidFill>
            </a:endParaRPr>
          </a:p>
        </p:txBody>
      </p:sp>
      <p:sp>
        <p:nvSpPr>
          <p:cNvPr id="13" name="Right Arrow 12"/>
          <p:cNvSpPr/>
          <p:nvPr/>
        </p:nvSpPr>
        <p:spPr>
          <a:xfrm rot="5400000">
            <a:off x="7873768" y="5269190"/>
            <a:ext cx="525095" cy="223109"/>
          </a:xfrm>
          <a:prstGeom prst="rightArrow">
            <a:avLst/>
          </a:prstGeom>
          <a:solidFill>
            <a:srgbClr val="000000">
              <a:alpha val="92000"/>
            </a:srgb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907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835700" y="1482065"/>
            <a:ext cx="8520600" cy="4555200"/>
          </a:xfrm>
        </p:spPr>
        <p:txBody>
          <a:bodyPr/>
          <a:lstStyle/>
          <a:p>
            <a:r>
              <a:rPr lang="en-US" altLang="ko-KR" sz="2800" b="1" dirty="0">
                <a:sym typeface="Verdana"/>
              </a:rPr>
              <a:t>Long Short Term Memory (LSTM) </a:t>
            </a:r>
            <a:br>
              <a:rPr lang="en-US" altLang="ko-KR" sz="2800" b="1" dirty="0">
                <a:sym typeface="Verdana"/>
              </a:rPr>
            </a:br>
            <a:r>
              <a:rPr lang="en-US" altLang="ko-KR" sz="2800" b="1" dirty="0">
                <a:sym typeface="Verdana"/>
              </a:rPr>
              <a:t> </a:t>
            </a:r>
            <a:r>
              <a:rPr lang="en-US" altLang="ko-KR" sz="2800" dirty="0">
                <a:sym typeface="Verdana"/>
              </a:rPr>
              <a:t>Deep Learning (RNN) tool for analyzing sequence data.</a:t>
            </a:r>
          </a:p>
          <a:p>
            <a:pPr marL="0" indent="0">
              <a:buNone/>
            </a:pPr>
            <a:endParaRPr lang="en-US" altLang="ko-KR" sz="2800" b="1" dirty="0">
              <a:sym typeface="Verdana"/>
            </a:endParaRPr>
          </a:p>
          <a:p>
            <a:r>
              <a:rPr lang="en-US" altLang="ko-KR" sz="2800" b="1" dirty="0">
                <a:sym typeface="Verdana"/>
              </a:rPr>
              <a:t>Standard Neural Network</a:t>
            </a:r>
            <a:endParaRPr lang="en-US" altLang="ko-KR" sz="2800" dirty="0">
              <a:sym typeface="Verdana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134</a:t>
            </a:fld>
            <a:endParaRPr lang="en"/>
          </a:p>
        </p:txBody>
      </p:sp>
      <p:sp>
        <p:nvSpPr>
          <p:cNvPr id="6" name="Oval 5"/>
          <p:cNvSpPr/>
          <p:nvPr/>
        </p:nvSpPr>
        <p:spPr>
          <a:xfrm>
            <a:off x="7656228" y="5407961"/>
            <a:ext cx="606359" cy="629305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rgbClr val="000000"/>
                </a:solidFill>
              </a:rPr>
              <a:t>X</a:t>
            </a:r>
            <a:r>
              <a:rPr lang="en-US" b="1" baseline="-25000" dirty="0" err="1">
                <a:solidFill>
                  <a:srgbClr val="000000"/>
                </a:solidFill>
              </a:rPr>
              <a:t>t</a:t>
            </a:r>
            <a:endParaRPr lang="en-US" b="1" dirty="0">
              <a:solidFill>
                <a:srgbClr val="000000"/>
              </a:solidFill>
            </a:endParaRPr>
          </a:p>
        </p:txBody>
      </p:sp>
      <p:sp>
        <p:nvSpPr>
          <p:cNvPr id="11" name="Up Arrow 10"/>
          <p:cNvSpPr/>
          <p:nvPr/>
        </p:nvSpPr>
        <p:spPr>
          <a:xfrm>
            <a:off x="7899613" y="5041819"/>
            <a:ext cx="125848" cy="366141"/>
          </a:xfrm>
          <a:prstGeom prst="upArrow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7384782" y="4309536"/>
            <a:ext cx="1144073" cy="732282"/>
          </a:xfrm>
          <a:prstGeom prst="rect">
            <a:avLst/>
          </a:prstGeom>
          <a:solidFill>
            <a:srgbClr val="CCFFCC">
              <a:alpha val="62000"/>
            </a:srgb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15" name="Up Arrow 14"/>
          <p:cNvSpPr/>
          <p:nvPr/>
        </p:nvSpPr>
        <p:spPr>
          <a:xfrm>
            <a:off x="7883532" y="3923869"/>
            <a:ext cx="125848" cy="366141"/>
          </a:xfrm>
          <a:prstGeom prst="upArrow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7656228" y="3294564"/>
            <a:ext cx="606359" cy="629305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rgbClr val="000000"/>
                </a:solidFill>
              </a:rPr>
              <a:t>h</a:t>
            </a:r>
            <a:r>
              <a:rPr lang="en-US" b="1" baseline="-25000" dirty="0" err="1">
                <a:solidFill>
                  <a:srgbClr val="000000"/>
                </a:solidFill>
              </a:rPr>
              <a:t>t</a:t>
            </a:r>
            <a:endParaRPr lang="en-US" b="1" dirty="0">
              <a:solidFill>
                <a:srgbClr val="000000"/>
              </a:solidFill>
            </a:endParaRPr>
          </a:p>
        </p:txBody>
      </p:sp>
      <p:pic>
        <p:nvPicPr>
          <p:cNvPr id="20" name="Picture 19" descr="screensho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7053" y="4290009"/>
            <a:ext cx="5143314" cy="1383444"/>
          </a:xfrm>
          <a:prstGeom prst="rect">
            <a:avLst/>
          </a:prstGeom>
        </p:spPr>
      </p:pic>
      <p:sp>
        <p:nvSpPr>
          <p:cNvPr id="31" name="Shape 66"/>
          <p:cNvSpPr txBox="1">
            <a:spLocks noGrp="1"/>
          </p:cNvSpPr>
          <p:nvPr>
            <p:ph type="title"/>
          </p:nvPr>
        </p:nvSpPr>
        <p:spPr>
          <a:xfrm>
            <a:off x="1835700" y="593367"/>
            <a:ext cx="8832300" cy="7636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lvl="0"/>
            <a:r>
              <a:rPr lang="en-US" dirty="0" smtClean="0"/>
              <a:t>Deep Learning: </a:t>
            </a:r>
            <a:r>
              <a:rPr lang="en-US" sz="3600" b="1" dirty="0">
                <a:solidFill>
                  <a:srgbClr val="404040"/>
                </a:solidFill>
                <a:latin typeface="Apple SD 산돌고딕 Neo 일반체"/>
                <a:ea typeface="Apple SD 산돌고딕 Neo 일반체"/>
                <a:cs typeface="Apple SD 산돌고딕 Neo 일반체"/>
              </a:rPr>
              <a:t>sequence data</a:t>
            </a:r>
          </a:p>
        </p:txBody>
      </p:sp>
    </p:spTree>
    <p:extLst>
      <p:ext uri="{BB962C8B-B14F-4D97-AF65-F5344CB8AC3E}">
        <p14:creationId xmlns:p14="http://schemas.microsoft.com/office/powerpoint/2010/main" val="776042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835700" y="1482065"/>
            <a:ext cx="8520600" cy="4555200"/>
          </a:xfrm>
        </p:spPr>
        <p:txBody>
          <a:bodyPr/>
          <a:lstStyle/>
          <a:p>
            <a:r>
              <a:rPr lang="en-US" altLang="ko-KR" sz="2800" b="1" dirty="0">
                <a:sym typeface="Verdana"/>
              </a:rPr>
              <a:t>Long Short Term Memory (LSTM) </a:t>
            </a:r>
            <a:br>
              <a:rPr lang="en-US" altLang="ko-KR" sz="2800" b="1" dirty="0">
                <a:sym typeface="Verdana"/>
              </a:rPr>
            </a:br>
            <a:r>
              <a:rPr lang="en-US" altLang="ko-KR" sz="2800" b="1" dirty="0">
                <a:sym typeface="Verdana"/>
              </a:rPr>
              <a:t> </a:t>
            </a:r>
            <a:r>
              <a:rPr lang="en-US" altLang="ko-KR" sz="2800" dirty="0">
                <a:sym typeface="Verdana"/>
              </a:rPr>
              <a:t>Deep Learning (RNN) tool for analyzing sequence data.</a:t>
            </a:r>
          </a:p>
          <a:p>
            <a:pPr marL="0" indent="0">
              <a:buNone/>
            </a:pPr>
            <a:endParaRPr lang="en-US" altLang="ko-KR" sz="2800" b="1" dirty="0">
              <a:sym typeface="Verdana"/>
            </a:endParaRPr>
          </a:p>
          <a:p>
            <a:r>
              <a:rPr lang="en-US" altLang="ko-KR" sz="2800" b="1" dirty="0">
                <a:sym typeface="Verdana"/>
              </a:rPr>
              <a:t>Standard Neural Network</a:t>
            </a:r>
            <a:endParaRPr lang="en-US" altLang="ko-KR" sz="2800" dirty="0">
              <a:sym typeface="Verdana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135</a:t>
            </a:fld>
            <a:endParaRPr lang="en"/>
          </a:p>
        </p:txBody>
      </p:sp>
      <p:sp>
        <p:nvSpPr>
          <p:cNvPr id="6" name="Oval 5"/>
          <p:cNvSpPr/>
          <p:nvPr/>
        </p:nvSpPr>
        <p:spPr>
          <a:xfrm>
            <a:off x="7656228" y="5407961"/>
            <a:ext cx="606359" cy="629305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rgbClr val="000000"/>
                </a:solidFill>
              </a:rPr>
              <a:t>X</a:t>
            </a:r>
            <a:r>
              <a:rPr lang="en-US" b="1" baseline="-25000" dirty="0" err="1">
                <a:solidFill>
                  <a:srgbClr val="000000"/>
                </a:solidFill>
              </a:rPr>
              <a:t>t</a:t>
            </a:r>
            <a:endParaRPr lang="en-US" b="1" dirty="0">
              <a:solidFill>
                <a:srgbClr val="000000"/>
              </a:solidFill>
            </a:endParaRPr>
          </a:p>
        </p:txBody>
      </p:sp>
      <p:sp>
        <p:nvSpPr>
          <p:cNvPr id="11" name="Up Arrow 10"/>
          <p:cNvSpPr/>
          <p:nvPr/>
        </p:nvSpPr>
        <p:spPr>
          <a:xfrm>
            <a:off x="7899613" y="5041819"/>
            <a:ext cx="125848" cy="366141"/>
          </a:xfrm>
          <a:prstGeom prst="upArrow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7384782" y="4309536"/>
            <a:ext cx="1144073" cy="732282"/>
          </a:xfrm>
          <a:prstGeom prst="rect">
            <a:avLst/>
          </a:prstGeom>
          <a:solidFill>
            <a:srgbClr val="CCFFCC">
              <a:alpha val="62000"/>
            </a:srgb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15" name="Up Arrow 14"/>
          <p:cNvSpPr/>
          <p:nvPr/>
        </p:nvSpPr>
        <p:spPr>
          <a:xfrm>
            <a:off x="7883532" y="3923869"/>
            <a:ext cx="125848" cy="366141"/>
          </a:xfrm>
          <a:prstGeom prst="upArrow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7656228" y="3294564"/>
            <a:ext cx="606359" cy="629305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rgbClr val="000000"/>
                </a:solidFill>
              </a:rPr>
              <a:t>h</a:t>
            </a:r>
            <a:r>
              <a:rPr lang="en-US" b="1" baseline="-25000" dirty="0" err="1">
                <a:solidFill>
                  <a:srgbClr val="000000"/>
                </a:solidFill>
              </a:rPr>
              <a:t>t</a:t>
            </a:r>
            <a:endParaRPr lang="en-US" b="1" dirty="0">
              <a:solidFill>
                <a:srgbClr val="000000"/>
              </a:solidFill>
            </a:endParaRPr>
          </a:p>
        </p:txBody>
      </p:sp>
      <p:pic>
        <p:nvPicPr>
          <p:cNvPr id="20" name="Picture 19" descr="screensho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7053" y="4290009"/>
            <a:ext cx="5143314" cy="1383444"/>
          </a:xfrm>
          <a:prstGeom prst="rect">
            <a:avLst/>
          </a:prstGeom>
        </p:spPr>
      </p:pic>
      <p:sp>
        <p:nvSpPr>
          <p:cNvPr id="31" name="Shape 66"/>
          <p:cNvSpPr txBox="1">
            <a:spLocks noGrp="1"/>
          </p:cNvSpPr>
          <p:nvPr>
            <p:ph type="title"/>
          </p:nvPr>
        </p:nvSpPr>
        <p:spPr>
          <a:xfrm>
            <a:off x="1835700" y="593367"/>
            <a:ext cx="8832300" cy="7636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lvl="0"/>
            <a:r>
              <a:rPr lang="en-US" dirty="0" smtClean="0"/>
              <a:t>Deep Learning: </a:t>
            </a:r>
            <a:r>
              <a:rPr lang="en-US" sz="3600" b="1" dirty="0">
                <a:solidFill>
                  <a:srgbClr val="404040"/>
                </a:solidFill>
                <a:latin typeface="Apple SD 산돌고딕 Neo 일반체"/>
                <a:ea typeface="Apple SD 산돌고딕 Neo 일반체"/>
                <a:cs typeface="Apple SD 산돌고딕 Neo 일반체"/>
              </a:rPr>
              <a:t>sequence data</a:t>
            </a:r>
          </a:p>
        </p:txBody>
      </p:sp>
      <p:sp>
        <p:nvSpPr>
          <p:cNvPr id="30" name="Oval 29"/>
          <p:cNvSpPr/>
          <p:nvPr/>
        </p:nvSpPr>
        <p:spPr>
          <a:xfrm>
            <a:off x="4100808" y="4395959"/>
            <a:ext cx="610617" cy="525073"/>
          </a:xfrm>
          <a:prstGeom prst="ellipse">
            <a:avLst/>
          </a:prstGeom>
          <a:noFill/>
          <a:ln w="38100" cmpd="sng">
            <a:solidFill>
              <a:srgbClr val="FF66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/>
          <p:cNvCxnSpPr>
            <a:endCxn id="30" idx="7"/>
          </p:cNvCxnSpPr>
          <p:nvPr/>
        </p:nvCxnSpPr>
        <p:spPr>
          <a:xfrm flipH="1">
            <a:off x="4622002" y="4127317"/>
            <a:ext cx="956501" cy="34553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578503" y="3865706"/>
            <a:ext cx="1831853" cy="523220"/>
          </a:xfrm>
          <a:prstGeom prst="rect">
            <a:avLst/>
          </a:prstGeom>
          <a:noFill/>
          <a:ln w="38100" cmpd="sng">
            <a:solidFill>
              <a:srgbClr val="FF66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/>
              <a:t>NN</a:t>
            </a:r>
            <a:r>
              <a:rPr lang="ko-KR" altLang="en-US" sz="2800" dirty="0"/>
              <a:t>를 정의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890177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835700" y="1482065"/>
            <a:ext cx="8520600" cy="4555200"/>
          </a:xfrm>
        </p:spPr>
        <p:txBody>
          <a:bodyPr/>
          <a:lstStyle/>
          <a:p>
            <a:r>
              <a:rPr lang="en-US" altLang="ko-KR" sz="2800" b="1" dirty="0">
                <a:sym typeface="Verdana"/>
              </a:rPr>
              <a:t>Long Short Term Memory (LSTM)</a:t>
            </a:r>
            <a:br>
              <a:rPr lang="en-US" altLang="ko-KR" sz="2800" b="1" dirty="0">
                <a:sym typeface="Verdana"/>
              </a:rPr>
            </a:br>
            <a:r>
              <a:rPr lang="en-US" altLang="ko-KR" sz="2800" dirty="0">
                <a:sym typeface="Verdana"/>
              </a:rPr>
              <a:t>Deep Learning (RNN) tool for analyzing sequence data.</a:t>
            </a:r>
          </a:p>
          <a:p>
            <a:pPr marL="0" indent="0">
              <a:buNone/>
            </a:pPr>
            <a:endParaRPr lang="en-US" altLang="ko-KR" sz="2800" b="1" dirty="0">
              <a:sym typeface="Verdana"/>
            </a:endParaRPr>
          </a:p>
          <a:p>
            <a:r>
              <a:rPr lang="en-US" altLang="ko-KR" sz="2800" b="1" dirty="0">
                <a:sym typeface="Verdana"/>
              </a:rPr>
              <a:t>Standard Neural Network</a:t>
            </a:r>
            <a:endParaRPr lang="en-US" altLang="ko-KR" sz="2800" dirty="0">
              <a:sym typeface="Verdana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136</a:t>
            </a:fld>
            <a:endParaRPr lang="en"/>
          </a:p>
        </p:txBody>
      </p:sp>
      <p:sp>
        <p:nvSpPr>
          <p:cNvPr id="6" name="Oval 5"/>
          <p:cNvSpPr/>
          <p:nvPr/>
        </p:nvSpPr>
        <p:spPr>
          <a:xfrm>
            <a:off x="7656228" y="5407961"/>
            <a:ext cx="606359" cy="629305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err="1">
                <a:solidFill>
                  <a:srgbClr val="000000"/>
                </a:solidFill>
              </a:rPr>
              <a:t>X</a:t>
            </a:r>
            <a:r>
              <a:rPr lang="en-US" sz="2400" b="1" baseline="-25000" dirty="0" err="1">
                <a:solidFill>
                  <a:srgbClr val="000000"/>
                </a:solidFill>
              </a:rPr>
              <a:t>t</a:t>
            </a:r>
            <a:endParaRPr lang="en-US" sz="2400" b="1" dirty="0">
              <a:solidFill>
                <a:srgbClr val="000000"/>
              </a:solidFill>
            </a:endParaRPr>
          </a:p>
        </p:txBody>
      </p:sp>
      <p:sp>
        <p:nvSpPr>
          <p:cNvPr id="11" name="Up Arrow 10"/>
          <p:cNvSpPr/>
          <p:nvPr/>
        </p:nvSpPr>
        <p:spPr>
          <a:xfrm>
            <a:off x="7899613" y="5041819"/>
            <a:ext cx="125848" cy="366141"/>
          </a:xfrm>
          <a:prstGeom prst="upArrow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7384782" y="4309536"/>
            <a:ext cx="1144073" cy="732282"/>
          </a:xfrm>
          <a:prstGeom prst="rect">
            <a:avLst/>
          </a:prstGeom>
          <a:solidFill>
            <a:srgbClr val="CCFFCC">
              <a:alpha val="62000"/>
            </a:srgb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15" name="Up Arrow 14"/>
          <p:cNvSpPr/>
          <p:nvPr/>
        </p:nvSpPr>
        <p:spPr>
          <a:xfrm>
            <a:off x="7883532" y="3923869"/>
            <a:ext cx="125848" cy="366141"/>
          </a:xfrm>
          <a:prstGeom prst="upArrow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7656228" y="3294564"/>
            <a:ext cx="606359" cy="629305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err="1">
                <a:solidFill>
                  <a:srgbClr val="000000"/>
                </a:solidFill>
              </a:rPr>
              <a:t>h</a:t>
            </a:r>
            <a:r>
              <a:rPr lang="en-US" sz="2400" b="1" baseline="-25000" dirty="0" err="1">
                <a:solidFill>
                  <a:srgbClr val="000000"/>
                </a:solidFill>
              </a:rPr>
              <a:t>t</a:t>
            </a:r>
            <a:endParaRPr lang="en-US" sz="2400" b="1" dirty="0">
              <a:solidFill>
                <a:srgbClr val="000000"/>
              </a:solidFill>
            </a:endParaRPr>
          </a:p>
        </p:txBody>
      </p:sp>
      <p:pic>
        <p:nvPicPr>
          <p:cNvPr id="20" name="Picture 19" descr="screensho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7053" y="4290009"/>
            <a:ext cx="5143314" cy="1383444"/>
          </a:xfrm>
          <a:prstGeom prst="rect">
            <a:avLst/>
          </a:prstGeom>
        </p:spPr>
      </p:pic>
      <p:sp>
        <p:nvSpPr>
          <p:cNvPr id="22" name="Oval 21"/>
          <p:cNvSpPr/>
          <p:nvPr/>
        </p:nvSpPr>
        <p:spPr>
          <a:xfrm>
            <a:off x="9284482" y="5418693"/>
            <a:ext cx="606359" cy="629305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err="1">
                <a:solidFill>
                  <a:srgbClr val="000000"/>
                </a:solidFill>
              </a:rPr>
              <a:t>X</a:t>
            </a:r>
            <a:r>
              <a:rPr lang="en-US" sz="2400" b="1" baseline="-25000" dirty="0" err="1">
                <a:solidFill>
                  <a:srgbClr val="000000"/>
                </a:solidFill>
              </a:rPr>
              <a:t>t</a:t>
            </a:r>
            <a:endParaRPr lang="en-US" sz="2400" b="1" dirty="0">
              <a:solidFill>
                <a:srgbClr val="000000"/>
              </a:solidFill>
            </a:endParaRPr>
          </a:p>
        </p:txBody>
      </p:sp>
      <p:sp>
        <p:nvSpPr>
          <p:cNvPr id="23" name="Up Arrow 22"/>
          <p:cNvSpPr/>
          <p:nvPr/>
        </p:nvSpPr>
        <p:spPr>
          <a:xfrm>
            <a:off x="9527867" y="5052551"/>
            <a:ext cx="125848" cy="366141"/>
          </a:xfrm>
          <a:prstGeom prst="upArrow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9013036" y="4320268"/>
            <a:ext cx="1144073" cy="732282"/>
          </a:xfrm>
          <a:prstGeom prst="rect">
            <a:avLst/>
          </a:prstGeom>
          <a:solidFill>
            <a:srgbClr val="CCFFCC">
              <a:alpha val="62000"/>
            </a:srgb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000000"/>
                </a:solidFill>
              </a:rPr>
              <a:t>A</a:t>
            </a:r>
            <a:r>
              <a:rPr lang="en-US" sz="4000" baseline="-25000" dirty="0">
                <a:solidFill>
                  <a:srgbClr val="000000"/>
                </a:solidFill>
              </a:rPr>
              <a:t>1</a:t>
            </a:r>
            <a:endParaRPr lang="en-US" sz="4000" dirty="0">
              <a:solidFill>
                <a:srgbClr val="000000"/>
              </a:solidFill>
            </a:endParaRPr>
          </a:p>
        </p:txBody>
      </p:sp>
      <p:sp>
        <p:nvSpPr>
          <p:cNvPr id="25" name="Up Arrow 24"/>
          <p:cNvSpPr/>
          <p:nvPr/>
        </p:nvSpPr>
        <p:spPr>
          <a:xfrm>
            <a:off x="9511786" y="2939155"/>
            <a:ext cx="141929" cy="492299"/>
          </a:xfrm>
          <a:prstGeom prst="upArrow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9284482" y="2309850"/>
            <a:ext cx="606359" cy="629305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err="1">
                <a:solidFill>
                  <a:srgbClr val="000000"/>
                </a:solidFill>
              </a:rPr>
              <a:t>h</a:t>
            </a:r>
            <a:r>
              <a:rPr lang="en-US" sz="2400" b="1" baseline="-25000" dirty="0" err="1">
                <a:solidFill>
                  <a:srgbClr val="000000"/>
                </a:solidFill>
              </a:rPr>
              <a:t>t</a:t>
            </a:r>
            <a:endParaRPr lang="en-US" sz="2400" b="1" dirty="0">
              <a:solidFill>
                <a:srgbClr val="000000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9013036" y="3431453"/>
            <a:ext cx="1144073" cy="732282"/>
          </a:xfrm>
          <a:prstGeom prst="rect">
            <a:avLst/>
          </a:prstGeom>
          <a:solidFill>
            <a:schemeClr val="accent3">
              <a:lumMod val="75000"/>
              <a:alpha val="62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000000"/>
                </a:solidFill>
              </a:rPr>
              <a:t>A</a:t>
            </a:r>
            <a:r>
              <a:rPr lang="en-US" sz="4000" baseline="-25000" dirty="0">
                <a:solidFill>
                  <a:srgbClr val="000000"/>
                </a:solidFill>
              </a:rPr>
              <a:t>2</a:t>
            </a:r>
            <a:endParaRPr lang="en-US" sz="4000" dirty="0">
              <a:solidFill>
                <a:srgbClr val="000000"/>
              </a:solidFill>
            </a:endParaRPr>
          </a:p>
        </p:txBody>
      </p:sp>
      <p:sp>
        <p:nvSpPr>
          <p:cNvPr id="28" name="Up Arrow 27"/>
          <p:cNvSpPr/>
          <p:nvPr/>
        </p:nvSpPr>
        <p:spPr>
          <a:xfrm>
            <a:off x="9538338" y="4137198"/>
            <a:ext cx="99296" cy="152812"/>
          </a:xfrm>
          <a:prstGeom prst="upArrow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Shape 66"/>
          <p:cNvSpPr txBox="1">
            <a:spLocks noGrp="1"/>
          </p:cNvSpPr>
          <p:nvPr>
            <p:ph type="title"/>
          </p:nvPr>
        </p:nvSpPr>
        <p:spPr>
          <a:xfrm>
            <a:off x="1835700" y="593367"/>
            <a:ext cx="8832300" cy="7636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lvl="0"/>
            <a:r>
              <a:rPr lang="en-US" dirty="0" smtClean="0"/>
              <a:t>Deep Learning: </a:t>
            </a:r>
            <a:r>
              <a:rPr lang="en-US" sz="3600" b="1" dirty="0">
                <a:solidFill>
                  <a:srgbClr val="404040"/>
                </a:solidFill>
                <a:latin typeface="Apple SD 산돌고딕 Neo 일반체"/>
                <a:ea typeface="Apple SD 산돌고딕 Neo 일반체"/>
                <a:cs typeface="Apple SD 산돌고딕 Neo 일반체"/>
              </a:rPr>
              <a:t>LSTM</a:t>
            </a:r>
          </a:p>
        </p:txBody>
      </p:sp>
    </p:spTree>
    <p:extLst>
      <p:ext uri="{BB962C8B-B14F-4D97-AF65-F5344CB8AC3E}">
        <p14:creationId xmlns:p14="http://schemas.microsoft.com/office/powerpoint/2010/main" val="1328679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 descr="screensho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8063" y="4106067"/>
            <a:ext cx="5206718" cy="1629929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835700" y="1482065"/>
            <a:ext cx="8520600" cy="4555200"/>
          </a:xfrm>
        </p:spPr>
        <p:txBody>
          <a:bodyPr/>
          <a:lstStyle/>
          <a:p>
            <a:r>
              <a:rPr lang="en-US" altLang="ko-KR" sz="2800" b="1" dirty="0">
                <a:sym typeface="Verdana"/>
              </a:rPr>
              <a:t>Long Short Term Memory (LSTM)</a:t>
            </a:r>
            <a:br>
              <a:rPr lang="en-US" altLang="ko-KR" sz="2800" b="1" dirty="0">
                <a:sym typeface="Verdana"/>
              </a:rPr>
            </a:br>
            <a:r>
              <a:rPr lang="en-US" altLang="ko-KR" sz="2800" dirty="0">
                <a:sym typeface="Verdana"/>
              </a:rPr>
              <a:t>Deep Learning (RNN) tool for analyzing sequence data.</a:t>
            </a:r>
          </a:p>
          <a:p>
            <a:pPr marL="0" indent="0">
              <a:buNone/>
            </a:pPr>
            <a:endParaRPr lang="en-US" altLang="ko-KR" sz="2800" b="1" dirty="0">
              <a:sym typeface="Verdana"/>
            </a:endParaRPr>
          </a:p>
          <a:p>
            <a:r>
              <a:rPr lang="en-US" altLang="ko-KR" sz="2800" b="1" dirty="0">
                <a:sym typeface="Verdana"/>
              </a:rPr>
              <a:t>Recurrent Neural Network (RNN)</a:t>
            </a:r>
          </a:p>
          <a:p>
            <a:endParaRPr lang="en-US" altLang="ko-KR" sz="2800" b="1" dirty="0">
              <a:sym typeface="Verdana"/>
            </a:endParaRPr>
          </a:p>
          <a:p>
            <a:endParaRPr lang="en-US" altLang="ko-KR" sz="2800" b="1" dirty="0">
              <a:sym typeface="Verdana"/>
            </a:endParaRPr>
          </a:p>
          <a:p>
            <a:pPr marL="0" indent="0">
              <a:buNone/>
            </a:pPr>
            <a:endParaRPr lang="en-US" altLang="ko-KR" sz="2800" b="1" dirty="0">
              <a:sym typeface="Verdana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137</a:t>
            </a:fld>
            <a:endParaRPr lang="en"/>
          </a:p>
        </p:txBody>
      </p:sp>
      <p:sp>
        <p:nvSpPr>
          <p:cNvPr id="6" name="Oval 5"/>
          <p:cNvSpPr/>
          <p:nvPr/>
        </p:nvSpPr>
        <p:spPr>
          <a:xfrm>
            <a:off x="7656228" y="5407961"/>
            <a:ext cx="606359" cy="629305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err="1">
                <a:solidFill>
                  <a:srgbClr val="000000"/>
                </a:solidFill>
              </a:rPr>
              <a:t>X</a:t>
            </a:r>
            <a:r>
              <a:rPr lang="en-US" sz="2400" b="1" baseline="-25000" dirty="0" err="1">
                <a:solidFill>
                  <a:srgbClr val="000000"/>
                </a:solidFill>
              </a:rPr>
              <a:t>t</a:t>
            </a:r>
            <a:endParaRPr lang="en-US" sz="2400" b="1" dirty="0">
              <a:solidFill>
                <a:srgbClr val="000000"/>
              </a:solidFill>
            </a:endParaRPr>
          </a:p>
        </p:txBody>
      </p:sp>
      <p:sp>
        <p:nvSpPr>
          <p:cNvPr id="11" name="Up Arrow 10"/>
          <p:cNvSpPr/>
          <p:nvPr/>
        </p:nvSpPr>
        <p:spPr>
          <a:xfrm>
            <a:off x="7899613" y="5041819"/>
            <a:ext cx="125848" cy="366141"/>
          </a:xfrm>
          <a:prstGeom prst="upArrow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Up Arrow 14"/>
          <p:cNvSpPr/>
          <p:nvPr/>
        </p:nvSpPr>
        <p:spPr>
          <a:xfrm>
            <a:off x="7883532" y="3923869"/>
            <a:ext cx="125848" cy="366141"/>
          </a:xfrm>
          <a:prstGeom prst="upArrow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7656228" y="3294564"/>
            <a:ext cx="606359" cy="629305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err="1">
                <a:solidFill>
                  <a:srgbClr val="000000"/>
                </a:solidFill>
              </a:rPr>
              <a:t>h</a:t>
            </a:r>
            <a:r>
              <a:rPr lang="en-US" sz="2400" b="1" baseline="-25000" dirty="0" err="1">
                <a:solidFill>
                  <a:srgbClr val="000000"/>
                </a:solidFill>
              </a:rPr>
              <a:t>t</a:t>
            </a:r>
            <a:endParaRPr lang="en-US" b="1" dirty="0">
              <a:solidFill>
                <a:srgbClr val="000000"/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6855378" y="4061881"/>
            <a:ext cx="2047890" cy="0"/>
          </a:xfrm>
          <a:prstGeom prst="line">
            <a:avLst/>
          </a:prstGeom>
          <a:ln w="38100" cmpd="sng">
            <a:solidFill>
              <a:srgbClr val="FF66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8891827" y="4061882"/>
            <a:ext cx="0" cy="719471"/>
          </a:xfrm>
          <a:prstGeom prst="line">
            <a:avLst/>
          </a:prstGeom>
          <a:ln w="38100" cmpd="sng">
            <a:solidFill>
              <a:srgbClr val="FF66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8528854" y="4781352"/>
            <a:ext cx="374414" cy="0"/>
          </a:xfrm>
          <a:prstGeom prst="line">
            <a:avLst/>
          </a:prstGeom>
          <a:ln w="38100" cmpd="sng">
            <a:solidFill>
              <a:srgbClr val="FF66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6866820" y="4061882"/>
            <a:ext cx="11441" cy="719471"/>
          </a:xfrm>
          <a:prstGeom prst="line">
            <a:avLst/>
          </a:prstGeom>
          <a:ln w="38100" cmpd="sng">
            <a:solidFill>
              <a:srgbClr val="FF66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6866819" y="4781352"/>
            <a:ext cx="517962" cy="0"/>
          </a:xfrm>
          <a:prstGeom prst="straightConnector1">
            <a:avLst/>
          </a:prstGeom>
          <a:ln w="38100" cmpd="sng">
            <a:solidFill>
              <a:srgbClr val="FF66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7384782" y="4309536"/>
            <a:ext cx="1144073" cy="732282"/>
          </a:xfrm>
          <a:prstGeom prst="rect">
            <a:avLst/>
          </a:prstGeom>
          <a:solidFill>
            <a:srgbClr val="CCFFCC">
              <a:alpha val="62000"/>
            </a:srgb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29" name="Shape 66"/>
          <p:cNvSpPr txBox="1">
            <a:spLocks noGrp="1"/>
          </p:cNvSpPr>
          <p:nvPr>
            <p:ph type="title"/>
          </p:nvPr>
        </p:nvSpPr>
        <p:spPr>
          <a:xfrm>
            <a:off x="1835700" y="593367"/>
            <a:ext cx="8832300" cy="7636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lvl="0"/>
            <a:r>
              <a:rPr lang="en-US" dirty="0" smtClean="0"/>
              <a:t>Deep Learning: </a:t>
            </a:r>
            <a:r>
              <a:rPr lang="en-US" sz="3600" b="1" dirty="0">
                <a:solidFill>
                  <a:srgbClr val="404040"/>
                </a:solidFill>
                <a:latin typeface="Apple SD 산돌고딕 Neo 일반체"/>
                <a:ea typeface="Apple SD 산돌고딕 Neo 일반체"/>
                <a:cs typeface="Apple SD 산돌고딕 Neo 일반체"/>
              </a:rPr>
              <a:t>LSTM</a:t>
            </a:r>
          </a:p>
        </p:txBody>
      </p:sp>
      <p:sp>
        <p:nvSpPr>
          <p:cNvPr id="31" name="Oval 30"/>
          <p:cNvSpPr/>
          <p:nvPr/>
        </p:nvSpPr>
        <p:spPr>
          <a:xfrm>
            <a:off x="4931247" y="4314432"/>
            <a:ext cx="769378" cy="525073"/>
          </a:xfrm>
          <a:prstGeom prst="ellipse">
            <a:avLst/>
          </a:prstGeom>
          <a:noFill/>
          <a:ln w="38100" cmpd="sng">
            <a:solidFill>
              <a:srgbClr val="FF66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591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835700" y="1482065"/>
            <a:ext cx="8520600" cy="4555200"/>
          </a:xfrm>
        </p:spPr>
        <p:txBody>
          <a:bodyPr/>
          <a:lstStyle/>
          <a:p>
            <a:r>
              <a:rPr lang="en-US" altLang="ko-KR" sz="2800" b="1" dirty="0">
                <a:sym typeface="Verdana"/>
              </a:rPr>
              <a:t>Long Short Term Memory (LSTM)</a:t>
            </a:r>
            <a:br>
              <a:rPr lang="en-US" altLang="ko-KR" sz="2800" b="1" dirty="0">
                <a:sym typeface="Verdana"/>
              </a:rPr>
            </a:br>
            <a:r>
              <a:rPr lang="en-US" altLang="ko-KR" sz="2800" dirty="0">
                <a:sym typeface="Verdana"/>
              </a:rPr>
              <a:t>Deep Learning (RNN) tool for analyzing sequence data.</a:t>
            </a:r>
          </a:p>
          <a:p>
            <a:pPr marL="0" indent="0">
              <a:buNone/>
            </a:pPr>
            <a:endParaRPr lang="en-US" altLang="ko-KR" sz="2800" b="1" dirty="0">
              <a:sym typeface="Verdana"/>
            </a:endParaRPr>
          </a:p>
          <a:p>
            <a:r>
              <a:rPr lang="en-US" altLang="ko-KR" sz="2800" b="1" dirty="0">
                <a:sym typeface="Verdana"/>
              </a:rPr>
              <a:t>Recurrent Neural Network (RNN)</a:t>
            </a:r>
          </a:p>
          <a:p>
            <a:endParaRPr lang="en-US" altLang="ko-KR" sz="2800" b="1" dirty="0">
              <a:sym typeface="Verdana"/>
            </a:endParaRPr>
          </a:p>
          <a:p>
            <a:endParaRPr lang="en-US" altLang="ko-KR" sz="2800" b="1" dirty="0">
              <a:sym typeface="Verdana"/>
            </a:endParaRPr>
          </a:p>
          <a:p>
            <a:pPr marL="0" indent="0">
              <a:buNone/>
            </a:pPr>
            <a:endParaRPr lang="en-US" altLang="ko-KR" sz="2800" b="1" dirty="0">
              <a:sym typeface="Verdana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138</a:t>
            </a:fld>
            <a:endParaRPr lang="en"/>
          </a:p>
        </p:txBody>
      </p:sp>
      <p:sp>
        <p:nvSpPr>
          <p:cNvPr id="6" name="Oval 5"/>
          <p:cNvSpPr/>
          <p:nvPr/>
        </p:nvSpPr>
        <p:spPr>
          <a:xfrm>
            <a:off x="8602678" y="5407961"/>
            <a:ext cx="606359" cy="629305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err="1">
                <a:solidFill>
                  <a:srgbClr val="000000"/>
                </a:solidFill>
              </a:rPr>
              <a:t>X</a:t>
            </a:r>
            <a:r>
              <a:rPr lang="en-US" sz="2400" b="1" baseline="-25000" dirty="0" err="1">
                <a:solidFill>
                  <a:srgbClr val="000000"/>
                </a:solidFill>
              </a:rPr>
              <a:t>t</a:t>
            </a:r>
            <a:endParaRPr lang="en-US" sz="2400" b="1" dirty="0">
              <a:solidFill>
                <a:srgbClr val="000000"/>
              </a:solidFill>
            </a:endParaRPr>
          </a:p>
        </p:txBody>
      </p:sp>
      <p:sp>
        <p:nvSpPr>
          <p:cNvPr id="11" name="Up Arrow 10"/>
          <p:cNvSpPr/>
          <p:nvPr/>
        </p:nvSpPr>
        <p:spPr>
          <a:xfrm>
            <a:off x="8846063" y="5041819"/>
            <a:ext cx="125848" cy="366141"/>
          </a:xfrm>
          <a:prstGeom prst="upArrow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Up Arrow 14"/>
          <p:cNvSpPr/>
          <p:nvPr/>
        </p:nvSpPr>
        <p:spPr>
          <a:xfrm>
            <a:off x="8829982" y="3923869"/>
            <a:ext cx="125848" cy="366141"/>
          </a:xfrm>
          <a:prstGeom prst="upArrow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8602678" y="3294564"/>
            <a:ext cx="606359" cy="629305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err="1">
                <a:solidFill>
                  <a:srgbClr val="000000"/>
                </a:solidFill>
              </a:rPr>
              <a:t>h</a:t>
            </a:r>
            <a:r>
              <a:rPr lang="en-US" sz="2400" b="1" baseline="-25000" dirty="0" err="1">
                <a:solidFill>
                  <a:srgbClr val="000000"/>
                </a:solidFill>
              </a:rPr>
              <a:t>t</a:t>
            </a:r>
            <a:endParaRPr lang="en-US" b="1" dirty="0">
              <a:solidFill>
                <a:srgbClr val="000000"/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7801828" y="4061881"/>
            <a:ext cx="2047890" cy="0"/>
          </a:xfrm>
          <a:prstGeom prst="line">
            <a:avLst/>
          </a:prstGeom>
          <a:ln w="381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9838277" y="4061882"/>
            <a:ext cx="0" cy="719471"/>
          </a:xfrm>
          <a:prstGeom prst="line">
            <a:avLst/>
          </a:prstGeom>
          <a:ln w="381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9475304" y="4781352"/>
            <a:ext cx="374414" cy="0"/>
          </a:xfrm>
          <a:prstGeom prst="line">
            <a:avLst/>
          </a:prstGeom>
          <a:ln w="381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7813270" y="4061882"/>
            <a:ext cx="11441" cy="719471"/>
          </a:xfrm>
          <a:prstGeom prst="line">
            <a:avLst/>
          </a:prstGeom>
          <a:ln w="381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7813269" y="4781352"/>
            <a:ext cx="517962" cy="0"/>
          </a:xfrm>
          <a:prstGeom prst="straightConnector1">
            <a:avLst/>
          </a:prstGeom>
          <a:ln w="381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8331232" y="4309536"/>
            <a:ext cx="1144073" cy="732282"/>
          </a:xfrm>
          <a:prstGeom prst="rect">
            <a:avLst/>
          </a:prstGeom>
          <a:solidFill>
            <a:srgbClr val="CCFFCC">
              <a:alpha val="62000"/>
            </a:srgb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29" name="Shape 66"/>
          <p:cNvSpPr txBox="1">
            <a:spLocks noGrp="1"/>
          </p:cNvSpPr>
          <p:nvPr>
            <p:ph type="title"/>
          </p:nvPr>
        </p:nvSpPr>
        <p:spPr>
          <a:xfrm>
            <a:off x="1835700" y="593367"/>
            <a:ext cx="8832300" cy="7636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lvl="0"/>
            <a:r>
              <a:rPr lang="en-US" dirty="0" smtClean="0"/>
              <a:t>Deep Learning: </a:t>
            </a:r>
            <a:r>
              <a:rPr lang="en-US" sz="3600" b="1" dirty="0">
                <a:solidFill>
                  <a:srgbClr val="404040"/>
                </a:solidFill>
                <a:latin typeface="Apple SD 산돌고딕 Neo 일반체"/>
                <a:ea typeface="Apple SD 산돌고딕 Neo 일반체"/>
                <a:cs typeface="Apple SD 산돌고딕 Neo 일반체"/>
              </a:rPr>
              <a:t>LSTM</a:t>
            </a:r>
          </a:p>
        </p:txBody>
      </p:sp>
      <p:pic>
        <p:nvPicPr>
          <p:cNvPr id="4" name="Picture 3" descr="screensho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701" y="3923869"/>
            <a:ext cx="5766415" cy="2439095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8691562" y="86146"/>
            <a:ext cx="1916919" cy="65851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DETAIL</a:t>
            </a:r>
          </a:p>
        </p:txBody>
      </p:sp>
    </p:spTree>
    <p:extLst>
      <p:ext uri="{BB962C8B-B14F-4D97-AF65-F5344CB8AC3E}">
        <p14:creationId xmlns:p14="http://schemas.microsoft.com/office/powerpoint/2010/main" val="285444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835699" y="1482065"/>
            <a:ext cx="10125459" cy="4555200"/>
          </a:xfrm>
        </p:spPr>
        <p:txBody>
          <a:bodyPr/>
          <a:lstStyle/>
          <a:p>
            <a:pPr marL="342900" lvl="1" indent="-342900"/>
            <a:r>
              <a:rPr lang="en-US" altLang="ko-KR" dirty="0">
                <a:sym typeface="Verdana"/>
              </a:rPr>
              <a:t>Training </a:t>
            </a:r>
            <a:r>
              <a:rPr lang="en-US" altLang="ko-KR" dirty="0" smtClean="0">
                <a:sym typeface="Verdana"/>
              </a:rPr>
              <a:t>set</a:t>
            </a:r>
          </a:p>
          <a:p>
            <a:pPr marL="742950" lvl="2" indent="-342900"/>
            <a:r>
              <a:rPr lang="en-US" altLang="ko-KR" dirty="0" smtClean="0">
                <a:sym typeface="Verdana"/>
              </a:rPr>
              <a:t>constraint-satisfying </a:t>
            </a:r>
            <a:r>
              <a:rPr lang="en-US" altLang="ko-KR" dirty="0">
                <a:sym typeface="Verdana"/>
              </a:rPr>
              <a:t>instances (input ,true output</a:t>
            </a:r>
            <a:r>
              <a:rPr lang="en-US" altLang="ko-KR" dirty="0" smtClean="0">
                <a:sym typeface="Verdana"/>
              </a:rPr>
              <a:t>)</a:t>
            </a:r>
          </a:p>
          <a:p>
            <a:pPr marL="742950" lvl="2" indent="-342900"/>
            <a:r>
              <a:rPr lang="en-US" altLang="ko-KR" dirty="0" smtClean="0">
                <a:sym typeface="Verdana"/>
              </a:rPr>
              <a:t>Thus, constraint is </a:t>
            </a:r>
            <a:r>
              <a:rPr lang="en-US" altLang="ko-KR" b="1" i="1" dirty="0" smtClean="0">
                <a:sym typeface="Verdana"/>
              </a:rPr>
              <a:t>“not </a:t>
            </a:r>
            <a:r>
              <a:rPr lang="en-US" altLang="ko-KR" b="1" i="1" dirty="0">
                <a:sym typeface="Verdana"/>
              </a:rPr>
              <a:t>explicit”</a:t>
            </a:r>
            <a:r>
              <a:rPr lang="en-US" altLang="ko-KR" dirty="0">
                <a:sym typeface="Verdana"/>
              </a:rPr>
              <a:t> on training </a:t>
            </a:r>
            <a:r>
              <a:rPr lang="en-US" altLang="ko-KR" dirty="0" smtClean="0">
                <a:sym typeface="Verdana"/>
              </a:rPr>
              <a:t>set. </a:t>
            </a:r>
          </a:p>
          <a:p>
            <a:pPr marL="342900" lvl="1" indent="-342900"/>
            <a:r>
              <a:rPr lang="en-US" altLang="ko-KR" dirty="0" smtClean="0">
                <a:sym typeface="Verdana"/>
              </a:rPr>
              <a:t>Hard to write ‘if-else’ inside black box.</a:t>
            </a:r>
          </a:p>
          <a:p>
            <a:pPr marL="342900" lvl="1" indent="-342900"/>
            <a:endParaRPr lang="en-US" altLang="ko-KR" dirty="0" smtClean="0">
              <a:sym typeface="Verdana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13</a:t>
            </a:fld>
            <a:endParaRPr lang="en"/>
          </a:p>
        </p:txBody>
      </p:sp>
      <p:sp>
        <p:nvSpPr>
          <p:cNvPr id="23" name="Shape 66"/>
          <p:cNvSpPr txBox="1">
            <a:spLocks noGrp="1"/>
          </p:cNvSpPr>
          <p:nvPr>
            <p:ph type="title"/>
          </p:nvPr>
        </p:nvSpPr>
        <p:spPr>
          <a:xfrm>
            <a:off x="1835699" y="593367"/>
            <a:ext cx="9123653" cy="7636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lvl="0"/>
            <a:r>
              <a:rPr lang="en-US" dirty="0" smtClean="0"/>
              <a:t>Challenges in injecting constraints</a:t>
            </a:r>
            <a:endParaRPr lang="en-US" sz="3600" b="1" dirty="0">
              <a:solidFill>
                <a:srgbClr val="404040"/>
              </a:solidFill>
              <a:latin typeface="Apple SD 산돌고딕 Neo 일반체"/>
              <a:ea typeface="Apple SD 산돌고딕 Neo 일반체"/>
              <a:cs typeface="Apple SD 산돌고딕 Neo 일반체"/>
            </a:endParaRPr>
          </a:p>
        </p:txBody>
      </p:sp>
      <p:sp>
        <p:nvSpPr>
          <p:cNvPr id="13" name="Right Arrow 12"/>
          <p:cNvSpPr/>
          <p:nvPr/>
        </p:nvSpPr>
        <p:spPr>
          <a:xfrm rot="16200000">
            <a:off x="3999467" y="4263094"/>
            <a:ext cx="734028" cy="481978"/>
          </a:xfrm>
          <a:prstGeom prst="rightArrow">
            <a:avLst/>
          </a:prstGeom>
          <a:solidFill>
            <a:srgbClr val="0070C0">
              <a:alpha val="92000"/>
            </a:srgb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9" tIns="34295" rIns="68589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6962366" y="4961452"/>
            <a:ext cx="1320781" cy="378220"/>
          </a:xfrm>
          <a:prstGeom prst="rect">
            <a:avLst/>
          </a:prstGeom>
          <a:noFill/>
          <a:ln w="38100" cmpd="sng">
            <a:solidFill>
              <a:srgbClr val="F79646"/>
            </a:solidFill>
          </a:ln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400" b="1" dirty="0">
                <a:solidFill>
                  <a:srgbClr val="000000"/>
                </a:solidFill>
              </a:rPr>
              <a:t>Y</a:t>
            </a:r>
            <a:r>
              <a:rPr lang="en-US" sz="2400" dirty="0">
                <a:solidFill>
                  <a:srgbClr val="000000"/>
                </a:solidFill>
              </a:rPr>
              <a:t> (output)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667525" y="4945866"/>
            <a:ext cx="1199808" cy="393806"/>
          </a:xfrm>
          <a:prstGeom prst="rect">
            <a:avLst/>
          </a:prstGeom>
          <a:noFill/>
          <a:ln w="38100" cmpd="sng">
            <a:solidFill>
              <a:srgbClr val="00B0F0"/>
            </a:solidFill>
          </a:ln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400" b="1" dirty="0">
                <a:solidFill>
                  <a:srgbClr val="000000"/>
                </a:solidFill>
              </a:rPr>
              <a:t>X </a:t>
            </a:r>
            <a:r>
              <a:rPr lang="en-US" sz="2400" dirty="0">
                <a:solidFill>
                  <a:srgbClr val="000000"/>
                </a:solidFill>
              </a:rPr>
              <a:t>(Input )</a:t>
            </a:r>
            <a:endParaRPr lang="en-US" sz="2400" b="1" dirty="0">
              <a:solidFill>
                <a:srgbClr val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3425908" y="3559520"/>
                <a:ext cx="5036093" cy="579581"/>
              </a:xfrm>
              <a:prstGeom prst="rect">
                <a:avLst/>
              </a:prstGeom>
              <a:solidFill>
                <a:srgbClr val="000000">
                  <a:alpha val="92000"/>
                </a:srgbClr>
              </a:solidFill>
              <a:ln w="19050">
                <a:noFill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9" tIns="34295" rIns="68589" bIns="3429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3600" b="1" i="1">
                        <a:latin typeface="Cambria Math" charset="0"/>
                        <a:ea typeface="Cambria Math" charset="0"/>
                        <a:cs typeface="Cambria Math" charset="0"/>
                      </a:rPr>
                      <m:t>𝜽</m:t>
                    </m:r>
                  </m:oMath>
                </a14:m>
                <a:r>
                  <a:rPr lang="en-US" sz="3600" b="1" dirty="0"/>
                  <a:t> (model)</a:t>
                </a:r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5908" y="3559520"/>
                <a:ext cx="5036093" cy="579581"/>
              </a:xfrm>
              <a:prstGeom prst="rect">
                <a:avLst/>
              </a:prstGeom>
              <a:blipFill rotWithShape="0">
                <a:blip r:embed="rId3"/>
                <a:stretch>
                  <a:fillRect t="-26316" b="-40000"/>
                </a:stretch>
              </a:blipFill>
              <a:ln w="19050">
                <a:noFill/>
                <a:miter lim="8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ight Arrow 16"/>
          <p:cNvSpPr/>
          <p:nvPr/>
        </p:nvSpPr>
        <p:spPr>
          <a:xfrm rot="5400000">
            <a:off x="7255741" y="4309287"/>
            <a:ext cx="734028" cy="481978"/>
          </a:xfrm>
          <a:prstGeom prst="rightArrow">
            <a:avLst/>
          </a:prstGeom>
          <a:solidFill>
            <a:srgbClr val="F79646">
              <a:alpha val="92000"/>
            </a:srgb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9" tIns="34295" rIns="68589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247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835700" y="1482065"/>
            <a:ext cx="8520600" cy="4555200"/>
          </a:xfrm>
        </p:spPr>
        <p:txBody>
          <a:bodyPr/>
          <a:lstStyle/>
          <a:p>
            <a:r>
              <a:rPr lang="en-US" altLang="ko-KR" sz="2800" b="1" dirty="0">
                <a:sym typeface="Verdana"/>
              </a:rPr>
              <a:t>Long Short Term Memory (LSTM)</a:t>
            </a:r>
            <a:br>
              <a:rPr lang="en-US" altLang="ko-KR" sz="2800" b="1" dirty="0">
                <a:sym typeface="Verdana"/>
              </a:rPr>
            </a:br>
            <a:r>
              <a:rPr lang="en-US" altLang="ko-KR" sz="2800" dirty="0">
                <a:sym typeface="Verdana"/>
              </a:rPr>
              <a:t>Deep Learning (RNN) tool for analyzing sequence data.</a:t>
            </a:r>
          </a:p>
          <a:p>
            <a:pPr marL="0" indent="0">
              <a:buNone/>
            </a:pPr>
            <a:endParaRPr lang="en-US" altLang="ko-KR" sz="2800" b="1" dirty="0">
              <a:sym typeface="Verdana"/>
            </a:endParaRPr>
          </a:p>
          <a:p>
            <a:r>
              <a:rPr lang="en-US" altLang="ko-KR" sz="2800" b="1" dirty="0">
                <a:sym typeface="Verdana"/>
              </a:rPr>
              <a:t>Recurrent Neural Network (RNN)</a:t>
            </a:r>
          </a:p>
          <a:p>
            <a:endParaRPr lang="en-US" altLang="ko-KR" sz="2800" b="1" dirty="0">
              <a:sym typeface="Verdana"/>
            </a:endParaRPr>
          </a:p>
          <a:p>
            <a:endParaRPr lang="en-US" altLang="ko-KR" sz="2800" b="1" dirty="0">
              <a:sym typeface="Verdana"/>
            </a:endParaRPr>
          </a:p>
          <a:p>
            <a:pPr marL="0" indent="0">
              <a:buNone/>
            </a:pPr>
            <a:endParaRPr lang="en-US" altLang="ko-KR" sz="2800" b="1" dirty="0">
              <a:sym typeface="Verdana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139</a:t>
            </a:fld>
            <a:endParaRPr lang="en"/>
          </a:p>
        </p:txBody>
      </p:sp>
      <p:sp>
        <p:nvSpPr>
          <p:cNvPr id="6" name="Oval 5"/>
          <p:cNvSpPr/>
          <p:nvPr/>
        </p:nvSpPr>
        <p:spPr>
          <a:xfrm>
            <a:off x="8602678" y="5407961"/>
            <a:ext cx="606359" cy="629305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err="1">
                <a:solidFill>
                  <a:srgbClr val="000000"/>
                </a:solidFill>
              </a:rPr>
              <a:t>X</a:t>
            </a:r>
            <a:r>
              <a:rPr lang="en-US" sz="2400" b="1" baseline="-25000" dirty="0" err="1">
                <a:solidFill>
                  <a:srgbClr val="000000"/>
                </a:solidFill>
              </a:rPr>
              <a:t>t</a:t>
            </a:r>
            <a:endParaRPr lang="en-US" sz="2400" b="1" dirty="0">
              <a:solidFill>
                <a:srgbClr val="000000"/>
              </a:solidFill>
            </a:endParaRPr>
          </a:p>
        </p:txBody>
      </p:sp>
      <p:sp>
        <p:nvSpPr>
          <p:cNvPr id="11" name="Up Arrow 10"/>
          <p:cNvSpPr/>
          <p:nvPr/>
        </p:nvSpPr>
        <p:spPr>
          <a:xfrm>
            <a:off x="8846063" y="5041819"/>
            <a:ext cx="125848" cy="366141"/>
          </a:xfrm>
          <a:prstGeom prst="upArrow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Up Arrow 14"/>
          <p:cNvSpPr/>
          <p:nvPr/>
        </p:nvSpPr>
        <p:spPr>
          <a:xfrm>
            <a:off x="8829982" y="3923869"/>
            <a:ext cx="125848" cy="366141"/>
          </a:xfrm>
          <a:prstGeom prst="upArrow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8602678" y="3294564"/>
            <a:ext cx="606359" cy="629305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err="1">
                <a:solidFill>
                  <a:srgbClr val="000000"/>
                </a:solidFill>
              </a:rPr>
              <a:t>h</a:t>
            </a:r>
            <a:r>
              <a:rPr lang="en-US" sz="2400" b="1" baseline="-25000" dirty="0" err="1">
                <a:solidFill>
                  <a:srgbClr val="000000"/>
                </a:solidFill>
              </a:rPr>
              <a:t>t</a:t>
            </a:r>
            <a:endParaRPr lang="en-US" b="1" dirty="0">
              <a:solidFill>
                <a:srgbClr val="000000"/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7801828" y="4061881"/>
            <a:ext cx="2047890" cy="0"/>
          </a:xfrm>
          <a:prstGeom prst="line">
            <a:avLst/>
          </a:prstGeom>
          <a:ln w="381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9838277" y="4061882"/>
            <a:ext cx="0" cy="719471"/>
          </a:xfrm>
          <a:prstGeom prst="line">
            <a:avLst/>
          </a:prstGeom>
          <a:ln w="381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9475304" y="4781352"/>
            <a:ext cx="374414" cy="0"/>
          </a:xfrm>
          <a:prstGeom prst="line">
            <a:avLst/>
          </a:prstGeom>
          <a:ln w="381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7813270" y="4061882"/>
            <a:ext cx="11441" cy="719471"/>
          </a:xfrm>
          <a:prstGeom prst="line">
            <a:avLst/>
          </a:prstGeom>
          <a:ln w="381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7813269" y="4781352"/>
            <a:ext cx="517962" cy="0"/>
          </a:xfrm>
          <a:prstGeom prst="straightConnector1">
            <a:avLst/>
          </a:prstGeom>
          <a:ln w="381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8331232" y="4309536"/>
            <a:ext cx="1144073" cy="732282"/>
          </a:xfrm>
          <a:prstGeom prst="rect">
            <a:avLst/>
          </a:prstGeom>
          <a:solidFill>
            <a:srgbClr val="CCFFCC">
              <a:alpha val="62000"/>
            </a:srgb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29" name="Shape 66"/>
          <p:cNvSpPr txBox="1">
            <a:spLocks noGrp="1"/>
          </p:cNvSpPr>
          <p:nvPr>
            <p:ph type="title"/>
          </p:nvPr>
        </p:nvSpPr>
        <p:spPr>
          <a:xfrm>
            <a:off x="1835700" y="593367"/>
            <a:ext cx="8832300" cy="7636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lvl="0"/>
            <a:r>
              <a:rPr lang="en-US" dirty="0" smtClean="0"/>
              <a:t>Deep Learning: </a:t>
            </a:r>
            <a:r>
              <a:rPr lang="en-US" sz="3600" b="1" dirty="0">
                <a:solidFill>
                  <a:srgbClr val="404040"/>
                </a:solidFill>
                <a:latin typeface="Apple SD 산돌고딕 Neo 일반체"/>
                <a:ea typeface="Apple SD 산돌고딕 Neo 일반체"/>
                <a:cs typeface="Apple SD 산돌고딕 Neo 일반체"/>
              </a:rPr>
              <a:t>LSTM</a:t>
            </a:r>
          </a:p>
        </p:txBody>
      </p:sp>
      <p:pic>
        <p:nvPicPr>
          <p:cNvPr id="4" name="Picture 3" descr="screensho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701" y="3923869"/>
            <a:ext cx="5766415" cy="2439095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8691562" y="86146"/>
            <a:ext cx="1916919" cy="65851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DETAIL</a:t>
            </a:r>
          </a:p>
        </p:txBody>
      </p:sp>
      <p:sp>
        <p:nvSpPr>
          <p:cNvPr id="18" name="Oval 17"/>
          <p:cNvSpPr/>
          <p:nvPr/>
        </p:nvSpPr>
        <p:spPr>
          <a:xfrm>
            <a:off x="4430541" y="3996447"/>
            <a:ext cx="726635" cy="525073"/>
          </a:xfrm>
          <a:prstGeom prst="ellipse">
            <a:avLst/>
          </a:prstGeom>
          <a:noFill/>
          <a:ln w="38100" cmpd="sng">
            <a:solidFill>
              <a:srgbClr val="FF66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4540452" y="4424331"/>
            <a:ext cx="732741" cy="525073"/>
          </a:xfrm>
          <a:prstGeom prst="ellipse">
            <a:avLst/>
          </a:prstGeom>
          <a:noFill/>
          <a:ln w="38100" cmpd="sng">
            <a:solidFill>
              <a:srgbClr val="FF66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6146123" y="4839267"/>
            <a:ext cx="732741" cy="525073"/>
          </a:xfrm>
          <a:prstGeom prst="ellipse">
            <a:avLst/>
          </a:prstGeom>
          <a:noFill/>
          <a:ln w="38100" cmpd="sng">
            <a:solidFill>
              <a:srgbClr val="FF66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4540452" y="5248336"/>
            <a:ext cx="732741" cy="525073"/>
          </a:xfrm>
          <a:prstGeom prst="ellipse">
            <a:avLst/>
          </a:prstGeom>
          <a:noFill/>
          <a:ln w="38100" cmpd="sng">
            <a:solidFill>
              <a:srgbClr val="FF66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3410555" y="4061882"/>
            <a:ext cx="519279" cy="525073"/>
          </a:xfrm>
          <a:prstGeom prst="ellipse">
            <a:avLst/>
          </a:prstGeom>
          <a:noFill/>
          <a:ln w="38100" cmpd="sng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3410555" y="4450241"/>
            <a:ext cx="519279" cy="525073"/>
          </a:xfrm>
          <a:prstGeom prst="ellipse">
            <a:avLst/>
          </a:prstGeom>
          <a:noFill/>
          <a:ln w="38100" cmpd="sng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5013553" y="4841875"/>
            <a:ext cx="519279" cy="525073"/>
          </a:xfrm>
          <a:prstGeom prst="ellipse">
            <a:avLst/>
          </a:prstGeom>
          <a:noFill/>
          <a:ln w="38100" cmpd="sng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3303315" y="5248336"/>
            <a:ext cx="519279" cy="525073"/>
          </a:xfrm>
          <a:prstGeom prst="ellipse">
            <a:avLst/>
          </a:prstGeom>
          <a:noFill/>
          <a:ln w="38100" cmpd="sng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157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835700" y="1482065"/>
            <a:ext cx="8520600" cy="4555200"/>
          </a:xfrm>
        </p:spPr>
        <p:txBody>
          <a:bodyPr/>
          <a:lstStyle/>
          <a:p>
            <a:r>
              <a:rPr lang="en-US" altLang="ko-KR" sz="2800" b="1" dirty="0">
                <a:sym typeface="Verdana"/>
              </a:rPr>
              <a:t>Long Short Term Memory (LSTM)</a:t>
            </a:r>
            <a:br>
              <a:rPr lang="en-US" altLang="ko-KR" sz="2800" b="1" dirty="0">
                <a:sym typeface="Verdana"/>
              </a:rPr>
            </a:br>
            <a:r>
              <a:rPr lang="en-US" altLang="ko-KR" sz="2400" dirty="0">
                <a:sym typeface="Verdana"/>
              </a:rPr>
              <a:t>Deep Learning (RNN) tool for analyzing sequence data.</a:t>
            </a:r>
            <a:endParaRPr lang="en-US" altLang="ko-KR" sz="2800" dirty="0">
              <a:sym typeface="Verdana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140</a:t>
            </a:fld>
            <a:endParaRPr lang="en"/>
          </a:p>
        </p:txBody>
      </p:sp>
      <p:sp>
        <p:nvSpPr>
          <p:cNvPr id="6" name="Oval 5"/>
          <p:cNvSpPr/>
          <p:nvPr/>
        </p:nvSpPr>
        <p:spPr>
          <a:xfrm>
            <a:off x="2625109" y="4904517"/>
            <a:ext cx="606359" cy="629305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err="1">
                <a:solidFill>
                  <a:srgbClr val="000000"/>
                </a:solidFill>
              </a:rPr>
              <a:t>X</a:t>
            </a:r>
            <a:r>
              <a:rPr lang="en-US" sz="2000" b="1" baseline="-25000" dirty="0" err="1">
                <a:solidFill>
                  <a:srgbClr val="000000"/>
                </a:solidFill>
              </a:rPr>
              <a:t>t</a:t>
            </a:r>
            <a:endParaRPr lang="en-US" sz="2000" b="1" dirty="0">
              <a:solidFill>
                <a:srgbClr val="000000"/>
              </a:solidFill>
            </a:endParaRPr>
          </a:p>
        </p:txBody>
      </p:sp>
      <p:sp>
        <p:nvSpPr>
          <p:cNvPr id="7" name="Up Arrow 6"/>
          <p:cNvSpPr/>
          <p:nvPr/>
        </p:nvSpPr>
        <p:spPr>
          <a:xfrm>
            <a:off x="2868494" y="4538375"/>
            <a:ext cx="125848" cy="366141"/>
          </a:xfrm>
          <a:prstGeom prst="upArrow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353663" y="3806092"/>
            <a:ext cx="1144073" cy="732282"/>
          </a:xfrm>
          <a:prstGeom prst="rect">
            <a:avLst/>
          </a:prstGeom>
          <a:solidFill>
            <a:srgbClr val="CCFFCC">
              <a:alpha val="62000"/>
            </a:srgb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9" name="Up Arrow 8"/>
          <p:cNvSpPr/>
          <p:nvPr/>
        </p:nvSpPr>
        <p:spPr>
          <a:xfrm>
            <a:off x="2852413" y="3420425"/>
            <a:ext cx="125848" cy="366141"/>
          </a:xfrm>
          <a:prstGeom prst="upArrow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2625109" y="2791120"/>
            <a:ext cx="606359" cy="629305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err="1">
                <a:solidFill>
                  <a:srgbClr val="000000"/>
                </a:solidFill>
              </a:rPr>
              <a:t>h</a:t>
            </a:r>
            <a:r>
              <a:rPr lang="en-US" sz="2000" b="1" baseline="-25000" dirty="0" err="1">
                <a:solidFill>
                  <a:srgbClr val="000000"/>
                </a:solidFill>
              </a:rPr>
              <a:t>t</a:t>
            </a:r>
            <a:endParaRPr lang="en-US" sz="1600" b="1" dirty="0">
              <a:solidFill>
                <a:srgbClr val="000000"/>
              </a:solidFill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>
            <a:off x="1824259" y="3558437"/>
            <a:ext cx="2047890" cy="0"/>
          </a:xfrm>
          <a:prstGeom prst="line">
            <a:avLst/>
          </a:prstGeom>
          <a:ln w="381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3860708" y="3558438"/>
            <a:ext cx="0" cy="719471"/>
          </a:xfrm>
          <a:prstGeom prst="line">
            <a:avLst/>
          </a:prstGeom>
          <a:ln w="381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3497735" y="4277908"/>
            <a:ext cx="374414" cy="0"/>
          </a:xfrm>
          <a:prstGeom prst="line">
            <a:avLst/>
          </a:prstGeom>
          <a:ln w="381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1835701" y="3558438"/>
            <a:ext cx="11441" cy="719471"/>
          </a:xfrm>
          <a:prstGeom prst="line">
            <a:avLst/>
          </a:prstGeom>
          <a:ln w="381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1835700" y="4277908"/>
            <a:ext cx="517962" cy="0"/>
          </a:xfrm>
          <a:prstGeom prst="straightConnector1">
            <a:avLst/>
          </a:prstGeom>
          <a:ln w="381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4162776" y="3806093"/>
            <a:ext cx="4656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/>
              <a:t>=</a:t>
            </a:r>
          </a:p>
        </p:txBody>
      </p:sp>
      <p:sp>
        <p:nvSpPr>
          <p:cNvPr id="17" name="Oval 16"/>
          <p:cNvSpPr/>
          <p:nvPr/>
        </p:nvSpPr>
        <p:spPr>
          <a:xfrm>
            <a:off x="4951247" y="4865463"/>
            <a:ext cx="606359" cy="629305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0000"/>
                </a:solidFill>
              </a:rPr>
              <a:t>X</a:t>
            </a:r>
            <a:r>
              <a:rPr lang="en-US" sz="2000" b="1" baseline="-25000" dirty="0">
                <a:solidFill>
                  <a:srgbClr val="000000"/>
                </a:solidFill>
              </a:rPr>
              <a:t>1</a:t>
            </a:r>
            <a:endParaRPr lang="en-US" sz="2000" b="1" dirty="0">
              <a:solidFill>
                <a:srgbClr val="000000"/>
              </a:solidFill>
            </a:endParaRPr>
          </a:p>
        </p:txBody>
      </p:sp>
      <p:sp>
        <p:nvSpPr>
          <p:cNvPr id="18" name="Up Arrow 17"/>
          <p:cNvSpPr/>
          <p:nvPr/>
        </p:nvSpPr>
        <p:spPr>
          <a:xfrm>
            <a:off x="5194632" y="4499321"/>
            <a:ext cx="125848" cy="366141"/>
          </a:xfrm>
          <a:prstGeom prst="upArrow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4679801" y="3767038"/>
            <a:ext cx="1144073" cy="732282"/>
          </a:xfrm>
          <a:prstGeom prst="rect">
            <a:avLst/>
          </a:prstGeom>
          <a:solidFill>
            <a:srgbClr val="CCFFCC">
              <a:alpha val="62000"/>
            </a:srgb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20" name="Up Arrow 19"/>
          <p:cNvSpPr/>
          <p:nvPr/>
        </p:nvSpPr>
        <p:spPr>
          <a:xfrm>
            <a:off x="5178551" y="3381371"/>
            <a:ext cx="125848" cy="366141"/>
          </a:xfrm>
          <a:prstGeom prst="upArrow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4951247" y="2752066"/>
            <a:ext cx="606359" cy="629305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0000"/>
                </a:solidFill>
              </a:rPr>
              <a:t>h</a:t>
            </a:r>
            <a:r>
              <a:rPr lang="en-US" sz="2000" b="1" baseline="-25000" dirty="0">
                <a:solidFill>
                  <a:srgbClr val="000000"/>
                </a:solidFill>
              </a:rPr>
              <a:t>0</a:t>
            </a:r>
            <a:endParaRPr lang="en-US" sz="1600" b="1" dirty="0">
              <a:solidFill>
                <a:srgbClr val="000000"/>
              </a:solidFill>
            </a:endParaRPr>
          </a:p>
        </p:txBody>
      </p:sp>
      <p:sp>
        <p:nvSpPr>
          <p:cNvPr id="27" name="Oval 26"/>
          <p:cNvSpPr/>
          <p:nvPr/>
        </p:nvSpPr>
        <p:spPr>
          <a:xfrm>
            <a:off x="6385004" y="4860375"/>
            <a:ext cx="606359" cy="629305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0000"/>
                </a:solidFill>
              </a:rPr>
              <a:t>X</a:t>
            </a:r>
            <a:r>
              <a:rPr lang="en-US" sz="2000" b="1" baseline="-25000" dirty="0">
                <a:solidFill>
                  <a:srgbClr val="000000"/>
                </a:solidFill>
              </a:rPr>
              <a:t>2</a:t>
            </a:r>
            <a:endParaRPr lang="en-US" sz="2000" b="1" dirty="0">
              <a:solidFill>
                <a:srgbClr val="000000"/>
              </a:solidFill>
            </a:endParaRPr>
          </a:p>
        </p:txBody>
      </p:sp>
      <p:sp>
        <p:nvSpPr>
          <p:cNvPr id="28" name="Up Arrow 27"/>
          <p:cNvSpPr/>
          <p:nvPr/>
        </p:nvSpPr>
        <p:spPr>
          <a:xfrm>
            <a:off x="6628389" y="4494233"/>
            <a:ext cx="125848" cy="366141"/>
          </a:xfrm>
          <a:prstGeom prst="upArrow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6113558" y="3761950"/>
            <a:ext cx="1144073" cy="732282"/>
          </a:xfrm>
          <a:prstGeom prst="rect">
            <a:avLst/>
          </a:prstGeom>
          <a:solidFill>
            <a:srgbClr val="CCFFCC">
              <a:alpha val="62000"/>
            </a:srgb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30" name="Up Arrow 29"/>
          <p:cNvSpPr/>
          <p:nvPr/>
        </p:nvSpPr>
        <p:spPr>
          <a:xfrm>
            <a:off x="6612308" y="3376283"/>
            <a:ext cx="125848" cy="366141"/>
          </a:xfrm>
          <a:prstGeom prst="upArrow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6385004" y="2746978"/>
            <a:ext cx="606359" cy="629305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0000"/>
                </a:solidFill>
              </a:rPr>
              <a:t>h</a:t>
            </a:r>
            <a:r>
              <a:rPr lang="en-US" sz="2000" b="1" baseline="-25000" dirty="0">
                <a:solidFill>
                  <a:srgbClr val="000000"/>
                </a:solidFill>
              </a:rPr>
              <a:t>1</a:t>
            </a:r>
            <a:endParaRPr lang="en-US" sz="1600" b="1" dirty="0">
              <a:solidFill>
                <a:srgbClr val="000000"/>
              </a:solidFill>
            </a:endParaRPr>
          </a:p>
        </p:txBody>
      </p:sp>
      <p:cxnSp>
        <p:nvCxnSpPr>
          <p:cNvPr id="32" name="Straight Arrow Connector 31"/>
          <p:cNvCxnSpPr/>
          <p:nvPr/>
        </p:nvCxnSpPr>
        <p:spPr>
          <a:xfrm>
            <a:off x="5835856" y="4233767"/>
            <a:ext cx="287316" cy="8989"/>
          </a:xfrm>
          <a:prstGeom prst="straightConnector1">
            <a:avLst/>
          </a:prstGeom>
          <a:ln w="381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Oval 56"/>
          <p:cNvSpPr/>
          <p:nvPr/>
        </p:nvSpPr>
        <p:spPr>
          <a:xfrm>
            <a:off x="9730190" y="4850140"/>
            <a:ext cx="606359" cy="629305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err="1">
                <a:solidFill>
                  <a:srgbClr val="000000"/>
                </a:solidFill>
              </a:rPr>
              <a:t>X</a:t>
            </a:r>
            <a:r>
              <a:rPr lang="en-US" sz="2000" b="1" baseline="-25000" dirty="0" err="1">
                <a:solidFill>
                  <a:srgbClr val="000000"/>
                </a:solidFill>
              </a:rPr>
              <a:t>t</a:t>
            </a:r>
            <a:endParaRPr lang="en-US" sz="2000" b="1" dirty="0">
              <a:solidFill>
                <a:srgbClr val="000000"/>
              </a:solidFill>
            </a:endParaRPr>
          </a:p>
        </p:txBody>
      </p:sp>
      <p:sp>
        <p:nvSpPr>
          <p:cNvPr id="58" name="Up Arrow 57"/>
          <p:cNvSpPr/>
          <p:nvPr/>
        </p:nvSpPr>
        <p:spPr>
          <a:xfrm>
            <a:off x="9973575" y="4483998"/>
            <a:ext cx="125848" cy="366141"/>
          </a:xfrm>
          <a:prstGeom prst="upArrow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/>
          <p:cNvSpPr/>
          <p:nvPr/>
        </p:nvSpPr>
        <p:spPr>
          <a:xfrm>
            <a:off x="9458744" y="3751715"/>
            <a:ext cx="1144073" cy="732282"/>
          </a:xfrm>
          <a:prstGeom prst="rect">
            <a:avLst/>
          </a:prstGeom>
          <a:solidFill>
            <a:srgbClr val="CCFFCC">
              <a:alpha val="62000"/>
            </a:srgb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60" name="Up Arrow 59"/>
          <p:cNvSpPr/>
          <p:nvPr/>
        </p:nvSpPr>
        <p:spPr>
          <a:xfrm>
            <a:off x="9957494" y="3366048"/>
            <a:ext cx="125848" cy="366141"/>
          </a:xfrm>
          <a:prstGeom prst="upArrow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/>
        </p:nvSpPr>
        <p:spPr>
          <a:xfrm>
            <a:off x="9730190" y="2736743"/>
            <a:ext cx="606359" cy="629305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err="1">
                <a:solidFill>
                  <a:srgbClr val="000000"/>
                </a:solidFill>
              </a:rPr>
              <a:t>h</a:t>
            </a:r>
            <a:r>
              <a:rPr lang="en-US" sz="2000" b="1" baseline="-25000" dirty="0" err="1">
                <a:solidFill>
                  <a:srgbClr val="000000"/>
                </a:solidFill>
              </a:rPr>
              <a:t>t</a:t>
            </a:r>
            <a:endParaRPr lang="en-US" sz="1600" b="1" dirty="0">
              <a:solidFill>
                <a:srgbClr val="000000"/>
              </a:solidFill>
            </a:endParaRPr>
          </a:p>
        </p:txBody>
      </p:sp>
      <p:cxnSp>
        <p:nvCxnSpPr>
          <p:cNvPr id="62" name="Straight Arrow Connector 61"/>
          <p:cNvCxnSpPr/>
          <p:nvPr/>
        </p:nvCxnSpPr>
        <p:spPr>
          <a:xfrm>
            <a:off x="8689020" y="4254036"/>
            <a:ext cx="781915" cy="6531"/>
          </a:xfrm>
          <a:prstGeom prst="straightConnector1">
            <a:avLst/>
          </a:prstGeom>
          <a:ln w="381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361299" y="4133889"/>
            <a:ext cx="251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`</a:t>
            </a:r>
          </a:p>
        </p:txBody>
      </p:sp>
      <p:sp>
        <p:nvSpPr>
          <p:cNvPr id="75" name="Oval 74"/>
          <p:cNvSpPr/>
          <p:nvPr/>
        </p:nvSpPr>
        <p:spPr>
          <a:xfrm>
            <a:off x="7827834" y="4860375"/>
            <a:ext cx="606359" cy="629305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0000"/>
                </a:solidFill>
              </a:rPr>
              <a:t>X</a:t>
            </a:r>
            <a:r>
              <a:rPr lang="en-US" sz="2000" b="1" baseline="-25000" dirty="0">
                <a:solidFill>
                  <a:srgbClr val="000000"/>
                </a:solidFill>
              </a:rPr>
              <a:t>3</a:t>
            </a:r>
            <a:endParaRPr lang="en-US" sz="2000" b="1" dirty="0">
              <a:solidFill>
                <a:srgbClr val="000000"/>
              </a:solidFill>
            </a:endParaRPr>
          </a:p>
        </p:txBody>
      </p:sp>
      <p:sp>
        <p:nvSpPr>
          <p:cNvPr id="76" name="Up Arrow 75"/>
          <p:cNvSpPr/>
          <p:nvPr/>
        </p:nvSpPr>
        <p:spPr>
          <a:xfrm>
            <a:off x="8059778" y="4494233"/>
            <a:ext cx="125848" cy="366141"/>
          </a:xfrm>
          <a:prstGeom prst="upArrow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7544947" y="3761950"/>
            <a:ext cx="1144073" cy="732282"/>
          </a:xfrm>
          <a:prstGeom prst="rect">
            <a:avLst/>
          </a:prstGeom>
          <a:solidFill>
            <a:srgbClr val="CCFFCC">
              <a:alpha val="62000"/>
            </a:srgb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78" name="Up Arrow 77"/>
          <p:cNvSpPr/>
          <p:nvPr/>
        </p:nvSpPr>
        <p:spPr>
          <a:xfrm>
            <a:off x="8043697" y="3376283"/>
            <a:ext cx="125848" cy="366141"/>
          </a:xfrm>
          <a:prstGeom prst="upArrow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/>
          <p:cNvSpPr/>
          <p:nvPr/>
        </p:nvSpPr>
        <p:spPr>
          <a:xfrm>
            <a:off x="7816393" y="2746978"/>
            <a:ext cx="606359" cy="629305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0000"/>
                </a:solidFill>
              </a:rPr>
              <a:t>h</a:t>
            </a:r>
            <a:r>
              <a:rPr lang="en-US" sz="2000" b="1" baseline="-25000" dirty="0">
                <a:solidFill>
                  <a:srgbClr val="000000"/>
                </a:solidFill>
              </a:rPr>
              <a:t>2</a:t>
            </a:r>
            <a:endParaRPr lang="en-US" sz="1600" b="1" dirty="0">
              <a:solidFill>
                <a:srgbClr val="000000"/>
              </a:solidFill>
            </a:endParaRPr>
          </a:p>
        </p:txBody>
      </p:sp>
      <p:cxnSp>
        <p:nvCxnSpPr>
          <p:cNvPr id="83" name="Straight Arrow Connector 82"/>
          <p:cNvCxnSpPr/>
          <p:nvPr/>
        </p:nvCxnSpPr>
        <p:spPr>
          <a:xfrm>
            <a:off x="7257630" y="4245047"/>
            <a:ext cx="287316" cy="8989"/>
          </a:xfrm>
          <a:prstGeom prst="straightConnector1">
            <a:avLst/>
          </a:prstGeom>
          <a:ln w="381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5" name="TextBox 84"/>
          <p:cNvSpPr txBox="1"/>
          <p:nvPr/>
        </p:nvSpPr>
        <p:spPr>
          <a:xfrm>
            <a:off x="8923601" y="3860366"/>
            <a:ext cx="261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dirty="0"/>
              <a:t>…</a:t>
            </a:r>
            <a:endParaRPr lang="en-US" dirty="0"/>
          </a:p>
        </p:txBody>
      </p:sp>
      <p:sp>
        <p:nvSpPr>
          <p:cNvPr id="88" name="Shape 6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lvl="0"/>
            <a:r>
              <a:rPr lang="en-US" dirty="0" smtClean="0"/>
              <a:t>Deep Learning: </a:t>
            </a:r>
            <a:r>
              <a:rPr lang="en-US" sz="3600" b="1" dirty="0">
                <a:solidFill>
                  <a:srgbClr val="404040"/>
                </a:solidFill>
                <a:latin typeface="Apple SD 산돌고딕 Neo 일반체"/>
                <a:ea typeface="Apple SD 산돌고딕 Neo 일반체"/>
                <a:cs typeface="Apple SD 산돌고딕 Neo 일반체"/>
              </a:rPr>
              <a:t>LSTM</a:t>
            </a:r>
          </a:p>
        </p:txBody>
      </p:sp>
    </p:spTree>
    <p:extLst>
      <p:ext uri="{BB962C8B-B14F-4D97-AF65-F5344CB8AC3E}">
        <p14:creationId xmlns:p14="http://schemas.microsoft.com/office/powerpoint/2010/main" val="2781364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835700" y="1482065"/>
            <a:ext cx="8520600" cy="4555200"/>
          </a:xfrm>
        </p:spPr>
        <p:txBody>
          <a:bodyPr/>
          <a:lstStyle/>
          <a:p>
            <a:r>
              <a:rPr lang="en-US" altLang="ko-KR" sz="2800" b="1" dirty="0">
                <a:sym typeface="Verdana"/>
              </a:rPr>
              <a:t>Long Short Term Memory (LSTM)</a:t>
            </a:r>
            <a:br>
              <a:rPr lang="en-US" altLang="ko-KR" sz="2800" b="1" dirty="0">
                <a:sym typeface="Verdana"/>
              </a:rPr>
            </a:br>
            <a:r>
              <a:rPr lang="en-US" altLang="ko-KR" sz="2400" dirty="0">
                <a:sym typeface="Verdana"/>
              </a:rPr>
              <a:t>Deep Learning (RNN) tool for analyzing sequence data.</a:t>
            </a:r>
            <a:endParaRPr lang="en-US" altLang="ko-KR" sz="2800" dirty="0">
              <a:sym typeface="Verdana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141</a:t>
            </a:fld>
            <a:endParaRPr lang="en"/>
          </a:p>
        </p:txBody>
      </p:sp>
      <p:sp>
        <p:nvSpPr>
          <p:cNvPr id="6" name="Oval 5"/>
          <p:cNvSpPr/>
          <p:nvPr/>
        </p:nvSpPr>
        <p:spPr>
          <a:xfrm>
            <a:off x="2625109" y="4904517"/>
            <a:ext cx="606359" cy="629305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err="1">
                <a:solidFill>
                  <a:srgbClr val="000000"/>
                </a:solidFill>
              </a:rPr>
              <a:t>X</a:t>
            </a:r>
            <a:r>
              <a:rPr lang="en-US" sz="2000" b="1" baseline="-25000" dirty="0" err="1">
                <a:solidFill>
                  <a:srgbClr val="000000"/>
                </a:solidFill>
              </a:rPr>
              <a:t>t</a:t>
            </a:r>
            <a:endParaRPr lang="en-US" sz="2000" b="1" dirty="0">
              <a:solidFill>
                <a:srgbClr val="000000"/>
              </a:solidFill>
            </a:endParaRPr>
          </a:p>
        </p:txBody>
      </p:sp>
      <p:sp>
        <p:nvSpPr>
          <p:cNvPr id="7" name="Up Arrow 6"/>
          <p:cNvSpPr/>
          <p:nvPr/>
        </p:nvSpPr>
        <p:spPr>
          <a:xfrm>
            <a:off x="2868494" y="4538375"/>
            <a:ext cx="125848" cy="366141"/>
          </a:xfrm>
          <a:prstGeom prst="upArrow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353663" y="3806092"/>
            <a:ext cx="1144073" cy="732282"/>
          </a:xfrm>
          <a:prstGeom prst="rect">
            <a:avLst/>
          </a:prstGeom>
          <a:solidFill>
            <a:srgbClr val="CCFFCC">
              <a:alpha val="62000"/>
            </a:srgb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9" name="Up Arrow 8"/>
          <p:cNvSpPr/>
          <p:nvPr/>
        </p:nvSpPr>
        <p:spPr>
          <a:xfrm>
            <a:off x="2852413" y="3420425"/>
            <a:ext cx="125848" cy="366141"/>
          </a:xfrm>
          <a:prstGeom prst="upArrow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2625109" y="2791120"/>
            <a:ext cx="606359" cy="629305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err="1">
                <a:solidFill>
                  <a:srgbClr val="000000"/>
                </a:solidFill>
              </a:rPr>
              <a:t>h</a:t>
            </a:r>
            <a:r>
              <a:rPr lang="en-US" sz="2000" b="1" baseline="-25000" dirty="0" err="1">
                <a:solidFill>
                  <a:srgbClr val="000000"/>
                </a:solidFill>
              </a:rPr>
              <a:t>t</a:t>
            </a:r>
            <a:endParaRPr lang="en-US" sz="1600" b="1" dirty="0">
              <a:solidFill>
                <a:srgbClr val="000000"/>
              </a:solidFill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>
            <a:off x="1824259" y="3558437"/>
            <a:ext cx="2047890" cy="0"/>
          </a:xfrm>
          <a:prstGeom prst="line">
            <a:avLst/>
          </a:prstGeom>
          <a:ln w="381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3860708" y="3558438"/>
            <a:ext cx="0" cy="719471"/>
          </a:xfrm>
          <a:prstGeom prst="line">
            <a:avLst/>
          </a:prstGeom>
          <a:ln w="381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3497735" y="4277908"/>
            <a:ext cx="374414" cy="0"/>
          </a:xfrm>
          <a:prstGeom prst="line">
            <a:avLst/>
          </a:prstGeom>
          <a:ln w="381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1835701" y="3558438"/>
            <a:ext cx="11441" cy="719471"/>
          </a:xfrm>
          <a:prstGeom prst="line">
            <a:avLst/>
          </a:prstGeom>
          <a:ln w="381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1835700" y="4277908"/>
            <a:ext cx="517962" cy="0"/>
          </a:xfrm>
          <a:prstGeom prst="straightConnector1">
            <a:avLst/>
          </a:prstGeom>
          <a:ln w="381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162776" y="3806093"/>
            <a:ext cx="4656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/>
              <a:t>=</a:t>
            </a:r>
          </a:p>
        </p:txBody>
      </p:sp>
      <p:sp>
        <p:nvSpPr>
          <p:cNvPr id="17" name="Oval 16"/>
          <p:cNvSpPr/>
          <p:nvPr/>
        </p:nvSpPr>
        <p:spPr>
          <a:xfrm>
            <a:off x="4951247" y="4865463"/>
            <a:ext cx="606359" cy="629305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0000"/>
                </a:solidFill>
              </a:rPr>
              <a:t>X</a:t>
            </a:r>
            <a:r>
              <a:rPr lang="en-US" sz="2000" b="1" baseline="-25000" dirty="0">
                <a:solidFill>
                  <a:srgbClr val="000000"/>
                </a:solidFill>
              </a:rPr>
              <a:t>1</a:t>
            </a:r>
            <a:endParaRPr lang="en-US" sz="2000" b="1" dirty="0">
              <a:solidFill>
                <a:srgbClr val="000000"/>
              </a:solidFill>
            </a:endParaRPr>
          </a:p>
        </p:txBody>
      </p:sp>
      <p:sp>
        <p:nvSpPr>
          <p:cNvPr id="18" name="Up Arrow 17"/>
          <p:cNvSpPr/>
          <p:nvPr/>
        </p:nvSpPr>
        <p:spPr>
          <a:xfrm>
            <a:off x="5194632" y="4499321"/>
            <a:ext cx="125848" cy="366141"/>
          </a:xfrm>
          <a:prstGeom prst="upArrow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4679801" y="3767038"/>
            <a:ext cx="1144073" cy="732282"/>
          </a:xfrm>
          <a:prstGeom prst="rect">
            <a:avLst/>
          </a:prstGeom>
          <a:solidFill>
            <a:srgbClr val="CCFFCC">
              <a:alpha val="62000"/>
            </a:srgb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20" name="Up Arrow 19"/>
          <p:cNvSpPr/>
          <p:nvPr/>
        </p:nvSpPr>
        <p:spPr>
          <a:xfrm>
            <a:off x="5178551" y="3381371"/>
            <a:ext cx="125848" cy="366141"/>
          </a:xfrm>
          <a:prstGeom prst="upArrow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4951247" y="2752066"/>
            <a:ext cx="606359" cy="629305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0000"/>
                </a:solidFill>
              </a:rPr>
              <a:t>h</a:t>
            </a:r>
            <a:r>
              <a:rPr lang="en-US" sz="2000" b="1" baseline="-25000" dirty="0">
                <a:solidFill>
                  <a:srgbClr val="000000"/>
                </a:solidFill>
              </a:rPr>
              <a:t>0</a:t>
            </a:r>
            <a:endParaRPr lang="en-US" sz="1600" b="1" dirty="0">
              <a:solidFill>
                <a:srgbClr val="000000"/>
              </a:solidFill>
            </a:endParaRPr>
          </a:p>
        </p:txBody>
      </p:sp>
      <p:sp>
        <p:nvSpPr>
          <p:cNvPr id="22" name="Oval 21"/>
          <p:cNvSpPr/>
          <p:nvPr/>
        </p:nvSpPr>
        <p:spPr>
          <a:xfrm>
            <a:off x="6385004" y="4860375"/>
            <a:ext cx="606359" cy="629305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0000"/>
                </a:solidFill>
              </a:rPr>
              <a:t>X</a:t>
            </a:r>
            <a:r>
              <a:rPr lang="en-US" sz="2000" b="1" baseline="-25000" dirty="0">
                <a:solidFill>
                  <a:srgbClr val="000000"/>
                </a:solidFill>
              </a:rPr>
              <a:t>2</a:t>
            </a:r>
            <a:endParaRPr lang="en-US" sz="2000" b="1" dirty="0">
              <a:solidFill>
                <a:srgbClr val="000000"/>
              </a:solidFill>
            </a:endParaRPr>
          </a:p>
        </p:txBody>
      </p:sp>
      <p:sp>
        <p:nvSpPr>
          <p:cNvPr id="23" name="Up Arrow 22"/>
          <p:cNvSpPr/>
          <p:nvPr/>
        </p:nvSpPr>
        <p:spPr>
          <a:xfrm>
            <a:off x="6628389" y="4494233"/>
            <a:ext cx="125848" cy="366141"/>
          </a:xfrm>
          <a:prstGeom prst="upArrow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6113558" y="3761950"/>
            <a:ext cx="1144073" cy="732282"/>
          </a:xfrm>
          <a:prstGeom prst="rect">
            <a:avLst/>
          </a:prstGeom>
          <a:solidFill>
            <a:srgbClr val="CCFFCC">
              <a:alpha val="62000"/>
            </a:srgb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25" name="Up Arrow 24"/>
          <p:cNvSpPr/>
          <p:nvPr/>
        </p:nvSpPr>
        <p:spPr>
          <a:xfrm>
            <a:off x="6612308" y="3376283"/>
            <a:ext cx="125848" cy="366141"/>
          </a:xfrm>
          <a:prstGeom prst="upArrow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6385004" y="2746978"/>
            <a:ext cx="606359" cy="629305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0000"/>
                </a:solidFill>
              </a:rPr>
              <a:t>h</a:t>
            </a:r>
            <a:r>
              <a:rPr lang="en-US" sz="2000" b="1" baseline="-25000" dirty="0">
                <a:solidFill>
                  <a:srgbClr val="000000"/>
                </a:solidFill>
              </a:rPr>
              <a:t>1</a:t>
            </a:r>
            <a:endParaRPr lang="en-US" sz="1600" b="1" dirty="0">
              <a:solidFill>
                <a:srgbClr val="000000"/>
              </a:solidFill>
            </a:endParaRPr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5835856" y="4233767"/>
            <a:ext cx="287316" cy="8989"/>
          </a:xfrm>
          <a:prstGeom prst="straightConnector1">
            <a:avLst/>
          </a:prstGeom>
          <a:ln w="381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Oval 27"/>
          <p:cNvSpPr/>
          <p:nvPr/>
        </p:nvSpPr>
        <p:spPr>
          <a:xfrm>
            <a:off x="9730190" y="4850140"/>
            <a:ext cx="606359" cy="629305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err="1">
                <a:solidFill>
                  <a:srgbClr val="000000"/>
                </a:solidFill>
              </a:rPr>
              <a:t>X</a:t>
            </a:r>
            <a:r>
              <a:rPr lang="en-US" sz="2000" b="1" baseline="-25000" dirty="0" err="1">
                <a:solidFill>
                  <a:srgbClr val="000000"/>
                </a:solidFill>
              </a:rPr>
              <a:t>t</a:t>
            </a:r>
            <a:endParaRPr lang="en-US" sz="2000" b="1" dirty="0">
              <a:solidFill>
                <a:srgbClr val="000000"/>
              </a:solidFill>
            </a:endParaRPr>
          </a:p>
        </p:txBody>
      </p:sp>
      <p:sp>
        <p:nvSpPr>
          <p:cNvPr id="29" name="Up Arrow 28"/>
          <p:cNvSpPr/>
          <p:nvPr/>
        </p:nvSpPr>
        <p:spPr>
          <a:xfrm>
            <a:off x="9973575" y="4483998"/>
            <a:ext cx="125848" cy="366141"/>
          </a:xfrm>
          <a:prstGeom prst="upArrow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9458744" y="3751715"/>
            <a:ext cx="1144073" cy="732282"/>
          </a:xfrm>
          <a:prstGeom prst="rect">
            <a:avLst/>
          </a:prstGeom>
          <a:solidFill>
            <a:srgbClr val="CCFFCC">
              <a:alpha val="62000"/>
            </a:srgb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31" name="Up Arrow 30"/>
          <p:cNvSpPr/>
          <p:nvPr/>
        </p:nvSpPr>
        <p:spPr>
          <a:xfrm>
            <a:off x="9957494" y="3366048"/>
            <a:ext cx="125848" cy="366141"/>
          </a:xfrm>
          <a:prstGeom prst="upArrow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9730190" y="2736743"/>
            <a:ext cx="606359" cy="629305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err="1">
                <a:solidFill>
                  <a:srgbClr val="000000"/>
                </a:solidFill>
              </a:rPr>
              <a:t>h</a:t>
            </a:r>
            <a:r>
              <a:rPr lang="en-US" sz="2000" b="1" baseline="-25000" dirty="0" err="1">
                <a:solidFill>
                  <a:srgbClr val="000000"/>
                </a:solidFill>
              </a:rPr>
              <a:t>t</a:t>
            </a:r>
            <a:endParaRPr lang="en-US" sz="1600" b="1" dirty="0">
              <a:solidFill>
                <a:srgbClr val="000000"/>
              </a:solidFill>
            </a:endParaRPr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8689020" y="4254036"/>
            <a:ext cx="781915" cy="6531"/>
          </a:xfrm>
          <a:prstGeom prst="straightConnector1">
            <a:avLst/>
          </a:prstGeom>
          <a:ln w="381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4361299" y="4133889"/>
            <a:ext cx="251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`</a:t>
            </a:r>
          </a:p>
        </p:txBody>
      </p:sp>
      <p:sp>
        <p:nvSpPr>
          <p:cNvPr id="35" name="Oval 34"/>
          <p:cNvSpPr/>
          <p:nvPr/>
        </p:nvSpPr>
        <p:spPr>
          <a:xfrm>
            <a:off x="7827834" y="4860375"/>
            <a:ext cx="606359" cy="629305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0000"/>
                </a:solidFill>
              </a:rPr>
              <a:t>X</a:t>
            </a:r>
            <a:r>
              <a:rPr lang="en-US" sz="2000" b="1" baseline="-25000" dirty="0">
                <a:solidFill>
                  <a:srgbClr val="000000"/>
                </a:solidFill>
              </a:rPr>
              <a:t>3</a:t>
            </a:r>
            <a:endParaRPr lang="en-US" sz="2000" b="1" dirty="0">
              <a:solidFill>
                <a:srgbClr val="000000"/>
              </a:solidFill>
            </a:endParaRPr>
          </a:p>
        </p:txBody>
      </p:sp>
      <p:sp>
        <p:nvSpPr>
          <p:cNvPr id="36" name="Up Arrow 35"/>
          <p:cNvSpPr/>
          <p:nvPr/>
        </p:nvSpPr>
        <p:spPr>
          <a:xfrm>
            <a:off x="8059778" y="4494233"/>
            <a:ext cx="125848" cy="366141"/>
          </a:xfrm>
          <a:prstGeom prst="upArrow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7544947" y="3761950"/>
            <a:ext cx="1144073" cy="732282"/>
          </a:xfrm>
          <a:prstGeom prst="rect">
            <a:avLst/>
          </a:prstGeom>
          <a:solidFill>
            <a:srgbClr val="CCFFCC">
              <a:alpha val="62000"/>
            </a:srgb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38" name="Up Arrow 37"/>
          <p:cNvSpPr/>
          <p:nvPr/>
        </p:nvSpPr>
        <p:spPr>
          <a:xfrm>
            <a:off x="8043697" y="3376283"/>
            <a:ext cx="125848" cy="366141"/>
          </a:xfrm>
          <a:prstGeom prst="upArrow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7816393" y="2746978"/>
            <a:ext cx="606359" cy="629305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0000"/>
                </a:solidFill>
              </a:rPr>
              <a:t>h</a:t>
            </a:r>
            <a:r>
              <a:rPr lang="en-US" sz="2000" b="1" baseline="-25000" dirty="0">
                <a:solidFill>
                  <a:srgbClr val="000000"/>
                </a:solidFill>
              </a:rPr>
              <a:t>2</a:t>
            </a:r>
            <a:endParaRPr lang="en-US" sz="1600" b="1" dirty="0">
              <a:solidFill>
                <a:srgbClr val="000000"/>
              </a:solidFill>
            </a:endParaRPr>
          </a:p>
        </p:txBody>
      </p:sp>
      <p:cxnSp>
        <p:nvCxnSpPr>
          <p:cNvPr id="40" name="Straight Arrow Connector 39"/>
          <p:cNvCxnSpPr/>
          <p:nvPr/>
        </p:nvCxnSpPr>
        <p:spPr>
          <a:xfrm>
            <a:off x="7257630" y="4245047"/>
            <a:ext cx="287316" cy="8989"/>
          </a:xfrm>
          <a:prstGeom prst="straightConnector1">
            <a:avLst/>
          </a:prstGeom>
          <a:ln w="381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8923601" y="3860366"/>
            <a:ext cx="261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b="1" dirty="0"/>
              <a:t>…</a:t>
            </a:r>
            <a:endParaRPr lang="en-US" b="1" dirty="0"/>
          </a:p>
        </p:txBody>
      </p:sp>
      <p:sp>
        <p:nvSpPr>
          <p:cNvPr id="42" name="TextBox 41"/>
          <p:cNvSpPr txBox="1"/>
          <p:nvPr/>
        </p:nvSpPr>
        <p:spPr>
          <a:xfrm>
            <a:off x="8899244" y="2891458"/>
            <a:ext cx="261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b="1" dirty="0"/>
              <a:t>…</a:t>
            </a:r>
            <a:endParaRPr lang="en-US" b="1" dirty="0"/>
          </a:p>
        </p:txBody>
      </p:sp>
      <p:sp>
        <p:nvSpPr>
          <p:cNvPr id="43" name="TextBox 42"/>
          <p:cNvSpPr txBox="1"/>
          <p:nvPr/>
        </p:nvSpPr>
        <p:spPr>
          <a:xfrm>
            <a:off x="8984473" y="4961366"/>
            <a:ext cx="261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b="1" dirty="0"/>
              <a:t>…</a:t>
            </a:r>
            <a:endParaRPr lang="en-US" b="1" dirty="0"/>
          </a:p>
        </p:txBody>
      </p:sp>
      <p:sp>
        <p:nvSpPr>
          <p:cNvPr id="47" name="Shape 66"/>
          <p:cNvSpPr txBox="1">
            <a:spLocks noGrp="1"/>
          </p:cNvSpPr>
          <p:nvPr>
            <p:ph type="title"/>
          </p:nvPr>
        </p:nvSpPr>
        <p:spPr>
          <a:xfrm>
            <a:off x="1835700" y="593367"/>
            <a:ext cx="8832300" cy="7636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lvl="0"/>
            <a:r>
              <a:rPr lang="en-US" dirty="0" smtClean="0"/>
              <a:t>Deep Learning: </a:t>
            </a:r>
            <a:r>
              <a:rPr lang="en-US" sz="3600" b="1" dirty="0">
                <a:solidFill>
                  <a:srgbClr val="404040"/>
                </a:solidFill>
                <a:latin typeface="Apple SD 산돌고딕 Neo 일반체"/>
                <a:ea typeface="Apple SD 산돌고딕 Neo 일반체"/>
                <a:cs typeface="Apple SD 산돌고딕 Neo 일반체"/>
              </a:rPr>
              <a:t>LSTM</a:t>
            </a:r>
          </a:p>
        </p:txBody>
      </p:sp>
    </p:spTree>
    <p:extLst>
      <p:ext uri="{BB962C8B-B14F-4D97-AF65-F5344CB8AC3E}">
        <p14:creationId xmlns:p14="http://schemas.microsoft.com/office/powerpoint/2010/main" val="3270192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142</a:t>
            </a:fld>
            <a:endParaRPr lang="en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835700" y="593367"/>
            <a:ext cx="8520600" cy="763600"/>
          </a:xfrm>
        </p:spPr>
        <p:txBody>
          <a:bodyPr>
            <a:normAutofit fontScale="90000"/>
          </a:bodyPr>
          <a:lstStyle/>
          <a:p>
            <a:r>
              <a:rPr lang="en-US" altLang="ko-KR" dirty="0" smtClean="0"/>
              <a:t>Application1: Syntactic Parsing</a:t>
            </a:r>
            <a:endParaRPr lang="en-US" dirty="0"/>
          </a:p>
        </p:txBody>
      </p:sp>
      <p:sp>
        <p:nvSpPr>
          <p:cNvPr id="7" name="Text Placeholder 1"/>
          <p:cNvSpPr>
            <a:spLocks noGrp="1"/>
          </p:cNvSpPr>
          <p:nvPr>
            <p:ph type="body" idx="1"/>
          </p:nvPr>
        </p:nvSpPr>
        <p:spPr>
          <a:xfrm>
            <a:off x="1835700" y="1482065"/>
            <a:ext cx="8520600" cy="4555200"/>
          </a:xfrm>
        </p:spPr>
        <p:txBody>
          <a:bodyPr>
            <a:normAutofit/>
          </a:bodyPr>
          <a:lstStyle/>
          <a:p>
            <a:r>
              <a:rPr lang="en-US" sz="2800" b="1" dirty="0"/>
              <a:t>Experiments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3256" y="2126567"/>
            <a:ext cx="6615505" cy="3910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381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3531" y="2851791"/>
            <a:ext cx="7262927" cy="3676139"/>
          </a:xfrm>
          <a:prstGeom prst="rect">
            <a:avLst/>
          </a:prstGeom>
        </p:spPr>
      </p:pic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1835700" y="593367"/>
            <a:ext cx="8520600" cy="7636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lvl="0"/>
            <a:r>
              <a:rPr lang="en-US" altLang="ko-KR" dirty="0">
                <a:ea typeface="Apple SD 산돌고딕 Neo 일반체"/>
                <a:sym typeface="Verdana"/>
              </a:rPr>
              <a:t>Representation Learning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143</a:t>
            </a:fld>
            <a:endParaRPr lang="en"/>
          </a:p>
        </p:txBody>
      </p:sp>
      <p:sp>
        <p:nvSpPr>
          <p:cNvPr id="8" name="Oval 7"/>
          <p:cNvSpPr/>
          <p:nvPr/>
        </p:nvSpPr>
        <p:spPr>
          <a:xfrm>
            <a:off x="8880117" y="3524243"/>
            <a:ext cx="606359" cy="629305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err="1">
                <a:solidFill>
                  <a:srgbClr val="000000"/>
                </a:solidFill>
              </a:rPr>
              <a:t>X</a:t>
            </a:r>
            <a:r>
              <a:rPr lang="en-US" sz="2400" b="1" baseline="-25000" dirty="0" err="1">
                <a:solidFill>
                  <a:srgbClr val="000000"/>
                </a:solidFill>
              </a:rPr>
              <a:t>t</a:t>
            </a:r>
            <a:endParaRPr lang="en-US" sz="2400" b="1" dirty="0">
              <a:solidFill>
                <a:srgbClr val="000000"/>
              </a:solidFill>
            </a:endParaRPr>
          </a:p>
        </p:txBody>
      </p:sp>
      <p:sp>
        <p:nvSpPr>
          <p:cNvPr id="9" name="Up Arrow 8"/>
          <p:cNvSpPr/>
          <p:nvPr/>
        </p:nvSpPr>
        <p:spPr>
          <a:xfrm>
            <a:off x="9123502" y="3158101"/>
            <a:ext cx="125848" cy="366141"/>
          </a:xfrm>
          <a:prstGeom prst="upArrow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8608671" y="2425818"/>
            <a:ext cx="1144073" cy="732282"/>
          </a:xfrm>
          <a:prstGeom prst="rect">
            <a:avLst/>
          </a:prstGeom>
          <a:solidFill>
            <a:srgbClr val="CCFFCC">
              <a:alpha val="62000"/>
            </a:srgb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11" name="Up Arrow 10"/>
          <p:cNvSpPr/>
          <p:nvPr/>
        </p:nvSpPr>
        <p:spPr>
          <a:xfrm>
            <a:off x="9107421" y="2040151"/>
            <a:ext cx="125848" cy="366141"/>
          </a:xfrm>
          <a:prstGeom prst="upArrow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8880117" y="1410846"/>
            <a:ext cx="606359" cy="629305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err="1">
                <a:solidFill>
                  <a:srgbClr val="000000"/>
                </a:solidFill>
              </a:rPr>
              <a:t>h</a:t>
            </a:r>
            <a:r>
              <a:rPr lang="en-US" sz="2400" b="1" baseline="-25000" dirty="0" err="1">
                <a:solidFill>
                  <a:srgbClr val="000000"/>
                </a:solidFill>
              </a:rPr>
              <a:t>t</a:t>
            </a:r>
            <a:endParaRPr lang="en-US" sz="2400" b="1" dirty="0">
              <a:solidFill>
                <a:srgbClr val="000000"/>
              </a:solidFill>
            </a:endParaRPr>
          </a:p>
        </p:txBody>
      </p:sp>
      <p:pic>
        <p:nvPicPr>
          <p:cNvPr id="18" name="Picture 17" descr="screenshot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3840" y="2651325"/>
            <a:ext cx="5143314" cy="1383444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8691562" y="86146"/>
            <a:ext cx="1916919" cy="65851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DETAIL</a:t>
            </a:r>
          </a:p>
        </p:txBody>
      </p:sp>
      <p:sp>
        <p:nvSpPr>
          <p:cNvPr id="21" name="Shape 67"/>
          <p:cNvSpPr txBox="1">
            <a:spLocks noGrp="1"/>
          </p:cNvSpPr>
          <p:nvPr>
            <p:ph type="body" idx="1"/>
          </p:nvPr>
        </p:nvSpPr>
        <p:spPr>
          <a:xfrm>
            <a:off x="1817426" y="1536633"/>
            <a:ext cx="8520600" cy="45552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marL="0" indent="0">
              <a:buNone/>
            </a:pPr>
            <a:r>
              <a:rPr lang="en-US" altLang="ko-KR" dirty="0">
                <a:sym typeface="Verdana"/>
              </a:rPr>
              <a:t> </a:t>
            </a:r>
          </a:p>
          <a:p>
            <a:pPr marL="0" indent="0">
              <a:buNone/>
            </a:pPr>
            <a:r>
              <a:rPr lang="en-US" altLang="ko-KR" sz="2400" i="1" dirty="0">
                <a:sym typeface="Verdana"/>
              </a:rPr>
              <a:t>					</a:t>
            </a:r>
            <a:r>
              <a:rPr lang="en-US" altLang="ko-KR" sz="2400" b="1" i="1" u="sng" dirty="0">
                <a:sym typeface="Verdana"/>
              </a:rPr>
              <a:t>Single unit</a:t>
            </a:r>
            <a:r>
              <a:rPr lang="ko-KR" altLang="en-US" sz="2400" b="1" i="1" u="sng" dirty="0">
                <a:sym typeface="Verdana"/>
              </a:rPr>
              <a:t> 을 자세히 보면</a:t>
            </a:r>
            <a:r>
              <a:rPr lang="en-US" altLang="ko-KR" sz="2400" b="1" i="1" u="sng" dirty="0">
                <a:sym typeface="Verdana"/>
              </a:rPr>
              <a:t>,</a:t>
            </a:r>
          </a:p>
        </p:txBody>
      </p:sp>
    </p:spTree>
    <p:extLst>
      <p:ext uri="{BB962C8B-B14F-4D97-AF65-F5344CB8AC3E}">
        <p14:creationId xmlns:p14="http://schemas.microsoft.com/office/powerpoint/2010/main" val="3822090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3531" y="2851791"/>
            <a:ext cx="7262927" cy="3676139"/>
          </a:xfrm>
          <a:prstGeom prst="rect">
            <a:avLst/>
          </a:prstGeom>
        </p:spPr>
      </p:pic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1835700" y="593367"/>
            <a:ext cx="8520600" cy="7636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lvl="0"/>
            <a:r>
              <a:rPr lang="en-US" altLang="ko-KR" dirty="0">
                <a:ea typeface="Apple SD 산돌고딕 Neo 일반체"/>
                <a:sym typeface="Verdana"/>
              </a:rPr>
              <a:t>Representation Learning</a:t>
            </a:r>
          </a:p>
        </p:txBody>
      </p:sp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1817426" y="1536633"/>
            <a:ext cx="8520600" cy="45552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marL="0" indent="0">
              <a:buNone/>
            </a:pPr>
            <a:r>
              <a:rPr lang="en-US" altLang="ko-KR" dirty="0">
                <a:sym typeface="Verdana"/>
              </a:rPr>
              <a:t> </a:t>
            </a:r>
          </a:p>
          <a:p>
            <a:pPr marL="0" indent="0">
              <a:buNone/>
            </a:pPr>
            <a:r>
              <a:rPr lang="en-US" altLang="ko-KR" sz="2400" i="1" dirty="0">
                <a:sym typeface="Verdana"/>
              </a:rPr>
              <a:t>					</a:t>
            </a:r>
            <a:r>
              <a:rPr lang="en-US" altLang="ko-KR" sz="2400" b="1" i="1" u="sng" dirty="0">
                <a:sym typeface="Verdana"/>
              </a:rPr>
              <a:t>Single unit</a:t>
            </a:r>
            <a:r>
              <a:rPr lang="ko-KR" altLang="en-US" sz="2400" b="1" i="1" u="sng" dirty="0">
                <a:sym typeface="Verdana"/>
              </a:rPr>
              <a:t> 을 자세히 보면</a:t>
            </a:r>
            <a:r>
              <a:rPr lang="en-US" altLang="ko-KR" sz="2400" b="1" i="1" u="sng" dirty="0">
                <a:sym typeface="Verdana"/>
              </a:rPr>
              <a:t>,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144</a:t>
            </a:fld>
            <a:endParaRPr lang="en"/>
          </a:p>
        </p:txBody>
      </p:sp>
      <p:sp>
        <p:nvSpPr>
          <p:cNvPr id="8" name="Oval 7"/>
          <p:cNvSpPr/>
          <p:nvPr/>
        </p:nvSpPr>
        <p:spPr>
          <a:xfrm>
            <a:off x="8880117" y="3524243"/>
            <a:ext cx="606359" cy="629305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err="1">
                <a:solidFill>
                  <a:srgbClr val="000000"/>
                </a:solidFill>
              </a:rPr>
              <a:t>X</a:t>
            </a:r>
            <a:r>
              <a:rPr lang="en-US" sz="2400" b="1" baseline="-25000" dirty="0" err="1">
                <a:solidFill>
                  <a:srgbClr val="000000"/>
                </a:solidFill>
              </a:rPr>
              <a:t>t</a:t>
            </a:r>
            <a:endParaRPr lang="en-US" sz="2400" b="1" dirty="0">
              <a:solidFill>
                <a:srgbClr val="000000"/>
              </a:solidFill>
            </a:endParaRPr>
          </a:p>
        </p:txBody>
      </p:sp>
      <p:sp>
        <p:nvSpPr>
          <p:cNvPr id="9" name="Up Arrow 8"/>
          <p:cNvSpPr/>
          <p:nvPr/>
        </p:nvSpPr>
        <p:spPr>
          <a:xfrm>
            <a:off x="9123502" y="3158101"/>
            <a:ext cx="125848" cy="366141"/>
          </a:xfrm>
          <a:prstGeom prst="upArrow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8608671" y="2425818"/>
            <a:ext cx="1144073" cy="732282"/>
          </a:xfrm>
          <a:prstGeom prst="rect">
            <a:avLst/>
          </a:prstGeom>
          <a:solidFill>
            <a:srgbClr val="CCFFCC">
              <a:alpha val="62000"/>
            </a:srgb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11" name="Up Arrow 10"/>
          <p:cNvSpPr/>
          <p:nvPr/>
        </p:nvSpPr>
        <p:spPr>
          <a:xfrm>
            <a:off x="9107421" y="2040151"/>
            <a:ext cx="125848" cy="366141"/>
          </a:xfrm>
          <a:prstGeom prst="upArrow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8880117" y="1410846"/>
            <a:ext cx="606359" cy="629305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err="1">
                <a:solidFill>
                  <a:srgbClr val="000000"/>
                </a:solidFill>
              </a:rPr>
              <a:t>h</a:t>
            </a:r>
            <a:r>
              <a:rPr lang="en-US" sz="2400" b="1" baseline="-25000" dirty="0" err="1">
                <a:solidFill>
                  <a:srgbClr val="000000"/>
                </a:solidFill>
              </a:rPr>
              <a:t>t</a:t>
            </a:r>
            <a:endParaRPr lang="en-US" sz="2400" b="1" dirty="0">
              <a:solidFill>
                <a:srgbClr val="000000"/>
              </a:solidFill>
            </a:endParaRPr>
          </a:p>
        </p:txBody>
      </p:sp>
      <p:pic>
        <p:nvPicPr>
          <p:cNvPr id="13" name="Picture 12" descr="screenshot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3840" y="2651325"/>
            <a:ext cx="5143314" cy="1383444"/>
          </a:xfrm>
          <a:prstGeom prst="rect">
            <a:avLst/>
          </a:prstGeom>
        </p:spPr>
      </p:pic>
      <p:sp>
        <p:nvSpPr>
          <p:cNvPr id="14" name="Oval 13"/>
          <p:cNvSpPr/>
          <p:nvPr/>
        </p:nvSpPr>
        <p:spPr>
          <a:xfrm>
            <a:off x="4929310" y="2766764"/>
            <a:ext cx="610617" cy="525073"/>
          </a:xfrm>
          <a:prstGeom prst="ellipse">
            <a:avLst/>
          </a:prstGeom>
          <a:noFill/>
          <a:ln w="38100" cmpd="sng">
            <a:solidFill>
              <a:srgbClr val="FF66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/>
          <p:cNvCxnSpPr>
            <a:stCxn id="17" idx="3"/>
          </p:cNvCxnSpPr>
          <p:nvPr/>
        </p:nvCxnSpPr>
        <p:spPr>
          <a:xfrm>
            <a:off x="3565073" y="2674850"/>
            <a:ext cx="1601301" cy="1683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2061266" y="2197797"/>
            <a:ext cx="1503806" cy="954107"/>
          </a:xfrm>
          <a:prstGeom prst="rect">
            <a:avLst/>
          </a:prstGeom>
          <a:noFill/>
          <a:ln w="38100" cmpd="sng">
            <a:solidFill>
              <a:srgbClr val="FF66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/>
              <a:t>defines Network</a:t>
            </a:r>
            <a:endParaRPr lang="en-US" sz="2800" dirty="0"/>
          </a:p>
        </p:txBody>
      </p:sp>
      <p:sp>
        <p:nvSpPr>
          <p:cNvPr id="18" name="Rectangle 17"/>
          <p:cNvSpPr/>
          <p:nvPr/>
        </p:nvSpPr>
        <p:spPr>
          <a:xfrm>
            <a:off x="8691562" y="86146"/>
            <a:ext cx="1916919" cy="65851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DETAIL</a:t>
            </a:r>
          </a:p>
        </p:txBody>
      </p:sp>
    </p:spTree>
    <p:extLst>
      <p:ext uri="{BB962C8B-B14F-4D97-AF65-F5344CB8AC3E}">
        <p14:creationId xmlns:p14="http://schemas.microsoft.com/office/powerpoint/2010/main" val="5308703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GBI on 	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145</a:t>
            </a:fld>
            <a:endParaRPr lang="en"/>
          </a:p>
        </p:txBody>
      </p:sp>
      <p:sp>
        <p:nvSpPr>
          <p:cNvPr id="5" name="Rectangle 4"/>
          <p:cNvSpPr/>
          <p:nvPr/>
        </p:nvSpPr>
        <p:spPr>
          <a:xfrm>
            <a:off x="609534" y="2693004"/>
            <a:ext cx="11582466" cy="18620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500" dirty="0" smtClean="0"/>
              <a:t>Shift-</a:t>
            </a:r>
            <a:r>
              <a:rPr lang="en-US" sz="11500" dirty="0" err="1" smtClean="0"/>
              <a:t>redcue</a:t>
            </a:r>
            <a:r>
              <a:rPr lang="en-US" sz="11500" dirty="0" smtClean="0"/>
              <a:t> syntax</a:t>
            </a:r>
            <a:endParaRPr lang="en-US" sz="11500" dirty="0"/>
          </a:p>
        </p:txBody>
      </p:sp>
    </p:spTree>
    <p:extLst>
      <p:ext uri="{BB962C8B-B14F-4D97-AF65-F5344CB8AC3E}">
        <p14:creationId xmlns:p14="http://schemas.microsoft.com/office/powerpoint/2010/main" val="1538319627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EAA63-D034-42AE-91FA-B13B9518C7BE}" type="slidenum">
              <a:rPr lang="en-US" smtClean="0"/>
              <a:t>146</a:t>
            </a:fld>
            <a:endParaRPr lang="en-US" dirty="0"/>
          </a:p>
        </p:txBody>
      </p:sp>
      <p:sp>
        <p:nvSpPr>
          <p:cNvPr id="24" name="Content Placeholder 2"/>
          <p:cNvSpPr>
            <a:spLocks noGrp="1"/>
          </p:cNvSpPr>
          <p:nvPr>
            <p:ph idx="1"/>
          </p:nvPr>
        </p:nvSpPr>
        <p:spPr>
          <a:xfrm>
            <a:off x="531291" y="1981202"/>
            <a:ext cx="6314079" cy="3819023"/>
          </a:xfrm>
        </p:spPr>
        <p:txBody>
          <a:bodyPr>
            <a:noAutofit/>
          </a:bodyPr>
          <a:lstStyle/>
          <a:p>
            <a:r>
              <a:rPr lang="en-US" dirty="0">
                <a:ea typeface="Apple SD 산돌고딕 Neo 일반체"/>
                <a:sym typeface="Verdana"/>
              </a:rPr>
              <a:t>“As a command” to produce the </a:t>
            </a:r>
            <a:r>
              <a:rPr lang="en-US" dirty="0" smtClean="0">
                <a:ea typeface="Apple SD 산돌고딕 Neo 일반체"/>
                <a:sym typeface="Verdana"/>
              </a:rPr>
              <a:t>tree</a:t>
            </a:r>
            <a:r>
              <a:rPr lang="en-US" dirty="0">
                <a:ea typeface="Apple SD 산돌고딕 Neo 일반체"/>
                <a:sym typeface="Verdana"/>
              </a:rPr>
              <a:t>.</a:t>
            </a:r>
          </a:p>
          <a:p>
            <a:pPr marL="0" indent="0">
              <a:buNone/>
            </a:pPr>
            <a:endParaRPr lang="en-US" b="1" dirty="0" smtClean="0">
              <a:solidFill>
                <a:srgbClr val="000000"/>
              </a:solidFill>
              <a:ea typeface="Apple SD 산돌고딕 Neo 일반체"/>
              <a:sym typeface="Verdana"/>
            </a:endParaRPr>
          </a:p>
          <a:p>
            <a:pPr marL="0" indent="0">
              <a:buNone/>
            </a:pPr>
            <a:endParaRPr lang="en-US" b="1" dirty="0">
              <a:solidFill>
                <a:srgbClr val="000000"/>
              </a:solidFill>
              <a:ea typeface="Apple SD 산돌고딕 Neo 일반체"/>
              <a:sym typeface="Verdana"/>
            </a:endParaRPr>
          </a:p>
          <a:p>
            <a:r>
              <a:rPr lang="en-US" dirty="0">
                <a:ea typeface="Apple SD 산돌고딕 Neo 일반체"/>
                <a:sym typeface="Verdana"/>
              </a:rPr>
              <a:t>Shift-Reduce </a:t>
            </a:r>
            <a:r>
              <a:rPr lang="en-US" dirty="0" smtClean="0">
                <a:ea typeface="Apple SD 산돌고딕 Neo 일반체"/>
                <a:sym typeface="Verdana"/>
              </a:rPr>
              <a:t>syntax</a:t>
            </a:r>
            <a:endParaRPr lang="en-US" dirty="0">
              <a:ea typeface="Apple SD 산돌고딕 Neo 일반체"/>
              <a:sym typeface="Verdana"/>
            </a:endParaRPr>
          </a:p>
          <a:p>
            <a:pPr lvl="1"/>
            <a:r>
              <a:rPr lang="en-US" dirty="0">
                <a:ea typeface="Apple SD 산돌고딕 Neo 일반체"/>
                <a:sym typeface="Verdana"/>
              </a:rPr>
              <a:t>Bottom-up </a:t>
            </a:r>
            <a:r>
              <a:rPr lang="en-US" dirty="0" smtClean="0">
                <a:ea typeface="Apple SD 산돌고딕 Neo 일반체"/>
                <a:sym typeface="Verdana"/>
              </a:rPr>
              <a:t>approach</a:t>
            </a:r>
          </a:p>
          <a:p>
            <a:pPr lvl="1"/>
            <a:r>
              <a:rPr lang="en-US" dirty="0">
                <a:ea typeface="Apple SD 산돌고딕 Neo 일반체"/>
                <a:sym typeface="Verdana"/>
              </a:rPr>
              <a:t>S</a:t>
            </a:r>
            <a:r>
              <a:rPr lang="en-US" dirty="0" smtClean="0">
                <a:ea typeface="Apple SD 산돌고딕 Neo 일반체"/>
                <a:sym typeface="Verdana"/>
              </a:rPr>
              <a:t>imilar </a:t>
            </a:r>
            <a:r>
              <a:rPr lang="en-US" dirty="0">
                <a:ea typeface="Apple SD 산돌고딕 Neo 일반체"/>
                <a:sym typeface="Verdana"/>
              </a:rPr>
              <a:t>to how human minds work.</a:t>
            </a:r>
          </a:p>
          <a:p>
            <a:pPr marL="0" indent="0">
              <a:buNone/>
            </a:pPr>
            <a:endParaRPr lang="en-US" b="1" dirty="0" smtClean="0">
              <a:solidFill>
                <a:srgbClr val="000000"/>
              </a:solidFill>
              <a:ea typeface="Apple SD 산돌고딕 Neo 일반체"/>
              <a:sym typeface="Verdan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733656" y="2002605"/>
            <a:ext cx="354232" cy="52507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3200" dirty="0"/>
              <a:t>S</a:t>
            </a:r>
          </a:p>
        </p:txBody>
      </p:sp>
      <p:cxnSp>
        <p:nvCxnSpPr>
          <p:cNvPr id="9" name="Straight Connector 8"/>
          <p:cNvCxnSpPr>
            <a:stCxn id="22" idx="0"/>
          </p:cNvCxnSpPr>
          <p:nvPr/>
        </p:nvCxnSpPr>
        <p:spPr>
          <a:xfrm flipV="1">
            <a:off x="7084395" y="2320089"/>
            <a:ext cx="1539328" cy="738528"/>
          </a:xfrm>
          <a:prstGeom prst="line">
            <a:avLst/>
          </a:prstGeom>
          <a:ln w="19050">
            <a:solidFill>
              <a:schemeClr val="accent5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9105964" y="2325959"/>
            <a:ext cx="1276704" cy="726791"/>
          </a:xfrm>
          <a:prstGeom prst="line">
            <a:avLst/>
          </a:prstGeom>
          <a:ln w="19050">
            <a:solidFill>
              <a:schemeClr val="accent5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endCxn id="26" idx="0"/>
          </p:cNvCxnSpPr>
          <p:nvPr/>
        </p:nvCxnSpPr>
        <p:spPr>
          <a:xfrm>
            <a:off x="8830881" y="2466148"/>
            <a:ext cx="18323" cy="610549"/>
          </a:xfrm>
          <a:prstGeom prst="line">
            <a:avLst/>
          </a:prstGeom>
          <a:ln w="19050">
            <a:solidFill>
              <a:schemeClr val="accent5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6907277" y="3058618"/>
            <a:ext cx="354232" cy="52507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3200" dirty="0"/>
              <a:t>NP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8672088" y="3076697"/>
            <a:ext cx="354232" cy="52507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3200" dirty="0"/>
              <a:t>VP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0449111" y="3045933"/>
            <a:ext cx="354232" cy="52507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3200" dirty="0"/>
              <a:t>.</a:t>
            </a:r>
          </a:p>
        </p:txBody>
      </p:sp>
      <p:cxnSp>
        <p:nvCxnSpPr>
          <p:cNvPr id="32" name="Straight Connector 31"/>
          <p:cNvCxnSpPr/>
          <p:nvPr/>
        </p:nvCxnSpPr>
        <p:spPr>
          <a:xfrm flipV="1">
            <a:off x="8245060" y="3473791"/>
            <a:ext cx="408952" cy="519205"/>
          </a:xfrm>
          <a:prstGeom prst="line">
            <a:avLst/>
          </a:prstGeom>
          <a:ln w="19050">
            <a:solidFill>
              <a:schemeClr val="accent5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9160685" y="3504082"/>
            <a:ext cx="489089" cy="464492"/>
          </a:xfrm>
          <a:prstGeom prst="line">
            <a:avLst/>
          </a:prstGeom>
          <a:ln w="19050">
            <a:solidFill>
              <a:schemeClr val="accent5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9520767" y="3900702"/>
            <a:ext cx="354232" cy="52507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3200" dirty="0"/>
              <a:t>NP</a:t>
            </a:r>
          </a:p>
        </p:txBody>
      </p:sp>
      <p:cxnSp>
        <p:nvCxnSpPr>
          <p:cNvPr id="39" name="Straight Connector 38"/>
          <p:cNvCxnSpPr/>
          <p:nvPr/>
        </p:nvCxnSpPr>
        <p:spPr>
          <a:xfrm flipV="1">
            <a:off x="9246671" y="4358852"/>
            <a:ext cx="256020" cy="317961"/>
          </a:xfrm>
          <a:prstGeom prst="line">
            <a:avLst/>
          </a:prstGeom>
          <a:ln w="19050">
            <a:solidFill>
              <a:schemeClr val="accent5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9948288" y="4328088"/>
            <a:ext cx="361081" cy="299881"/>
          </a:xfrm>
          <a:prstGeom prst="line">
            <a:avLst/>
          </a:prstGeom>
          <a:ln w="19050">
            <a:solidFill>
              <a:schemeClr val="accent5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9062461" y="4590386"/>
            <a:ext cx="354232" cy="52507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3200" dirty="0"/>
              <a:t>a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10143233" y="4559621"/>
            <a:ext cx="354232" cy="52507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3200" dirty="0"/>
              <a:t>dog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7956764" y="3924649"/>
            <a:ext cx="354232" cy="52507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3200" dirty="0"/>
              <a:t>has</a:t>
            </a:r>
          </a:p>
        </p:txBody>
      </p:sp>
      <p:cxnSp>
        <p:nvCxnSpPr>
          <p:cNvPr id="51" name="Straight Connector 50"/>
          <p:cNvCxnSpPr/>
          <p:nvPr/>
        </p:nvCxnSpPr>
        <p:spPr>
          <a:xfrm>
            <a:off x="7084395" y="3510426"/>
            <a:ext cx="247" cy="433727"/>
          </a:xfrm>
          <a:prstGeom prst="line">
            <a:avLst/>
          </a:prstGeom>
          <a:ln w="19050">
            <a:solidFill>
              <a:schemeClr val="accent5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6838848" y="3906096"/>
            <a:ext cx="354232" cy="52507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3200" dirty="0"/>
              <a:t>John</a:t>
            </a:r>
          </a:p>
        </p:txBody>
      </p:sp>
      <p:sp>
        <p:nvSpPr>
          <p:cNvPr id="62" name="Title 1"/>
          <p:cNvSpPr>
            <a:spLocks noGrp="1"/>
          </p:cNvSpPr>
          <p:nvPr>
            <p:ph type="title"/>
          </p:nvPr>
        </p:nvSpPr>
        <p:spPr>
          <a:xfrm>
            <a:off x="531952" y="406400"/>
            <a:ext cx="11128097" cy="889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How to express the Grammar Tree as a sequence?</a:t>
            </a:r>
            <a:endParaRPr lang="en-US" dirty="0"/>
          </a:p>
        </p:txBody>
      </p:sp>
      <p:sp>
        <p:nvSpPr>
          <p:cNvPr id="63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531953" y="1373741"/>
            <a:ext cx="11128097" cy="343299"/>
          </a:xfrm>
        </p:spPr>
        <p:txBody>
          <a:bodyPr/>
          <a:lstStyle/>
          <a:p>
            <a:r>
              <a:rPr lang="en-US" dirty="0" smtClean="0"/>
              <a:t>Proposed model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7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EAA63-D034-42AE-91FA-B13B9518C7BE}" type="slidenum">
              <a:rPr lang="en-US" smtClean="0"/>
              <a:t>147</a:t>
            </a:fld>
            <a:endParaRPr lang="en-US" dirty="0"/>
          </a:p>
        </p:txBody>
      </p:sp>
      <p:sp>
        <p:nvSpPr>
          <p:cNvPr id="24" name="Content Placeholder 2"/>
          <p:cNvSpPr>
            <a:spLocks noGrp="1"/>
          </p:cNvSpPr>
          <p:nvPr>
            <p:ph idx="1"/>
          </p:nvPr>
        </p:nvSpPr>
        <p:spPr>
          <a:xfrm>
            <a:off x="531291" y="1981202"/>
            <a:ext cx="6314079" cy="3819023"/>
          </a:xfrm>
        </p:spPr>
        <p:txBody>
          <a:bodyPr>
            <a:noAutofit/>
          </a:bodyPr>
          <a:lstStyle/>
          <a:p>
            <a:r>
              <a:rPr lang="en-US" dirty="0">
                <a:ea typeface="Apple SD 산돌고딕 Neo 일반체"/>
                <a:sym typeface="Verdana"/>
              </a:rPr>
              <a:t>“As a command” to produce the </a:t>
            </a:r>
            <a:r>
              <a:rPr lang="en-US" dirty="0" smtClean="0">
                <a:ea typeface="Apple SD 산돌고딕 Neo 일반체"/>
                <a:sym typeface="Verdana"/>
              </a:rPr>
              <a:t>tree</a:t>
            </a:r>
            <a:r>
              <a:rPr lang="en-US" dirty="0">
                <a:ea typeface="Apple SD 산돌고딕 Neo 일반체"/>
                <a:sym typeface="Verdana"/>
              </a:rPr>
              <a:t>.</a:t>
            </a:r>
          </a:p>
          <a:p>
            <a:pPr marL="0" indent="0" algn="ctr">
              <a:buNone/>
            </a:pPr>
            <a:r>
              <a:rPr lang="en-US" b="1" dirty="0" smtClean="0">
                <a:solidFill>
                  <a:srgbClr val="000000"/>
                </a:solidFill>
                <a:ea typeface="Apple SD 산돌고딕 Neo 일반체"/>
                <a:sym typeface="Verdana"/>
              </a:rPr>
              <a:t>s </a:t>
            </a:r>
            <a:r>
              <a:rPr lang="en-US" b="1" dirty="0">
                <a:solidFill>
                  <a:srgbClr val="000000"/>
                </a:solidFill>
                <a:ea typeface="Apple SD 산돌고딕 Neo 일반체"/>
                <a:sym typeface="Verdana"/>
              </a:rPr>
              <a:t>R-1-NP s s s R-2-NP R-2-VP s R-3-</a:t>
            </a:r>
            <a:r>
              <a:rPr lang="en-US" b="1" dirty="0" smtClean="0">
                <a:solidFill>
                  <a:srgbClr val="000000"/>
                </a:solidFill>
                <a:ea typeface="Apple SD 산돌고딕 Neo 일반체"/>
                <a:sym typeface="Verdana"/>
              </a:rPr>
              <a:t>S</a:t>
            </a:r>
          </a:p>
          <a:p>
            <a:pPr marL="0" indent="0">
              <a:buNone/>
            </a:pPr>
            <a:endParaRPr lang="en-US" b="1" dirty="0">
              <a:solidFill>
                <a:srgbClr val="000000"/>
              </a:solidFill>
              <a:ea typeface="Apple SD 산돌고딕 Neo 일반체"/>
              <a:sym typeface="Verdana"/>
            </a:endParaRPr>
          </a:p>
          <a:p>
            <a:r>
              <a:rPr lang="en-US" dirty="0">
                <a:ea typeface="Apple SD 산돌고딕 Neo 일반체"/>
                <a:sym typeface="Verdana"/>
              </a:rPr>
              <a:t>Shift-Reduce </a:t>
            </a:r>
            <a:r>
              <a:rPr lang="en-US" dirty="0" smtClean="0">
                <a:ea typeface="Apple SD 산돌고딕 Neo 일반체"/>
                <a:sym typeface="Verdana"/>
              </a:rPr>
              <a:t>syntax</a:t>
            </a:r>
            <a:endParaRPr lang="en-US" dirty="0">
              <a:ea typeface="Apple SD 산돌고딕 Neo 일반체"/>
              <a:sym typeface="Verdana"/>
            </a:endParaRPr>
          </a:p>
          <a:p>
            <a:pPr lvl="1"/>
            <a:r>
              <a:rPr lang="en-US" b="1" dirty="0" smtClean="0">
                <a:solidFill>
                  <a:srgbClr val="000000"/>
                </a:solidFill>
                <a:ea typeface="Apple SD 산돌고딕 Neo 일반체"/>
                <a:sym typeface="Verdana"/>
              </a:rPr>
              <a:t>s </a:t>
            </a:r>
            <a:r>
              <a:rPr lang="en-US" dirty="0" smtClean="0">
                <a:ea typeface="Apple SD 산돌고딕 Neo 일반체"/>
                <a:sym typeface="Verdana"/>
              </a:rPr>
              <a:t>corresponds to “push” in stack.</a:t>
            </a:r>
          </a:p>
          <a:p>
            <a:pPr lvl="1"/>
            <a:r>
              <a:rPr lang="en-US" b="1" dirty="0">
                <a:solidFill>
                  <a:srgbClr val="000000"/>
                </a:solidFill>
                <a:ea typeface="Apple SD 산돌고딕 Neo 일반체"/>
                <a:sym typeface="Verdana"/>
              </a:rPr>
              <a:t>R</a:t>
            </a:r>
            <a:r>
              <a:rPr lang="en-US" b="1" dirty="0" smtClean="0">
                <a:solidFill>
                  <a:srgbClr val="000000"/>
                </a:solidFill>
                <a:ea typeface="Apple SD 산돌고딕 Neo 일반체"/>
                <a:sym typeface="Verdana"/>
              </a:rPr>
              <a:t>-#-XX </a:t>
            </a:r>
            <a:r>
              <a:rPr lang="en-US" dirty="0" smtClean="0">
                <a:ea typeface="Apple SD 산돌고딕 Neo 일반체"/>
                <a:sym typeface="Verdana"/>
              </a:rPr>
              <a:t>corresponds to “pop”-</a:t>
            </a:r>
            <a:r>
              <a:rPr lang="en-US" dirty="0" err="1" smtClean="0">
                <a:ea typeface="Apple SD 산돌고딕 Neo 일반체"/>
                <a:sym typeface="Verdana"/>
              </a:rPr>
              <a:t>ing</a:t>
            </a:r>
            <a:r>
              <a:rPr lang="en-US" dirty="0" smtClean="0">
                <a:ea typeface="Apple SD 산돌고딕 Neo 일반체"/>
                <a:sym typeface="Verdana"/>
              </a:rPr>
              <a:t> that  </a:t>
            </a:r>
            <a:r>
              <a:rPr lang="en-US" b="1" dirty="0" smtClean="0">
                <a:solidFill>
                  <a:srgbClr val="000000"/>
                </a:solidFill>
                <a:ea typeface="Apple SD 산돌고딕 Neo 일반체"/>
                <a:sym typeface="Verdana"/>
              </a:rPr>
              <a:t># </a:t>
            </a:r>
            <a:r>
              <a:rPr lang="en-US" dirty="0" smtClean="0">
                <a:ea typeface="Apple SD 산돌고딕 Neo 일반체"/>
                <a:sym typeface="Verdana"/>
              </a:rPr>
              <a:t>of elements , merging them together to </a:t>
            </a:r>
            <a:r>
              <a:rPr lang="en-US" b="1" dirty="0">
                <a:solidFill>
                  <a:srgbClr val="000000"/>
                </a:solidFill>
                <a:ea typeface="Apple SD 산돌고딕 Neo 일반체"/>
                <a:sym typeface="Verdana"/>
              </a:rPr>
              <a:t>XX</a:t>
            </a:r>
            <a:r>
              <a:rPr lang="en-US" dirty="0" smtClean="0">
                <a:ea typeface="Apple SD 산돌고딕 Neo 일반체"/>
                <a:sym typeface="Verdana"/>
              </a:rPr>
              <a:t>, and pushing it back to the stack.</a:t>
            </a:r>
            <a:endParaRPr lang="en-US" b="1" dirty="0" smtClean="0">
              <a:solidFill>
                <a:srgbClr val="000000"/>
              </a:solidFill>
              <a:ea typeface="Apple SD 산돌고딕 Neo 일반체"/>
              <a:sym typeface="Verdan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733656" y="2002605"/>
            <a:ext cx="354232" cy="52507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3200" dirty="0"/>
              <a:t>S</a:t>
            </a:r>
          </a:p>
        </p:txBody>
      </p:sp>
      <p:cxnSp>
        <p:nvCxnSpPr>
          <p:cNvPr id="9" name="Straight Connector 8"/>
          <p:cNvCxnSpPr>
            <a:stCxn id="22" idx="0"/>
          </p:cNvCxnSpPr>
          <p:nvPr/>
        </p:nvCxnSpPr>
        <p:spPr>
          <a:xfrm flipV="1">
            <a:off x="7084395" y="2320089"/>
            <a:ext cx="1539328" cy="738528"/>
          </a:xfrm>
          <a:prstGeom prst="line">
            <a:avLst/>
          </a:prstGeom>
          <a:ln w="19050">
            <a:solidFill>
              <a:schemeClr val="accent5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9105964" y="2325959"/>
            <a:ext cx="1276704" cy="726791"/>
          </a:xfrm>
          <a:prstGeom prst="line">
            <a:avLst/>
          </a:prstGeom>
          <a:ln w="19050">
            <a:solidFill>
              <a:schemeClr val="accent5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endCxn id="26" idx="0"/>
          </p:cNvCxnSpPr>
          <p:nvPr/>
        </p:nvCxnSpPr>
        <p:spPr>
          <a:xfrm>
            <a:off x="8830881" y="2466148"/>
            <a:ext cx="18323" cy="610549"/>
          </a:xfrm>
          <a:prstGeom prst="line">
            <a:avLst/>
          </a:prstGeom>
          <a:ln w="19050">
            <a:solidFill>
              <a:schemeClr val="accent5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6907277" y="3058618"/>
            <a:ext cx="354232" cy="52507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3200" dirty="0"/>
              <a:t>NP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8672088" y="3076697"/>
            <a:ext cx="354232" cy="52507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3200" dirty="0"/>
              <a:t>VP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0449111" y="3045933"/>
            <a:ext cx="354232" cy="52507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3200" dirty="0"/>
              <a:t>.</a:t>
            </a:r>
          </a:p>
        </p:txBody>
      </p:sp>
      <p:cxnSp>
        <p:nvCxnSpPr>
          <p:cNvPr id="32" name="Straight Connector 31"/>
          <p:cNvCxnSpPr/>
          <p:nvPr/>
        </p:nvCxnSpPr>
        <p:spPr>
          <a:xfrm flipV="1">
            <a:off x="8245060" y="3473791"/>
            <a:ext cx="408952" cy="519205"/>
          </a:xfrm>
          <a:prstGeom prst="line">
            <a:avLst/>
          </a:prstGeom>
          <a:ln w="19050">
            <a:solidFill>
              <a:schemeClr val="accent5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9160685" y="3504082"/>
            <a:ext cx="489089" cy="464492"/>
          </a:xfrm>
          <a:prstGeom prst="line">
            <a:avLst/>
          </a:prstGeom>
          <a:ln w="19050">
            <a:solidFill>
              <a:schemeClr val="accent5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9520767" y="3900702"/>
            <a:ext cx="354232" cy="52507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3200" dirty="0"/>
              <a:t>NP</a:t>
            </a:r>
          </a:p>
        </p:txBody>
      </p:sp>
      <p:cxnSp>
        <p:nvCxnSpPr>
          <p:cNvPr id="39" name="Straight Connector 38"/>
          <p:cNvCxnSpPr/>
          <p:nvPr/>
        </p:nvCxnSpPr>
        <p:spPr>
          <a:xfrm flipV="1">
            <a:off x="9246671" y="4358852"/>
            <a:ext cx="256020" cy="317961"/>
          </a:xfrm>
          <a:prstGeom prst="line">
            <a:avLst/>
          </a:prstGeom>
          <a:ln w="19050">
            <a:solidFill>
              <a:schemeClr val="accent5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9948288" y="4328088"/>
            <a:ext cx="361081" cy="299881"/>
          </a:xfrm>
          <a:prstGeom prst="line">
            <a:avLst/>
          </a:prstGeom>
          <a:ln w="19050">
            <a:solidFill>
              <a:schemeClr val="accent5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9062461" y="4590386"/>
            <a:ext cx="354232" cy="52507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3200" dirty="0"/>
              <a:t>a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10143233" y="4559621"/>
            <a:ext cx="354232" cy="52507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3200" dirty="0"/>
              <a:t>dog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7956764" y="3924649"/>
            <a:ext cx="354232" cy="52507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3200" dirty="0"/>
              <a:t>has</a:t>
            </a:r>
          </a:p>
        </p:txBody>
      </p:sp>
      <p:cxnSp>
        <p:nvCxnSpPr>
          <p:cNvPr id="51" name="Straight Connector 50"/>
          <p:cNvCxnSpPr/>
          <p:nvPr/>
        </p:nvCxnSpPr>
        <p:spPr>
          <a:xfrm>
            <a:off x="7084395" y="3510426"/>
            <a:ext cx="247" cy="433727"/>
          </a:xfrm>
          <a:prstGeom prst="line">
            <a:avLst/>
          </a:prstGeom>
          <a:ln w="19050">
            <a:solidFill>
              <a:schemeClr val="accent5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6838848" y="3906096"/>
            <a:ext cx="354232" cy="52507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3200" dirty="0"/>
              <a:t>John</a:t>
            </a:r>
          </a:p>
        </p:txBody>
      </p:sp>
      <p:sp>
        <p:nvSpPr>
          <p:cNvPr id="62" name="Title 1"/>
          <p:cNvSpPr>
            <a:spLocks noGrp="1"/>
          </p:cNvSpPr>
          <p:nvPr>
            <p:ph type="title"/>
          </p:nvPr>
        </p:nvSpPr>
        <p:spPr>
          <a:xfrm>
            <a:off x="531952" y="406400"/>
            <a:ext cx="11128097" cy="889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How to express the Grammar Tree as a sequence?</a:t>
            </a:r>
            <a:endParaRPr lang="en-US" dirty="0"/>
          </a:p>
        </p:txBody>
      </p:sp>
      <p:sp>
        <p:nvSpPr>
          <p:cNvPr id="63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531953" y="1373741"/>
            <a:ext cx="11128097" cy="343299"/>
          </a:xfrm>
        </p:spPr>
        <p:txBody>
          <a:bodyPr/>
          <a:lstStyle/>
          <a:p>
            <a:r>
              <a:rPr lang="en-US" dirty="0" smtClean="0"/>
              <a:t>Proposed model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8948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EAA63-D034-42AE-91FA-B13B9518C7BE}" type="slidenum">
              <a:rPr lang="en-US" smtClean="0"/>
              <a:t>148</a:t>
            </a:fld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7915258" y="684867"/>
            <a:ext cx="3492172" cy="5379312"/>
          </a:xfrm>
          <a:prstGeom prst="rect">
            <a:avLst/>
          </a:prstGeom>
          <a:noFill/>
          <a:ln w="19050">
            <a:solidFill>
              <a:srgbClr val="00009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52" tIns="45727" rIns="91452" bIns="4572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2400"/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531952" y="406400"/>
            <a:ext cx="11128097" cy="889000"/>
          </a:xfrm>
        </p:spPr>
        <p:txBody>
          <a:bodyPr/>
          <a:lstStyle/>
          <a:p>
            <a:r>
              <a:rPr lang="en-US" dirty="0" smtClean="0"/>
              <a:t>Shift-Reduce syntax</a:t>
            </a:r>
            <a:endParaRPr 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531953" y="1373741"/>
            <a:ext cx="11128097" cy="343299"/>
          </a:xfrm>
        </p:spPr>
        <p:txBody>
          <a:bodyPr/>
          <a:lstStyle/>
          <a:p>
            <a:r>
              <a:rPr lang="en-US" dirty="0" smtClean="0"/>
              <a:t>Proposed model</a:t>
            </a:r>
            <a:endParaRPr lang="en-US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531290" y="1981202"/>
            <a:ext cx="8043573" cy="381902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01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73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459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745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031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733" dirty="0">
                <a:ea typeface="Apple SD 산돌고딕 Neo 일반체"/>
                <a:sym typeface="Verdana"/>
              </a:rPr>
              <a:t>Original sentence</a:t>
            </a:r>
            <a:br>
              <a:rPr lang="en-US" sz="3733" dirty="0">
                <a:ea typeface="Apple SD 산돌고딕 Neo 일반체"/>
                <a:sym typeface="Verdana"/>
              </a:rPr>
            </a:br>
            <a:r>
              <a:rPr lang="en-US" sz="3733" b="1" dirty="0">
                <a:solidFill>
                  <a:srgbClr val="000000"/>
                </a:solidFill>
                <a:ea typeface="Apple SD 산돌고딕 Neo 일반체"/>
                <a:sym typeface="Verdana"/>
              </a:rPr>
              <a:t>John has a dog .</a:t>
            </a:r>
          </a:p>
          <a:p>
            <a:r>
              <a:rPr lang="en-US" sz="3733" dirty="0">
                <a:ea typeface="Apple SD 산돌고딕 Neo 일반체"/>
                <a:sym typeface="Verdana"/>
              </a:rPr>
              <a:t>Shift-Reduce command</a:t>
            </a:r>
            <a:br>
              <a:rPr lang="en-US" sz="3733" dirty="0">
                <a:ea typeface="Apple SD 산돌고딕 Neo 일반체"/>
                <a:sym typeface="Verdana"/>
              </a:rPr>
            </a:br>
            <a:r>
              <a:rPr lang="en-US" sz="3733" b="1" dirty="0">
                <a:solidFill>
                  <a:srgbClr val="000000"/>
                </a:solidFill>
                <a:ea typeface="Apple SD 산돌고딕 Neo 일반체"/>
                <a:sym typeface="Verdana"/>
              </a:rPr>
              <a:t>s R-1-NP s s s R-2-NP R-2-VP s R-3-S</a:t>
            </a:r>
          </a:p>
        </p:txBody>
      </p:sp>
    </p:spTree>
    <p:extLst>
      <p:ext uri="{BB962C8B-B14F-4D97-AF65-F5344CB8AC3E}">
        <p14:creationId xmlns:p14="http://schemas.microsoft.com/office/powerpoint/2010/main" val="816994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835700" y="1482065"/>
            <a:ext cx="8520600" cy="4555200"/>
          </a:xfrm>
        </p:spPr>
        <p:txBody>
          <a:bodyPr/>
          <a:lstStyle/>
          <a:p>
            <a:r>
              <a:rPr lang="en-US" altLang="ko-KR" sz="2400" dirty="0">
                <a:sym typeface="Verdana"/>
              </a:rPr>
              <a:t>Injection of </a:t>
            </a:r>
            <a:r>
              <a:rPr lang="en-US" altLang="ko-KR" sz="2400" dirty="0" smtClean="0">
                <a:sym typeface="Verdana"/>
              </a:rPr>
              <a:t>constraint to</a:t>
            </a:r>
            <a:endParaRPr lang="en-US" altLang="ko-KR" sz="2400" dirty="0">
              <a:sym typeface="Verdana"/>
            </a:endParaRPr>
          </a:p>
          <a:p>
            <a:pPr lvl="1"/>
            <a:r>
              <a:rPr lang="en-US" altLang="ko-KR" sz="2400" b="1" dirty="0" smtClean="0">
                <a:sym typeface="Verdana"/>
              </a:rPr>
              <a:t>Provide </a:t>
            </a:r>
            <a:r>
              <a:rPr lang="en-US" altLang="ko-KR" sz="2400" dirty="0" smtClean="0">
                <a:sym typeface="Verdana"/>
              </a:rPr>
              <a:t>more logical output(constraint-satisfying),</a:t>
            </a:r>
          </a:p>
          <a:p>
            <a:pPr lvl="1"/>
            <a:r>
              <a:rPr lang="en-US" altLang="ko-KR" sz="2400" b="1" dirty="0" smtClean="0">
                <a:sym typeface="Verdana"/>
              </a:rPr>
              <a:t>Improve</a:t>
            </a:r>
            <a:r>
              <a:rPr lang="en-US" altLang="ko-KR" sz="2400" dirty="0" smtClean="0">
                <a:sym typeface="Verdana"/>
              </a:rPr>
              <a:t> the model performance,</a:t>
            </a:r>
            <a:endParaRPr lang="en-US" altLang="ko-KR" sz="2400" dirty="0">
              <a:sym typeface="Verdana"/>
            </a:endParaRPr>
          </a:p>
          <a:p>
            <a:pPr lvl="1"/>
            <a:r>
              <a:rPr lang="en-US" altLang="ko-KR" sz="2400" b="1" dirty="0">
                <a:sym typeface="Verdana"/>
              </a:rPr>
              <a:t>Overcome</a:t>
            </a:r>
            <a:r>
              <a:rPr lang="en-US" altLang="ko-KR" sz="2400" dirty="0">
                <a:sym typeface="Verdana"/>
              </a:rPr>
              <a:t> </a:t>
            </a:r>
            <a:r>
              <a:rPr lang="en-US" altLang="ko-KR" sz="2400" dirty="0" smtClean="0">
                <a:sym typeface="Verdana"/>
              </a:rPr>
              <a:t>the data </a:t>
            </a:r>
            <a:r>
              <a:rPr lang="en-US" altLang="ko-KR" sz="2400" b="1" dirty="0">
                <a:sym typeface="Verdana"/>
              </a:rPr>
              <a:t>deficiency</a:t>
            </a:r>
            <a:r>
              <a:rPr lang="en-US" altLang="ko-KR" sz="2400" dirty="0">
                <a:sym typeface="Verdana"/>
              </a:rPr>
              <a:t> problem.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14</a:t>
            </a:fld>
            <a:endParaRPr lang="en"/>
          </a:p>
        </p:txBody>
      </p:sp>
      <p:sp>
        <p:nvSpPr>
          <p:cNvPr id="23" name="Shape 66"/>
          <p:cNvSpPr txBox="1">
            <a:spLocks noGrp="1"/>
          </p:cNvSpPr>
          <p:nvPr>
            <p:ph type="title"/>
          </p:nvPr>
        </p:nvSpPr>
        <p:spPr>
          <a:xfrm>
            <a:off x="1835700" y="593367"/>
            <a:ext cx="8832300" cy="7636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lvl="0"/>
            <a:r>
              <a:rPr lang="en-US" dirty="0" smtClean="0"/>
              <a:t>Goal of constraint injection</a:t>
            </a:r>
            <a:endParaRPr lang="en-US" sz="3600" b="1" dirty="0">
              <a:solidFill>
                <a:srgbClr val="404040"/>
              </a:solidFill>
              <a:latin typeface="Apple SD 산돌고딕 Neo 일반체"/>
              <a:ea typeface="Apple SD 산돌고딕 Neo 일반체"/>
              <a:cs typeface="Apple SD 산돌고딕 Neo 일반체"/>
            </a:endParaRPr>
          </a:p>
        </p:txBody>
      </p:sp>
      <p:sp>
        <p:nvSpPr>
          <p:cNvPr id="36" name="Cloud 35"/>
          <p:cNvSpPr/>
          <p:nvPr/>
        </p:nvSpPr>
        <p:spPr>
          <a:xfrm>
            <a:off x="8729366" y="2705151"/>
            <a:ext cx="2213702" cy="1708738"/>
          </a:xfrm>
          <a:prstGeom prst="cloud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</a:rPr>
              <a:t>Rules/ Constraint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2" name="Right Arrow 11"/>
          <p:cNvSpPr/>
          <p:nvPr/>
        </p:nvSpPr>
        <p:spPr>
          <a:xfrm rot="16200000">
            <a:off x="3999467" y="4276541"/>
            <a:ext cx="734028" cy="481978"/>
          </a:xfrm>
          <a:prstGeom prst="rightArrow">
            <a:avLst/>
          </a:prstGeom>
          <a:solidFill>
            <a:srgbClr val="0070C0">
              <a:alpha val="92000"/>
            </a:srgb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9" tIns="34295" rIns="68589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6962366" y="4961452"/>
            <a:ext cx="1320781" cy="378220"/>
          </a:xfrm>
          <a:prstGeom prst="rect">
            <a:avLst/>
          </a:prstGeom>
          <a:noFill/>
          <a:ln w="38100" cmpd="sng">
            <a:solidFill>
              <a:srgbClr val="F79646"/>
            </a:solidFill>
          </a:ln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400" b="1" dirty="0">
                <a:solidFill>
                  <a:srgbClr val="000000"/>
                </a:solidFill>
              </a:rPr>
              <a:t>Y</a:t>
            </a:r>
            <a:r>
              <a:rPr lang="en-US" sz="2400" dirty="0">
                <a:solidFill>
                  <a:srgbClr val="000000"/>
                </a:solidFill>
              </a:rPr>
              <a:t> (output)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667525" y="4945866"/>
            <a:ext cx="1199808" cy="393806"/>
          </a:xfrm>
          <a:prstGeom prst="rect">
            <a:avLst/>
          </a:prstGeom>
          <a:noFill/>
          <a:ln w="38100" cmpd="sng">
            <a:solidFill>
              <a:srgbClr val="00B0F0"/>
            </a:solidFill>
          </a:ln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400" b="1" dirty="0">
                <a:solidFill>
                  <a:srgbClr val="000000"/>
                </a:solidFill>
              </a:rPr>
              <a:t>X </a:t>
            </a:r>
            <a:r>
              <a:rPr lang="en-US" sz="2400" dirty="0">
                <a:solidFill>
                  <a:srgbClr val="000000"/>
                </a:solidFill>
              </a:rPr>
              <a:t>(Input )</a:t>
            </a:r>
            <a:endParaRPr lang="en-US" sz="2400" b="1" dirty="0">
              <a:solidFill>
                <a:srgbClr val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3425908" y="3559520"/>
                <a:ext cx="5036093" cy="579581"/>
              </a:xfrm>
              <a:prstGeom prst="rect">
                <a:avLst/>
              </a:prstGeom>
              <a:solidFill>
                <a:srgbClr val="000000">
                  <a:alpha val="92000"/>
                </a:srgbClr>
              </a:solidFill>
              <a:ln w="19050">
                <a:noFill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9" tIns="34295" rIns="68589" bIns="3429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3600" b="1" i="1">
                        <a:latin typeface="Cambria Math" charset="0"/>
                        <a:ea typeface="Cambria Math" charset="0"/>
                        <a:cs typeface="Cambria Math" charset="0"/>
                      </a:rPr>
                      <m:t>𝜽</m:t>
                    </m:r>
                  </m:oMath>
                </a14:m>
                <a:r>
                  <a:rPr lang="en-US" sz="3600" b="1" dirty="0"/>
                  <a:t> (model)</a:t>
                </a:r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5908" y="3559520"/>
                <a:ext cx="5036093" cy="579581"/>
              </a:xfrm>
              <a:prstGeom prst="rect">
                <a:avLst/>
              </a:prstGeom>
              <a:blipFill rotWithShape="0">
                <a:blip r:embed="rId3"/>
                <a:stretch>
                  <a:fillRect t="-26316" b="-40000"/>
                </a:stretch>
              </a:blipFill>
              <a:ln w="19050">
                <a:noFill/>
                <a:miter lim="8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ight Arrow 15"/>
          <p:cNvSpPr/>
          <p:nvPr/>
        </p:nvSpPr>
        <p:spPr>
          <a:xfrm rot="5400000">
            <a:off x="7255741" y="4309287"/>
            <a:ext cx="734028" cy="481978"/>
          </a:xfrm>
          <a:prstGeom prst="rightArrow">
            <a:avLst/>
          </a:prstGeom>
          <a:solidFill>
            <a:srgbClr val="F79646">
              <a:alpha val="92000"/>
            </a:srgb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9" tIns="34295" rIns="68589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/>
          </a:p>
        </p:txBody>
      </p:sp>
      <p:sp>
        <p:nvSpPr>
          <p:cNvPr id="18" name="Curved Right Arrow 17"/>
          <p:cNvSpPr/>
          <p:nvPr/>
        </p:nvSpPr>
        <p:spPr>
          <a:xfrm rot="3557809">
            <a:off x="8032869" y="2023603"/>
            <a:ext cx="1027969" cy="1713404"/>
          </a:xfrm>
          <a:prstGeom prst="curvedRightArrow">
            <a:avLst>
              <a:gd name="adj1" fmla="val 25000"/>
              <a:gd name="adj2" fmla="val 50000"/>
              <a:gd name="adj3" fmla="val 33819"/>
            </a:avLst>
          </a:prstGeom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7343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EAA63-D034-42AE-91FA-B13B9518C7BE}" type="slidenum">
              <a:rPr lang="en-US" smtClean="0"/>
              <a:t>149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948906" y="5042384"/>
            <a:ext cx="3408709" cy="996169"/>
          </a:xfrm>
          <a:prstGeom prst="rect">
            <a:avLst/>
          </a:prstGeom>
          <a:solidFill>
            <a:srgbClr val="008000"/>
          </a:solidFill>
          <a:ln>
            <a:solidFill>
              <a:srgbClr val="000090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3600" b="1" dirty="0">
                <a:solidFill>
                  <a:srgbClr val="000000"/>
                </a:solidFill>
              </a:rPr>
              <a:t>John</a:t>
            </a:r>
          </a:p>
        </p:txBody>
      </p:sp>
      <p:sp>
        <p:nvSpPr>
          <p:cNvPr id="25" name="Rectangle 24"/>
          <p:cNvSpPr/>
          <p:nvPr/>
        </p:nvSpPr>
        <p:spPr>
          <a:xfrm>
            <a:off x="7915258" y="684867"/>
            <a:ext cx="3492172" cy="5379312"/>
          </a:xfrm>
          <a:prstGeom prst="rect">
            <a:avLst/>
          </a:prstGeom>
          <a:noFill/>
          <a:ln w="19050">
            <a:solidFill>
              <a:srgbClr val="00009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52" tIns="45727" rIns="91452" bIns="4572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2400"/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531952" y="406400"/>
            <a:ext cx="11128097" cy="889000"/>
          </a:xfrm>
        </p:spPr>
        <p:txBody>
          <a:bodyPr/>
          <a:lstStyle/>
          <a:p>
            <a:r>
              <a:rPr lang="en-US" dirty="0"/>
              <a:t>Shift-Reduce syntax</a:t>
            </a:r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531953" y="1373741"/>
            <a:ext cx="11128097" cy="343299"/>
          </a:xfrm>
        </p:spPr>
        <p:txBody>
          <a:bodyPr/>
          <a:lstStyle/>
          <a:p>
            <a:r>
              <a:rPr lang="en-US" dirty="0" smtClean="0"/>
              <a:t>Proposed model</a:t>
            </a:r>
            <a:endParaRPr lang="en-US" dirty="0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531290" y="1981202"/>
            <a:ext cx="8043573" cy="381902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01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73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459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745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031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733" dirty="0">
                <a:ea typeface="Apple SD 산돌고딕 Neo 일반체"/>
                <a:sym typeface="Verdana"/>
              </a:rPr>
              <a:t>Original sentence</a:t>
            </a:r>
            <a:br>
              <a:rPr lang="en-US" sz="3733" dirty="0">
                <a:ea typeface="Apple SD 산돌고딕 Neo 일반체"/>
                <a:sym typeface="Verdana"/>
              </a:rPr>
            </a:br>
            <a:r>
              <a:rPr lang="en-US" sz="3733" b="1" dirty="0">
                <a:solidFill>
                  <a:srgbClr val="000000"/>
                </a:solidFill>
                <a:ea typeface="Apple SD 산돌고딕 Neo 일반체"/>
                <a:sym typeface="Verdana"/>
              </a:rPr>
              <a:t>John has a dog .</a:t>
            </a:r>
          </a:p>
          <a:p>
            <a:r>
              <a:rPr lang="en-US" sz="3733" dirty="0">
                <a:ea typeface="Apple SD 산돌고딕 Neo 일반체"/>
                <a:sym typeface="Verdana"/>
              </a:rPr>
              <a:t>Shift-Reduce command</a:t>
            </a:r>
            <a:br>
              <a:rPr lang="en-US" sz="3733" dirty="0">
                <a:ea typeface="Apple SD 산돌고딕 Neo 일반체"/>
                <a:sym typeface="Verdana"/>
              </a:rPr>
            </a:br>
            <a:r>
              <a:rPr lang="en-US" sz="3733" b="1" dirty="0">
                <a:solidFill>
                  <a:srgbClr val="000000"/>
                </a:solidFill>
                <a:ea typeface="Apple SD 산돌고딕 Neo 일반체"/>
                <a:sym typeface="Verdana"/>
              </a:rPr>
              <a:t>s R-1-NP s s s R-2-NP R-2-VP s R-3-S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72941" y="3654634"/>
            <a:ext cx="376138" cy="500321"/>
          </a:xfrm>
          <a:prstGeom prst="rect">
            <a:avLst/>
          </a:prstGeom>
          <a:solidFill>
            <a:schemeClr val="tx1">
              <a:alpha val="44000"/>
            </a:schemeClr>
          </a:solidFill>
          <a:ln>
            <a:noFill/>
          </a:ln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1" dirty="0">
              <a:solidFill>
                <a:srgbClr val="00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72941" y="2468511"/>
            <a:ext cx="1049533" cy="500321"/>
          </a:xfrm>
          <a:prstGeom prst="rect">
            <a:avLst/>
          </a:prstGeom>
          <a:solidFill>
            <a:schemeClr val="tx1">
              <a:alpha val="44000"/>
            </a:schemeClr>
          </a:solidFill>
          <a:ln>
            <a:noFill/>
          </a:ln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4258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EAA63-D034-42AE-91FA-B13B9518C7BE}" type="slidenum">
              <a:rPr lang="en-US" smtClean="0"/>
              <a:t>150</a:t>
            </a:fld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7915258" y="684867"/>
            <a:ext cx="3492172" cy="5379312"/>
          </a:xfrm>
          <a:prstGeom prst="rect">
            <a:avLst/>
          </a:prstGeom>
          <a:noFill/>
          <a:ln w="19050">
            <a:solidFill>
              <a:srgbClr val="00009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52" tIns="45727" rIns="91452" bIns="4572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2400"/>
          </a:p>
        </p:txBody>
      </p:sp>
      <p:sp>
        <p:nvSpPr>
          <p:cNvPr id="26" name="TextBox 25"/>
          <p:cNvSpPr txBox="1"/>
          <p:nvPr/>
        </p:nvSpPr>
        <p:spPr>
          <a:xfrm>
            <a:off x="7964118" y="5042384"/>
            <a:ext cx="3393497" cy="996169"/>
          </a:xfrm>
          <a:prstGeom prst="rect">
            <a:avLst/>
          </a:prstGeom>
          <a:solidFill>
            <a:schemeClr val="accent3"/>
          </a:solidFill>
          <a:ln>
            <a:solidFill>
              <a:srgbClr val="000090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3600" b="1" dirty="0">
                <a:solidFill>
                  <a:srgbClr val="000000"/>
                </a:solidFill>
              </a:rPr>
              <a:t>(NP </a:t>
            </a:r>
            <a:r>
              <a:rPr lang="en-US" sz="2800" b="1" dirty="0">
                <a:solidFill>
                  <a:srgbClr val="000000"/>
                </a:solidFill>
              </a:rPr>
              <a:t>John</a:t>
            </a:r>
            <a:r>
              <a:rPr lang="en-US" sz="3600" b="1" dirty="0">
                <a:solidFill>
                  <a:srgbClr val="000000"/>
                </a:solidFill>
              </a:rPr>
              <a:t>)</a:t>
            </a:r>
          </a:p>
        </p:txBody>
      </p:sp>
      <p:sp>
        <p:nvSpPr>
          <p:cNvPr id="27" name="Title 1"/>
          <p:cNvSpPr>
            <a:spLocks noGrp="1"/>
          </p:cNvSpPr>
          <p:nvPr>
            <p:ph type="title"/>
          </p:nvPr>
        </p:nvSpPr>
        <p:spPr>
          <a:xfrm>
            <a:off x="531952" y="406400"/>
            <a:ext cx="11128097" cy="889000"/>
          </a:xfrm>
        </p:spPr>
        <p:txBody>
          <a:bodyPr/>
          <a:lstStyle/>
          <a:p>
            <a:r>
              <a:rPr lang="en-US" dirty="0"/>
              <a:t>Shift-Reduce syntax</a:t>
            </a:r>
          </a:p>
        </p:txBody>
      </p:sp>
      <p:sp>
        <p:nvSpPr>
          <p:cNvPr id="28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531953" y="1373741"/>
            <a:ext cx="11128097" cy="343299"/>
          </a:xfrm>
        </p:spPr>
        <p:txBody>
          <a:bodyPr/>
          <a:lstStyle/>
          <a:p>
            <a:r>
              <a:rPr lang="en-US" dirty="0" smtClean="0"/>
              <a:t>Proposed model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531290" y="1981202"/>
            <a:ext cx="8043573" cy="3819023"/>
          </a:xfrm>
        </p:spPr>
        <p:txBody>
          <a:bodyPr>
            <a:noAutofit/>
          </a:bodyPr>
          <a:lstStyle/>
          <a:p>
            <a:r>
              <a:rPr lang="en-US" dirty="0" smtClean="0">
                <a:ea typeface="Apple SD 산돌고딕 Neo 일반체"/>
                <a:sym typeface="Verdana"/>
              </a:rPr>
              <a:t>Original sentence</a:t>
            </a:r>
            <a:br>
              <a:rPr lang="en-US" dirty="0" smtClean="0">
                <a:ea typeface="Apple SD 산돌고딕 Neo 일반체"/>
                <a:sym typeface="Verdana"/>
              </a:rPr>
            </a:br>
            <a:r>
              <a:rPr lang="en-US" b="1" dirty="0" smtClean="0">
                <a:solidFill>
                  <a:srgbClr val="000000"/>
                </a:solidFill>
                <a:ea typeface="Apple SD 산돌고딕 Neo 일반체"/>
                <a:sym typeface="Verdana"/>
              </a:rPr>
              <a:t>John has a dog .</a:t>
            </a:r>
          </a:p>
          <a:p>
            <a:r>
              <a:rPr lang="en-US" dirty="0" smtClean="0">
                <a:ea typeface="Apple SD 산돌고딕 Neo 일반체"/>
                <a:sym typeface="Verdana"/>
              </a:rPr>
              <a:t>Shift-Reduce command</a:t>
            </a:r>
            <a:br>
              <a:rPr lang="en-US" dirty="0" smtClean="0">
                <a:ea typeface="Apple SD 산돌고딕 Neo 일반체"/>
                <a:sym typeface="Verdana"/>
              </a:rPr>
            </a:br>
            <a:r>
              <a:rPr lang="en-US" b="1" dirty="0" smtClean="0">
                <a:solidFill>
                  <a:srgbClr val="000000"/>
                </a:solidFill>
                <a:ea typeface="Apple SD 산돌고딕 Neo 일반체"/>
                <a:sym typeface="Verdana"/>
              </a:rPr>
              <a:t>s R-1-NP s s s R-2-NP R-2-VP s R-3-S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72939" y="3536374"/>
            <a:ext cx="1857610" cy="500321"/>
          </a:xfrm>
          <a:prstGeom prst="rect">
            <a:avLst/>
          </a:prstGeom>
          <a:solidFill>
            <a:schemeClr val="tx1">
              <a:alpha val="44000"/>
            </a:schemeClr>
          </a:solidFill>
          <a:ln>
            <a:noFill/>
          </a:ln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1" dirty="0">
              <a:solidFill>
                <a:srgbClr val="00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72941" y="2468511"/>
            <a:ext cx="1226743" cy="500321"/>
          </a:xfrm>
          <a:prstGeom prst="rect">
            <a:avLst/>
          </a:prstGeom>
          <a:solidFill>
            <a:schemeClr val="tx1">
              <a:alpha val="44000"/>
            </a:schemeClr>
          </a:solidFill>
          <a:ln>
            <a:noFill/>
          </a:ln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6645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EAA63-D034-42AE-91FA-B13B9518C7BE}" type="slidenum">
              <a:rPr lang="en-US" smtClean="0"/>
              <a:t>151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957802" y="4011833"/>
            <a:ext cx="3402809" cy="996169"/>
          </a:xfrm>
          <a:prstGeom prst="rect">
            <a:avLst/>
          </a:prstGeom>
          <a:solidFill>
            <a:srgbClr val="008000"/>
          </a:solidFill>
          <a:ln>
            <a:solidFill>
              <a:srgbClr val="000090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3600" b="1" dirty="0">
                <a:solidFill>
                  <a:srgbClr val="000000"/>
                </a:solidFill>
              </a:rPr>
              <a:t>has</a:t>
            </a:r>
          </a:p>
        </p:txBody>
      </p:sp>
      <p:sp>
        <p:nvSpPr>
          <p:cNvPr id="19" name="Rectangle 18"/>
          <p:cNvSpPr/>
          <p:nvPr/>
        </p:nvSpPr>
        <p:spPr>
          <a:xfrm>
            <a:off x="7915258" y="684867"/>
            <a:ext cx="3492172" cy="5379312"/>
          </a:xfrm>
          <a:prstGeom prst="rect">
            <a:avLst/>
          </a:prstGeom>
          <a:noFill/>
          <a:ln w="19050">
            <a:solidFill>
              <a:srgbClr val="00009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52" tIns="45727" rIns="91452" bIns="4572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2400"/>
          </a:p>
        </p:txBody>
      </p:sp>
      <p:sp>
        <p:nvSpPr>
          <p:cNvPr id="13" name="TextBox 12"/>
          <p:cNvSpPr txBox="1"/>
          <p:nvPr/>
        </p:nvSpPr>
        <p:spPr>
          <a:xfrm>
            <a:off x="7964118" y="5042384"/>
            <a:ext cx="3393497" cy="996169"/>
          </a:xfrm>
          <a:prstGeom prst="rect">
            <a:avLst/>
          </a:prstGeom>
          <a:solidFill>
            <a:schemeClr val="accent3"/>
          </a:solidFill>
          <a:ln>
            <a:solidFill>
              <a:srgbClr val="000090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3600" b="1" dirty="0">
                <a:solidFill>
                  <a:srgbClr val="000000"/>
                </a:solidFill>
              </a:rPr>
              <a:t>(NP </a:t>
            </a:r>
            <a:r>
              <a:rPr lang="en-US" sz="2800" b="1" dirty="0">
                <a:solidFill>
                  <a:srgbClr val="000000"/>
                </a:solidFill>
              </a:rPr>
              <a:t>John</a:t>
            </a:r>
            <a:r>
              <a:rPr lang="en-US" sz="3600" b="1" dirty="0">
                <a:solidFill>
                  <a:srgbClr val="000000"/>
                </a:solidFill>
              </a:rPr>
              <a:t>)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531952" y="406400"/>
            <a:ext cx="11128097" cy="889000"/>
          </a:xfrm>
        </p:spPr>
        <p:txBody>
          <a:bodyPr/>
          <a:lstStyle/>
          <a:p>
            <a:r>
              <a:rPr lang="en-US" dirty="0"/>
              <a:t>Shift-Reduce syntax</a:t>
            </a:r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531953" y="1373741"/>
            <a:ext cx="11128097" cy="343299"/>
          </a:xfrm>
        </p:spPr>
        <p:txBody>
          <a:bodyPr/>
          <a:lstStyle/>
          <a:p>
            <a:r>
              <a:rPr lang="en-US" dirty="0" smtClean="0"/>
              <a:t>Proposed model</a:t>
            </a:r>
            <a:endParaRPr lang="en-US" dirty="0"/>
          </a:p>
        </p:txBody>
      </p:sp>
      <p:sp>
        <p:nvSpPr>
          <p:cNvPr id="16" name="Content Placeholder 2"/>
          <p:cNvSpPr>
            <a:spLocks noGrp="1"/>
          </p:cNvSpPr>
          <p:nvPr>
            <p:ph idx="1"/>
          </p:nvPr>
        </p:nvSpPr>
        <p:spPr>
          <a:xfrm>
            <a:off x="531290" y="1981202"/>
            <a:ext cx="8043573" cy="3819023"/>
          </a:xfrm>
        </p:spPr>
        <p:txBody>
          <a:bodyPr>
            <a:noAutofit/>
          </a:bodyPr>
          <a:lstStyle/>
          <a:p>
            <a:r>
              <a:rPr lang="en-US" dirty="0" smtClean="0">
                <a:ea typeface="Apple SD 산돌고딕 Neo 일반체"/>
                <a:sym typeface="Verdana"/>
              </a:rPr>
              <a:t>Original sentence</a:t>
            </a:r>
            <a:br>
              <a:rPr lang="en-US" dirty="0" smtClean="0">
                <a:ea typeface="Apple SD 산돌고딕 Neo 일반체"/>
                <a:sym typeface="Verdana"/>
              </a:rPr>
            </a:br>
            <a:r>
              <a:rPr lang="en-US" b="1" dirty="0" smtClean="0">
                <a:solidFill>
                  <a:srgbClr val="000000"/>
                </a:solidFill>
                <a:ea typeface="Apple SD 산돌고딕 Neo 일반체"/>
                <a:sym typeface="Verdana"/>
              </a:rPr>
              <a:t>John has a dog .</a:t>
            </a:r>
          </a:p>
          <a:p>
            <a:r>
              <a:rPr lang="en-US" dirty="0" smtClean="0">
                <a:ea typeface="Apple SD 산돌고딕 Neo 일반체"/>
                <a:sym typeface="Verdana"/>
              </a:rPr>
              <a:t>Shift-Reduce command</a:t>
            </a:r>
            <a:br>
              <a:rPr lang="en-US" dirty="0" smtClean="0">
                <a:ea typeface="Apple SD 산돌고딕 Neo 일반체"/>
                <a:sym typeface="Verdana"/>
              </a:rPr>
            </a:br>
            <a:r>
              <a:rPr lang="en-US" b="1" dirty="0" smtClean="0">
                <a:solidFill>
                  <a:srgbClr val="000000"/>
                </a:solidFill>
                <a:ea typeface="Apple SD 산돌고딕 Neo 일반체"/>
                <a:sym typeface="Verdana"/>
              </a:rPr>
              <a:t>s R-1-NP s s s R-2-NP R-2-VP s R-3-S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72939" y="3536374"/>
            <a:ext cx="2141145" cy="500321"/>
          </a:xfrm>
          <a:prstGeom prst="rect">
            <a:avLst/>
          </a:prstGeom>
          <a:solidFill>
            <a:schemeClr val="tx1">
              <a:alpha val="44000"/>
            </a:schemeClr>
          </a:solidFill>
          <a:ln>
            <a:noFill/>
          </a:ln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1" dirty="0">
              <a:solidFill>
                <a:srgbClr val="00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72940" y="2468511"/>
            <a:ext cx="1966391" cy="500321"/>
          </a:xfrm>
          <a:prstGeom prst="rect">
            <a:avLst/>
          </a:prstGeom>
          <a:solidFill>
            <a:schemeClr val="tx1">
              <a:alpha val="44000"/>
            </a:schemeClr>
          </a:solidFill>
          <a:ln>
            <a:noFill/>
          </a:ln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9520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EAA63-D034-42AE-91FA-B13B9518C7BE}" type="slidenum">
              <a:rPr lang="en-US" smtClean="0"/>
              <a:t>152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957802" y="4011833"/>
            <a:ext cx="3402809" cy="996169"/>
          </a:xfrm>
          <a:prstGeom prst="rect">
            <a:avLst/>
          </a:prstGeom>
          <a:solidFill>
            <a:srgbClr val="008000"/>
          </a:solidFill>
          <a:ln>
            <a:solidFill>
              <a:srgbClr val="000090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3600" b="1" dirty="0">
                <a:solidFill>
                  <a:srgbClr val="000000"/>
                </a:solidFill>
              </a:rPr>
              <a:t>has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960801" y="2968832"/>
            <a:ext cx="3402809" cy="996169"/>
          </a:xfrm>
          <a:prstGeom prst="rect">
            <a:avLst/>
          </a:prstGeom>
          <a:solidFill>
            <a:srgbClr val="008000"/>
          </a:solidFill>
          <a:ln>
            <a:solidFill>
              <a:srgbClr val="000090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3600" b="1" dirty="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19" name="Rectangle 18"/>
          <p:cNvSpPr/>
          <p:nvPr/>
        </p:nvSpPr>
        <p:spPr>
          <a:xfrm>
            <a:off x="7915258" y="684867"/>
            <a:ext cx="3492172" cy="5379312"/>
          </a:xfrm>
          <a:prstGeom prst="rect">
            <a:avLst/>
          </a:prstGeom>
          <a:noFill/>
          <a:ln w="19050">
            <a:solidFill>
              <a:srgbClr val="00009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52" tIns="45727" rIns="91452" bIns="4572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2400"/>
          </a:p>
        </p:txBody>
      </p:sp>
      <p:sp>
        <p:nvSpPr>
          <p:cNvPr id="13" name="TextBox 12"/>
          <p:cNvSpPr txBox="1"/>
          <p:nvPr/>
        </p:nvSpPr>
        <p:spPr>
          <a:xfrm>
            <a:off x="7964118" y="5042384"/>
            <a:ext cx="3393497" cy="996169"/>
          </a:xfrm>
          <a:prstGeom prst="rect">
            <a:avLst/>
          </a:prstGeom>
          <a:solidFill>
            <a:schemeClr val="accent3"/>
          </a:solidFill>
          <a:ln>
            <a:solidFill>
              <a:srgbClr val="000090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3600" b="1" dirty="0">
                <a:solidFill>
                  <a:srgbClr val="000000"/>
                </a:solidFill>
              </a:rPr>
              <a:t>(NP </a:t>
            </a:r>
            <a:r>
              <a:rPr lang="en-US" sz="2800" b="1" dirty="0">
                <a:solidFill>
                  <a:srgbClr val="000000"/>
                </a:solidFill>
              </a:rPr>
              <a:t>John</a:t>
            </a:r>
            <a:r>
              <a:rPr lang="en-US" sz="3600" b="1" dirty="0">
                <a:solidFill>
                  <a:srgbClr val="000000"/>
                </a:solidFill>
              </a:rPr>
              <a:t>)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531952" y="406400"/>
            <a:ext cx="11128097" cy="889000"/>
          </a:xfrm>
        </p:spPr>
        <p:txBody>
          <a:bodyPr/>
          <a:lstStyle/>
          <a:p>
            <a:r>
              <a:rPr lang="en-US" dirty="0"/>
              <a:t>Shift-Reduce syntax</a:t>
            </a:r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531953" y="1373741"/>
            <a:ext cx="11128097" cy="343299"/>
          </a:xfrm>
        </p:spPr>
        <p:txBody>
          <a:bodyPr/>
          <a:lstStyle/>
          <a:p>
            <a:r>
              <a:rPr lang="en-US" dirty="0" smtClean="0"/>
              <a:t>Proposed model</a:t>
            </a:r>
            <a:endParaRPr lang="en-US" dirty="0"/>
          </a:p>
        </p:txBody>
      </p:sp>
      <p:sp>
        <p:nvSpPr>
          <p:cNvPr id="18" name="Content Placeholder 2"/>
          <p:cNvSpPr>
            <a:spLocks noGrp="1"/>
          </p:cNvSpPr>
          <p:nvPr>
            <p:ph idx="1"/>
          </p:nvPr>
        </p:nvSpPr>
        <p:spPr>
          <a:xfrm>
            <a:off x="531290" y="1981202"/>
            <a:ext cx="8043573" cy="3819023"/>
          </a:xfrm>
        </p:spPr>
        <p:txBody>
          <a:bodyPr>
            <a:noAutofit/>
          </a:bodyPr>
          <a:lstStyle/>
          <a:p>
            <a:r>
              <a:rPr lang="en-US" dirty="0" smtClean="0">
                <a:ea typeface="Apple SD 산돌고딕 Neo 일반체"/>
                <a:sym typeface="Verdana"/>
              </a:rPr>
              <a:t>Original sentence</a:t>
            </a:r>
            <a:br>
              <a:rPr lang="en-US" dirty="0" smtClean="0">
                <a:ea typeface="Apple SD 산돌고딕 Neo 일반체"/>
                <a:sym typeface="Verdana"/>
              </a:rPr>
            </a:br>
            <a:r>
              <a:rPr lang="en-US" b="1" dirty="0" smtClean="0">
                <a:solidFill>
                  <a:srgbClr val="000000"/>
                </a:solidFill>
                <a:ea typeface="Apple SD 산돌고딕 Neo 일반체"/>
                <a:sym typeface="Verdana"/>
              </a:rPr>
              <a:t>John has a dog . </a:t>
            </a:r>
          </a:p>
          <a:p>
            <a:r>
              <a:rPr lang="en-US" dirty="0" smtClean="0">
                <a:ea typeface="Apple SD 산돌고딕 Neo 일반체"/>
                <a:sym typeface="Verdana"/>
              </a:rPr>
              <a:t>Shift-Reduce command</a:t>
            </a:r>
            <a:br>
              <a:rPr lang="en-US" dirty="0" smtClean="0">
                <a:ea typeface="Apple SD 산돌고딕 Neo 일반체"/>
                <a:sym typeface="Verdana"/>
              </a:rPr>
            </a:br>
            <a:r>
              <a:rPr lang="en-US" b="1" dirty="0" smtClean="0">
                <a:solidFill>
                  <a:srgbClr val="000000"/>
                </a:solidFill>
                <a:ea typeface="Apple SD 산돌고딕 Neo 일반체"/>
                <a:sym typeface="Verdana"/>
              </a:rPr>
              <a:t>s R-1-NP s s s R-2-NP R-2-VP s R-3-S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72939" y="3536374"/>
            <a:ext cx="2431767" cy="500321"/>
          </a:xfrm>
          <a:prstGeom prst="rect">
            <a:avLst/>
          </a:prstGeom>
          <a:solidFill>
            <a:schemeClr val="tx1">
              <a:alpha val="44000"/>
            </a:schemeClr>
          </a:solidFill>
          <a:ln>
            <a:noFill/>
          </a:ln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1" dirty="0">
              <a:solidFill>
                <a:srgbClr val="00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72940" y="2468511"/>
            <a:ext cx="2233293" cy="500321"/>
          </a:xfrm>
          <a:prstGeom prst="rect">
            <a:avLst/>
          </a:prstGeom>
          <a:solidFill>
            <a:schemeClr val="tx1">
              <a:alpha val="44000"/>
            </a:schemeClr>
          </a:solidFill>
          <a:ln>
            <a:noFill/>
          </a:ln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2404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EAA63-D034-42AE-91FA-B13B9518C7BE}" type="slidenum">
              <a:rPr lang="en-US" smtClean="0"/>
              <a:t>153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957802" y="4011833"/>
            <a:ext cx="3402809" cy="996169"/>
          </a:xfrm>
          <a:prstGeom prst="rect">
            <a:avLst/>
          </a:prstGeom>
          <a:solidFill>
            <a:srgbClr val="008000"/>
          </a:solidFill>
          <a:ln>
            <a:solidFill>
              <a:srgbClr val="000090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3600" b="1" dirty="0">
                <a:solidFill>
                  <a:srgbClr val="000000"/>
                </a:solidFill>
              </a:rPr>
              <a:t>has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960801" y="2968832"/>
            <a:ext cx="3402809" cy="996169"/>
          </a:xfrm>
          <a:prstGeom prst="rect">
            <a:avLst/>
          </a:prstGeom>
          <a:solidFill>
            <a:srgbClr val="008000"/>
          </a:solidFill>
          <a:ln>
            <a:solidFill>
              <a:srgbClr val="000090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3600" b="1" dirty="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951344" y="1925829"/>
            <a:ext cx="3402809" cy="996169"/>
          </a:xfrm>
          <a:prstGeom prst="rect">
            <a:avLst/>
          </a:prstGeom>
          <a:solidFill>
            <a:srgbClr val="008000"/>
          </a:solidFill>
          <a:ln>
            <a:solidFill>
              <a:srgbClr val="000090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3600" b="1" dirty="0">
                <a:solidFill>
                  <a:srgbClr val="000000"/>
                </a:solidFill>
              </a:rPr>
              <a:t>dog</a:t>
            </a:r>
          </a:p>
        </p:txBody>
      </p:sp>
      <p:sp>
        <p:nvSpPr>
          <p:cNvPr id="19" name="Rectangle 18"/>
          <p:cNvSpPr/>
          <p:nvPr/>
        </p:nvSpPr>
        <p:spPr>
          <a:xfrm>
            <a:off x="7915258" y="684867"/>
            <a:ext cx="3492172" cy="5379312"/>
          </a:xfrm>
          <a:prstGeom prst="rect">
            <a:avLst/>
          </a:prstGeom>
          <a:noFill/>
          <a:ln w="19050">
            <a:solidFill>
              <a:srgbClr val="00009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52" tIns="45727" rIns="91452" bIns="4572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2400"/>
          </a:p>
        </p:txBody>
      </p:sp>
      <p:sp>
        <p:nvSpPr>
          <p:cNvPr id="20" name="TextBox 19"/>
          <p:cNvSpPr txBox="1"/>
          <p:nvPr/>
        </p:nvSpPr>
        <p:spPr>
          <a:xfrm>
            <a:off x="7964118" y="5042384"/>
            <a:ext cx="3393497" cy="996169"/>
          </a:xfrm>
          <a:prstGeom prst="rect">
            <a:avLst/>
          </a:prstGeom>
          <a:solidFill>
            <a:schemeClr val="accent3"/>
          </a:solidFill>
          <a:ln>
            <a:solidFill>
              <a:srgbClr val="000090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3600" b="1" dirty="0">
                <a:solidFill>
                  <a:srgbClr val="000000"/>
                </a:solidFill>
              </a:rPr>
              <a:t>(NP </a:t>
            </a:r>
            <a:r>
              <a:rPr lang="en-US" sz="2800" b="1" dirty="0">
                <a:solidFill>
                  <a:srgbClr val="000000"/>
                </a:solidFill>
              </a:rPr>
              <a:t>John</a:t>
            </a:r>
            <a:r>
              <a:rPr lang="en-US" sz="3600" b="1" dirty="0">
                <a:solidFill>
                  <a:srgbClr val="000000"/>
                </a:solidFill>
              </a:rPr>
              <a:t>)</a:t>
            </a:r>
          </a:p>
        </p:txBody>
      </p:sp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531952" y="406400"/>
            <a:ext cx="11128097" cy="889000"/>
          </a:xfrm>
        </p:spPr>
        <p:txBody>
          <a:bodyPr/>
          <a:lstStyle/>
          <a:p>
            <a:r>
              <a:rPr lang="en-US" dirty="0"/>
              <a:t>Shift-Reduce syntax</a:t>
            </a:r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531953" y="1373741"/>
            <a:ext cx="11128097" cy="343299"/>
          </a:xfrm>
        </p:spPr>
        <p:txBody>
          <a:bodyPr/>
          <a:lstStyle/>
          <a:p>
            <a:r>
              <a:rPr lang="en-US" dirty="0" smtClean="0"/>
              <a:t>Proposed model</a:t>
            </a:r>
            <a:endParaRPr lang="en-US" dirty="0"/>
          </a:p>
        </p:txBody>
      </p:sp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531290" y="1981202"/>
            <a:ext cx="8043573" cy="3819023"/>
          </a:xfrm>
        </p:spPr>
        <p:txBody>
          <a:bodyPr>
            <a:noAutofit/>
          </a:bodyPr>
          <a:lstStyle/>
          <a:p>
            <a:r>
              <a:rPr lang="en-US" dirty="0" smtClean="0">
                <a:ea typeface="Apple SD 산돌고딕 Neo 일반체"/>
                <a:sym typeface="Verdana"/>
              </a:rPr>
              <a:t>Original sentence</a:t>
            </a:r>
            <a:br>
              <a:rPr lang="en-US" dirty="0" smtClean="0">
                <a:ea typeface="Apple SD 산돌고딕 Neo 일반체"/>
                <a:sym typeface="Verdana"/>
              </a:rPr>
            </a:br>
            <a:r>
              <a:rPr lang="en-US" b="1" dirty="0" smtClean="0">
                <a:solidFill>
                  <a:srgbClr val="000000"/>
                </a:solidFill>
                <a:ea typeface="Apple SD 산돌고딕 Neo 일반체"/>
                <a:sym typeface="Verdana"/>
              </a:rPr>
              <a:t>John has a dog .</a:t>
            </a:r>
          </a:p>
          <a:p>
            <a:r>
              <a:rPr lang="en-US" dirty="0" smtClean="0">
                <a:ea typeface="Apple SD 산돌고딕 Neo 일반체"/>
                <a:sym typeface="Verdana"/>
              </a:rPr>
              <a:t>Shift-Reduce command</a:t>
            </a:r>
            <a:br>
              <a:rPr lang="en-US" dirty="0" smtClean="0">
                <a:ea typeface="Apple SD 산돌고딕 Neo 일반체"/>
                <a:sym typeface="Verdana"/>
              </a:rPr>
            </a:br>
            <a:r>
              <a:rPr lang="en-US" b="1" dirty="0" smtClean="0">
                <a:solidFill>
                  <a:srgbClr val="000000"/>
                </a:solidFill>
                <a:ea typeface="Apple SD 산돌고딕 Neo 일반체"/>
                <a:sym typeface="Verdana"/>
              </a:rPr>
              <a:t>s R-1-NP s s s R-2-NP R-2-VP s R-3-S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72940" y="3529286"/>
            <a:ext cx="2701126" cy="500321"/>
          </a:xfrm>
          <a:prstGeom prst="rect">
            <a:avLst/>
          </a:prstGeom>
          <a:solidFill>
            <a:schemeClr val="tx1">
              <a:alpha val="44000"/>
            </a:schemeClr>
          </a:solidFill>
          <a:ln>
            <a:noFill/>
          </a:ln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1" dirty="0">
              <a:solidFill>
                <a:srgbClr val="00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72940" y="2461423"/>
            <a:ext cx="2991748" cy="500321"/>
          </a:xfrm>
          <a:prstGeom prst="rect">
            <a:avLst/>
          </a:prstGeom>
          <a:solidFill>
            <a:schemeClr val="tx1">
              <a:alpha val="44000"/>
            </a:schemeClr>
          </a:solidFill>
          <a:ln>
            <a:noFill/>
          </a:ln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023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EAA63-D034-42AE-91FA-B13B9518C7BE}" type="slidenum">
              <a:rPr lang="en-US" smtClean="0"/>
              <a:t>154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964118" y="5042384"/>
            <a:ext cx="3393497" cy="996169"/>
          </a:xfrm>
          <a:prstGeom prst="rect">
            <a:avLst/>
          </a:prstGeom>
          <a:solidFill>
            <a:schemeClr val="accent3"/>
          </a:solidFill>
          <a:ln>
            <a:solidFill>
              <a:srgbClr val="000090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3600" b="1" dirty="0">
                <a:solidFill>
                  <a:srgbClr val="000000"/>
                </a:solidFill>
              </a:rPr>
              <a:t>(NP </a:t>
            </a:r>
            <a:r>
              <a:rPr lang="en-US" sz="2800" b="1" dirty="0">
                <a:solidFill>
                  <a:srgbClr val="000000"/>
                </a:solidFill>
              </a:rPr>
              <a:t>John</a:t>
            </a:r>
            <a:r>
              <a:rPr lang="en-US" sz="3600" b="1" dirty="0">
                <a:solidFill>
                  <a:srgbClr val="000000"/>
                </a:solidFill>
              </a:rPr>
              <a:t>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967114" y="4011833"/>
            <a:ext cx="3393497" cy="996169"/>
          </a:xfrm>
          <a:prstGeom prst="rect">
            <a:avLst/>
          </a:prstGeom>
          <a:solidFill>
            <a:srgbClr val="008000"/>
          </a:solidFill>
          <a:ln>
            <a:solidFill>
              <a:srgbClr val="000090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3600" b="1" dirty="0">
                <a:solidFill>
                  <a:srgbClr val="000000"/>
                </a:solidFill>
              </a:rPr>
              <a:t>has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970113" y="2968832"/>
            <a:ext cx="3393497" cy="996169"/>
          </a:xfrm>
          <a:prstGeom prst="rect">
            <a:avLst/>
          </a:prstGeom>
          <a:solidFill>
            <a:srgbClr val="008000"/>
          </a:solidFill>
          <a:ln>
            <a:solidFill>
              <a:srgbClr val="000090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3600" b="1" dirty="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960656" y="1925829"/>
            <a:ext cx="3393497" cy="996169"/>
          </a:xfrm>
          <a:prstGeom prst="rect">
            <a:avLst/>
          </a:prstGeom>
          <a:solidFill>
            <a:srgbClr val="008000"/>
          </a:solidFill>
          <a:ln>
            <a:solidFill>
              <a:srgbClr val="000090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3600" b="1" dirty="0">
                <a:solidFill>
                  <a:srgbClr val="000000"/>
                </a:solidFill>
              </a:rPr>
              <a:t>dog</a:t>
            </a:r>
          </a:p>
        </p:txBody>
      </p:sp>
      <p:sp>
        <p:nvSpPr>
          <p:cNvPr id="18" name="Rectangle 17"/>
          <p:cNvSpPr/>
          <p:nvPr/>
        </p:nvSpPr>
        <p:spPr>
          <a:xfrm>
            <a:off x="7915258" y="684867"/>
            <a:ext cx="3492172" cy="5379312"/>
          </a:xfrm>
          <a:prstGeom prst="rect">
            <a:avLst/>
          </a:prstGeom>
          <a:noFill/>
          <a:ln w="19050">
            <a:solidFill>
              <a:srgbClr val="00009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52" tIns="45727" rIns="91452" bIns="4572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2400"/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531952" y="406400"/>
            <a:ext cx="11128097" cy="889000"/>
          </a:xfrm>
        </p:spPr>
        <p:txBody>
          <a:bodyPr/>
          <a:lstStyle/>
          <a:p>
            <a:r>
              <a:rPr lang="en-US" dirty="0"/>
              <a:t>Shift-Reduce syntax</a:t>
            </a:r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531953" y="1373741"/>
            <a:ext cx="11128097" cy="343299"/>
          </a:xfrm>
        </p:spPr>
        <p:txBody>
          <a:bodyPr/>
          <a:lstStyle/>
          <a:p>
            <a:r>
              <a:rPr lang="en-US" dirty="0" smtClean="0"/>
              <a:t>Proposed model</a:t>
            </a:r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/>
          </p:nvPr>
        </p:nvSpPr>
        <p:spPr>
          <a:xfrm>
            <a:off x="531290" y="1981202"/>
            <a:ext cx="8043573" cy="3819023"/>
          </a:xfrm>
        </p:spPr>
        <p:txBody>
          <a:bodyPr>
            <a:noAutofit/>
          </a:bodyPr>
          <a:lstStyle/>
          <a:p>
            <a:r>
              <a:rPr lang="en-US" dirty="0" smtClean="0">
                <a:ea typeface="Apple SD 산돌고딕 Neo 일반체"/>
                <a:sym typeface="Verdana"/>
              </a:rPr>
              <a:t>Original sentence</a:t>
            </a:r>
            <a:br>
              <a:rPr lang="en-US" dirty="0" smtClean="0">
                <a:ea typeface="Apple SD 산돌고딕 Neo 일반체"/>
                <a:sym typeface="Verdana"/>
              </a:rPr>
            </a:br>
            <a:r>
              <a:rPr lang="en-US" b="1" dirty="0" smtClean="0">
                <a:solidFill>
                  <a:srgbClr val="000000"/>
                </a:solidFill>
                <a:ea typeface="Apple SD 산돌고딕 Neo 일반체"/>
                <a:sym typeface="Verdana"/>
              </a:rPr>
              <a:t>John has a dog .</a:t>
            </a:r>
          </a:p>
          <a:p>
            <a:r>
              <a:rPr lang="en-US" dirty="0" smtClean="0">
                <a:ea typeface="Apple SD 산돌고딕 Neo 일반체"/>
                <a:sym typeface="Verdana"/>
              </a:rPr>
              <a:t>Shift-Reduce command</a:t>
            </a:r>
            <a:br>
              <a:rPr lang="en-US" dirty="0" smtClean="0">
                <a:ea typeface="Apple SD 산돌고딕 Neo 일반체"/>
                <a:sym typeface="Verdana"/>
              </a:rPr>
            </a:br>
            <a:r>
              <a:rPr lang="en-US" b="1" dirty="0" smtClean="0">
                <a:solidFill>
                  <a:srgbClr val="000000"/>
                </a:solidFill>
                <a:ea typeface="Apple SD 산돌고딕 Neo 일반체"/>
                <a:sym typeface="Verdana"/>
              </a:rPr>
              <a:t>s R-1-NP s s s R-2-NP R-2-VP s R-3-S</a:t>
            </a:r>
          </a:p>
        </p:txBody>
      </p:sp>
      <p:sp>
        <p:nvSpPr>
          <p:cNvPr id="6" name="Left Bracket 5"/>
          <p:cNvSpPr/>
          <p:nvPr/>
        </p:nvSpPr>
        <p:spPr>
          <a:xfrm>
            <a:off x="7181105" y="2028735"/>
            <a:ext cx="635184" cy="1905244"/>
          </a:xfrm>
          <a:prstGeom prst="leftBracket">
            <a:avLst/>
          </a:prstGeom>
          <a:noFill/>
          <a:ln w="76200" cmpd="sng">
            <a:solidFill>
              <a:srgbClr val="FF6600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52" tIns="45727" rIns="91452" bIns="45727" rtlCol="0" anchor="ctr"/>
          <a:lstStyle/>
          <a:p>
            <a:pPr algn="ctr"/>
            <a:endParaRPr lang="en-US" sz="2400"/>
          </a:p>
        </p:txBody>
      </p:sp>
      <p:sp>
        <p:nvSpPr>
          <p:cNvPr id="15" name="TextBox 14"/>
          <p:cNvSpPr txBox="1"/>
          <p:nvPr/>
        </p:nvSpPr>
        <p:spPr>
          <a:xfrm>
            <a:off x="691739" y="2474880"/>
            <a:ext cx="3306103" cy="493952"/>
          </a:xfrm>
          <a:prstGeom prst="rect">
            <a:avLst/>
          </a:prstGeom>
          <a:solidFill>
            <a:schemeClr val="tx1">
              <a:alpha val="44000"/>
            </a:schemeClr>
          </a:solidFill>
          <a:ln>
            <a:noFill/>
          </a:ln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1" dirty="0">
              <a:solidFill>
                <a:srgbClr val="00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72939" y="3536374"/>
            <a:ext cx="2750745" cy="500321"/>
          </a:xfrm>
          <a:prstGeom prst="rect">
            <a:avLst/>
          </a:prstGeom>
          <a:solidFill>
            <a:schemeClr val="tx1">
              <a:alpha val="44000"/>
            </a:schemeClr>
          </a:solidFill>
          <a:ln>
            <a:noFill/>
          </a:ln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6103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EAA63-D034-42AE-91FA-B13B9518C7BE}" type="slidenum">
              <a:rPr lang="en-US" smtClean="0"/>
              <a:t>155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946041" y="5042384"/>
            <a:ext cx="3432387" cy="996169"/>
          </a:xfrm>
          <a:prstGeom prst="rect">
            <a:avLst/>
          </a:prstGeom>
          <a:solidFill>
            <a:schemeClr val="accent3"/>
          </a:solidFill>
          <a:ln>
            <a:solidFill>
              <a:srgbClr val="000090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3600" b="1" dirty="0">
                <a:solidFill>
                  <a:srgbClr val="000000"/>
                </a:solidFill>
              </a:rPr>
              <a:t>(NP </a:t>
            </a:r>
            <a:r>
              <a:rPr lang="en-US" sz="2800" b="1" dirty="0">
                <a:solidFill>
                  <a:srgbClr val="000000"/>
                </a:solidFill>
              </a:rPr>
              <a:t>John</a:t>
            </a:r>
            <a:r>
              <a:rPr lang="en-US" sz="3600" b="1" dirty="0">
                <a:solidFill>
                  <a:srgbClr val="000000"/>
                </a:solidFill>
              </a:rPr>
              <a:t>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949039" y="4011833"/>
            <a:ext cx="3432387" cy="996169"/>
          </a:xfrm>
          <a:prstGeom prst="rect">
            <a:avLst/>
          </a:prstGeom>
          <a:solidFill>
            <a:srgbClr val="008000"/>
          </a:solidFill>
          <a:ln>
            <a:solidFill>
              <a:srgbClr val="000090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3600" b="1" dirty="0">
                <a:solidFill>
                  <a:srgbClr val="000000"/>
                </a:solidFill>
              </a:rPr>
              <a:t>has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951903" y="2996805"/>
            <a:ext cx="3432387" cy="996169"/>
          </a:xfrm>
          <a:prstGeom prst="rect">
            <a:avLst/>
          </a:prstGeom>
          <a:solidFill>
            <a:schemeClr val="accent3"/>
          </a:solidFill>
          <a:ln>
            <a:solidFill>
              <a:srgbClr val="000090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3600" b="1" dirty="0">
                <a:solidFill>
                  <a:srgbClr val="000000"/>
                </a:solidFill>
              </a:rPr>
              <a:t>(NP </a:t>
            </a:r>
            <a:r>
              <a:rPr lang="en-US" sz="2800" b="1" dirty="0">
                <a:solidFill>
                  <a:srgbClr val="000000"/>
                </a:solidFill>
              </a:rPr>
              <a:t>a dog</a:t>
            </a:r>
            <a:r>
              <a:rPr lang="en-US" sz="3600" b="1" dirty="0">
                <a:solidFill>
                  <a:srgbClr val="000000"/>
                </a:solidFill>
              </a:rPr>
              <a:t>)</a:t>
            </a:r>
          </a:p>
        </p:txBody>
      </p:sp>
      <p:sp>
        <p:nvSpPr>
          <p:cNvPr id="21" name="Rectangle 20"/>
          <p:cNvSpPr/>
          <p:nvPr/>
        </p:nvSpPr>
        <p:spPr>
          <a:xfrm>
            <a:off x="7915258" y="684867"/>
            <a:ext cx="3492172" cy="5379312"/>
          </a:xfrm>
          <a:prstGeom prst="rect">
            <a:avLst/>
          </a:prstGeom>
          <a:noFill/>
          <a:ln w="19050">
            <a:solidFill>
              <a:srgbClr val="00009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52" tIns="45727" rIns="91452" bIns="4572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2400"/>
          </a:p>
        </p:txBody>
      </p:sp>
      <p:sp>
        <p:nvSpPr>
          <p:cNvPr id="22" name="Title 1"/>
          <p:cNvSpPr>
            <a:spLocks noGrp="1"/>
          </p:cNvSpPr>
          <p:nvPr>
            <p:ph type="title"/>
          </p:nvPr>
        </p:nvSpPr>
        <p:spPr>
          <a:xfrm>
            <a:off x="531952" y="406400"/>
            <a:ext cx="11128097" cy="889000"/>
          </a:xfrm>
        </p:spPr>
        <p:txBody>
          <a:bodyPr/>
          <a:lstStyle/>
          <a:p>
            <a:r>
              <a:rPr lang="en-US" dirty="0"/>
              <a:t>Shift-Reduce syntax</a:t>
            </a:r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531953" y="1373741"/>
            <a:ext cx="11128097" cy="343299"/>
          </a:xfrm>
        </p:spPr>
        <p:txBody>
          <a:bodyPr/>
          <a:lstStyle/>
          <a:p>
            <a:r>
              <a:rPr lang="en-US" dirty="0" smtClean="0"/>
              <a:t>Proposed model</a:t>
            </a:r>
            <a:endParaRPr lang="en-US" dirty="0"/>
          </a:p>
        </p:txBody>
      </p:sp>
      <p:sp>
        <p:nvSpPr>
          <p:cNvPr id="19" name="Content Placeholder 2"/>
          <p:cNvSpPr>
            <a:spLocks noGrp="1"/>
          </p:cNvSpPr>
          <p:nvPr>
            <p:ph idx="1"/>
          </p:nvPr>
        </p:nvSpPr>
        <p:spPr>
          <a:xfrm>
            <a:off x="531290" y="1981202"/>
            <a:ext cx="8043573" cy="3819023"/>
          </a:xfrm>
        </p:spPr>
        <p:txBody>
          <a:bodyPr>
            <a:noAutofit/>
          </a:bodyPr>
          <a:lstStyle/>
          <a:p>
            <a:r>
              <a:rPr lang="en-US" dirty="0" smtClean="0">
                <a:ea typeface="Apple SD 산돌고딕 Neo 일반체"/>
                <a:sym typeface="Verdana"/>
              </a:rPr>
              <a:t>Original sentence</a:t>
            </a:r>
            <a:br>
              <a:rPr lang="en-US" dirty="0" smtClean="0">
                <a:ea typeface="Apple SD 산돌고딕 Neo 일반체"/>
                <a:sym typeface="Verdana"/>
              </a:rPr>
            </a:br>
            <a:r>
              <a:rPr lang="en-US" b="1" dirty="0" smtClean="0">
                <a:solidFill>
                  <a:srgbClr val="000000"/>
                </a:solidFill>
                <a:ea typeface="Apple SD 산돌고딕 Neo 일반체"/>
                <a:sym typeface="Verdana"/>
              </a:rPr>
              <a:t>John has a dog .</a:t>
            </a:r>
          </a:p>
          <a:p>
            <a:r>
              <a:rPr lang="en-US" dirty="0" smtClean="0">
                <a:ea typeface="Apple SD 산돌고딕 Neo 일반체"/>
                <a:sym typeface="Verdana"/>
              </a:rPr>
              <a:t>Shift-Reduce command</a:t>
            </a:r>
            <a:br>
              <a:rPr lang="en-US" dirty="0" smtClean="0">
                <a:ea typeface="Apple SD 산돌고딕 Neo 일반체"/>
                <a:sym typeface="Verdana"/>
              </a:rPr>
            </a:br>
            <a:r>
              <a:rPr lang="en-US" b="1" dirty="0" smtClean="0">
                <a:solidFill>
                  <a:srgbClr val="000000"/>
                </a:solidFill>
                <a:ea typeface="Apple SD 산돌고딕 Neo 일반체"/>
                <a:sym typeface="Verdana"/>
              </a:rPr>
              <a:t>s R-1-NP s s s R-2-NP R-2-VP s R-3-S</a:t>
            </a:r>
          </a:p>
        </p:txBody>
      </p:sp>
      <p:sp>
        <p:nvSpPr>
          <p:cNvPr id="27" name="Left Bracket 26"/>
          <p:cNvSpPr/>
          <p:nvPr/>
        </p:nvSpPr>
        <p:spPr>
          <a:xfrm>
            <a:off x="7198748" y="3087205"/>
            <a:ext cx="635184" cy="1905244"/>
          </a:xfrm>
          <a:prstGeom prst="leftBracket">
            <a:avLst/>
          </a:prstGeom>
          <a:noFill/>
          <a:ln w="76200" cmpd="sng">
            <a:solidFill>
              <a:srgbClr val="FF6600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52" tIns="45727" rIns="91452" bIns="45727" rtlCol="0" anchor="ctr"/>
          <a:lstStyle/>
          <a:p>
            <a:pPr algn="ctr"/>
            <a:endParaRPr lang="en-US" sz="2400"/>
          </a:p>
        </p:txBody>
      </p:sp>
      <p:sp>
        <p:nvSpPr>
          <p:cNvPr id="15" name="TextBox 14"/>
          <p:cNvSpPr txBox="1"/>
          <p:nvPr/>
        </p:nvSpPr>
        <p:spPr>
          <a:xfrm>
            <a:off x="670475" y="2399199"/>
            <a:ext cx="3029656" cy="493952"/>
          </a:xfrm>
          <a:prstGeom prst="rect">
            <a:avLst/>
          </a:prstGeom>
          <a:solidFill>
            <a:schemeClr val="tx1">
              <a:alpha val="44000"/>
            </a:schemeClr>
          </a:solidFill>
          <a:ln>
            <a:noFill/>
          </a:ln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1" dirty="0">
              <a:solidFill>
                <a:srgbClr val="00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72939" y="3529286"/>
            <a:ext cx="4097535" cy="500321"/>
          </a:xfrm>
          <a:prstGeom prst="rect">
            <a:avLst/>
          </a:prstGeom>
          <a:solidFill>
            <a:schemeClr val="tx1">
              <a:alpha val="44000"/>
            </a:schemeClr>
          </a:solidFill>
          <a:ln>
            <a:noFill/>
          </a:ln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3852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7915258" y="684867"/>
            <a:ext cx="3492172" cy="5379312"/>
          </a:xfrm>
          <a:prstGeom prst="rect">
            <a:avLst/>
          </a:prstGeom>
          <a:noFill/>
          <a:ln w="19050">
            <a:solidFill>
              <a:srgbClr val="00009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52" tIns="45727" rIns="91452" bIns="4572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240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EAA63-D034-42AE-91FA-B13B9518C7BE}" type="slidenum">
              <a:rPr lang="en-US" smtClean="0"/>
              <a:t>156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951903" y="5042384"/>
            <a:ext cx="3405712" cy="996169"/>
          </a:xfrm>
          <a:prstGeom prst="rect">
            <a:avLst/>
          </a:prstGeom>
          <a:solidFill>
            <a:schemeClr val="accent3"/>
          </a:solidFill>
          <a:ln>
            <a:solidFill>
              <a:srgbClr val="000090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3600" b="1" dirty="0">
                <a:solidFill>
                  <a:srgbClr val="000000"/>
                </a:solidFill>
              </a:rPr>
              <a:t>(NP </a:t>
            </a:r>
            <a:r>
              <a:rPr lang="en-US" sz="2800" b="1" dirty="0">
                <a:solidFill>
                  <a:srgbClr val="000000"/>
                </a:solidFill>
              </a:rPr>
              <a:t>John</a:t>
            </a:r>
            <a:r>
              <a:rPr lang="en-US" sz="3600" b="1" dirty="0">
                <a:solidFill>
                  <a:srgbClr val="000000"/>
                </a:solidFill>
              </a:rPr>
              <a:t>)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531290" y="1981202"/>
            <a:ext cx="8043573" cy="3819023"/>
          </a:xfrm>
        </p:spPr>
        <p:txBody>
          <a:bodyPr>
            <a:noAutofit/>
          </a:bodyPr>
          <a:lstStyle/>
          <a:p>
            <a:r>
              <a:rPr lang="en-US" dirty="0" smtClean="0">
                <a:ea typeface="Apple SD 산돌고딕 Neo 일반체"/>
                <a:sym typeface="Verdana"/>
              </a:rPr>
              <a:t>Original sentence</a:t>
            </a:r>
            <a:br>
              <a:rPr lang="en-US" dirty="0" smtClean="0">
                <a:ea typeface="Apple SD 산돌고딕 Neo 일반체"/>
                <a:sym typeface="Verdana"/>
              </a:rPr>
            </a:br>
            <a:r>
              <a:rPr lang="en-US" b="1" dirty="0" smtClean="0">
                <a:solidFill>
                  <a:srgbClr val="000000"/>
                </a:solidFill>
                <a:ea typeface="Apple SD 산돌고딕 Neo 일반체"/>
                <a:sym typeface="Verdana"/>
              </a:rPr>
              <a:t>John has a dog .</a:t>
            </a:r>
          </a:p>
          <a:p>
            <a:r>
              <a:rPr lang="en-US" dirty="0" smtClean="0">
                <a:ea typeface="Apple SD 산돌고딕 Neo 일반체"/>
                <a:sym typeface="Verdana"/>
              </a:rPr>
              <a:t>Shift-Reduce command</a:t>
            </a:r>
            <a:br>
              <a:rPr lang="en-US" dirty="0" smtClean="0">
                <a:ea typeface="Apple SD 산돌고딕 Neo 일반체"/>
                <a:sym typeface="Verdana"/>
              </a:rPr>
            </a:br>
            <a:r>
              <a:rPr lang="en-US" b="1" dirty="0" smtClean="0">
                <a:solidFill>
                  <a:srgbClr val="000000"/>
                </a:solidFill>
                <a:ea typeface="Apple SD 산돌고딕 Neo 일반체"/>
                <a:sym typeface="Verdana"/>
              </a:rPr>
              <a:t>s R-1-NP s s s R-2-NP R-2-VP s R-3-S.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945548" y="4010317"/>
            <a:ext cx="3405712" cy="996169"/>
          </a:xfrm>
          <a:prstGeom prst="rect">
            <a:avLst/>
          </a:prstGeom>
          <a:solidFill>
            <a:schemeClr val="accent3"/>
          </a:solidFill>
          <a:ln>
            <a:solidFill>
              <a:srgbClr val="000090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3600" b="1" dirty="0">
                <a:solidFill>
                  <a:srgbClr val="000000"/>
                </a:solidFill>
              </a:rPr>
              <a:t>(VP </a:t>
            </a:r>
            <a:r>
              <a:rPr lang="en-US" sz="2800" b="1" dirty="0">
                <a:solidFill>
                  <a:srgbClr val="000000"/>
                </a:solidFill>
              </a:rPr>
              <a:t>has </a:t>
            </a:r>
            <a:r>
              <a:rPr lang="en-US" sz="3600" b="1" dirty="0">
                <a:solidFill>
                  <a:srgbClr val="000000"/>
                </a:solidFill>
              </a:rPr>
              <a:t>(NP </a:t>
            </a:r>
            <a:r>
              <a:rPr lang="en-US" sz="2800" b="1" dirty="0">
                <a:solidFill>
                  <a:srgbClr val="000000"/>
                </a:solidFill>
              </a:rPr>
              <a:t>a dog</a:t>
            </a:r>
            <a:r>
              <a:rPr lang="en-US" sz="3600" b="1" dirty="0">
                <a:solidFill>
                  <a:srgbClr val="000000"/>
                </a:solidFill>
              </a:rPr>
              <a:t>) )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31952" y="406400"/>
            <a:ext cx="11128097" cy="889000"/>
          </a:xfrm>
        </p:spPr>
        <p:txBody>
          <a:bodyPr/>
          <a:lstStyle/>
          <a:p>
            <a:r>
              <a:rPr lang="en-US" dirty="0"/>
              <a:t>Shift-Reduce syntax</a:t>
            </a:r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531953" y="1373741"/>
            <a:ext cx="11128097" cy="343299"/>
          </a:xfrm>
        </p:spPr>
        <p:txBody>
          <a:bodyPr/>
          <a:lstStyle/>
          <a:p>
            <a:r>
              <a:rPr lang="en-US" dirty="0" smtClean="0"/>
              <a:t>Proposed model</a:t>
            </a:r>
            <a:endParaRPr lang="en-US" dirty="0"/>
          </a:p>
        </p:txBody>
      </p:sp>
      <p:sp>
        <p:nvSpPr>
          <p:cNvPr id="21" name="Right Arrow 20"/>
          <p:cNvSpPr/>
          <p:nvPr/>
        </p:nvSpPr>
        <p:spPr>
          <a:xfrm>
            <a:off x="6792939" y="4286803"/>
            <a:ext cx="952776" cy="370464"/>
          </a:xfrm>
          <a:prstGeom prst="rightArrow">
            <a:avLst/>
          </a:prstGeom>
          <a:solidFill>
            <a:schemeClr val="accent3"/>
          </a:solidFill>
          <a:ln w="19050">
            <a:solidFill>
              <a:srgbClr val="FF66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52" tIns="45727" rIns="91452" bIns="4572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2400"/>
          </a:p>
        </p:txBody>
      </p:sp>
      <p:sp>
        <p:nvSpPr>
          <p:cNvPr id="16" name="TextBox 15"/>
          <p:cNvSpPr txBox="1"/>
          <p:nvPr/>
        </p:nvSpPr>
        <p:spPr>
          <a:xfrm>
            <a:off x="670474" y="2399199"/>
            <a:ext cx="3008391" cy="493952"/>
          </a:xfrm>
          <a:prstGeom prst="rect">
            <a:avLst/>
          </a:prstGeom>
          <a:solidFill>
            <a:schemeClr val="tx1">
              <a:alpha val="44000"/>
            </a:schemeClr>
          </a:solidFill>
          <a:ln>
            <a:noFill/>
          </a:ln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1" dirty="0">
              <a:solidFill>
                <a:srgbClr val="00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72939" y="3536374"/>
            <a:ext cx="5508121" cy="500321"/>
          </a:xfrm>
          <a:prstGeom prst="rect">
            <a:avLst/>
          </a:prstGeom>
          <a:solidFill>
            <a:schemeClr val="tx1">
              <a:alpha val="44000"/>
            </a:schemeClr>
          </a:solidFill>
          <a:ln>
            <a:noFill/>
          </a:ln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4600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7915258" y="684867"/>
            <a:ext cx="3492172" cy="5379312"/>
          </a:xfrm>
          <a:prstGeom prst="rect">
            <a:avLst/>
          </a:prstGeom>
          <a:noFill/>
          <a:ln w="19050">
            <a:solidFill>
              <a:srgbClr val="00009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52" tIns="45727" rIns="91452" bIns="4572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240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EAA63-D034-42AE-91FA-B13B9518C7BE}" type="slidenum">
              <a:rPr lang="en-US" smtClean="0"/>
              <a:t>157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951903" y="5042384"/>
            <a:ext cx="3405712" cy="996169"/>
          </a:xfrm>
          <a:prstGeom prst="rect">
            <a:avLst/>
          </a:prstGeom>
          <a:solidFill>
            <a:schemeClr val="accent3"/>
          </a:solidFill>
          <a:ln>
            <a:solidFill>
              <a:srgbClr val="000090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3600" b="1" dirty="0">
                <a:solidFill>
                  <a:srgbClr val="000000"/>
                </a:solidFill>
              </a:rPr>
              <a:t>(NP </a:t>
            </a:r>
            <a:r>
              <a:rPr lang="en-US" sz="2800" b="1" dirty="0">
                <a:solidFill>
                  <a:srgbClr val="000000"/>
                </a:solidFill>
              </a:rPr>
              <a:t>John</a:t>
            </a:r>
            <a:r>
              <a:rPr lang="en-US" sz="3600" b="1" dirty="0">
                <a:solidFill>
                  <a:srgbClr val="000000"/>
                </a:solidFill>
              </a:rPr>
              <a:t>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945548" y="4010317"/>
            <a:ext cx="3405712" cy="996169"/>
          </a:xfrm>
          <a:prstGeom prst="rect">
            <a:avLst/>
          </a:prstGeom>
          <a:solidFill>
            <a:schemeClr val="accent3"/>
          </a:solidFill>
          <a:ln>
            <a:solidFill>
              <a:srgbClr val="000090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3600" b="1" dirty="0">
                <a:solidFill>
                  <a:srgbClr val="000000"/>
                </a:solidFill>
              </a:rPr>
              <a:t>(VP </a:t>
            </a:r>
            <a:r>
              <a:rPr lang="en-US" sz="2800" b="1" dirty="0">
                <a:solidFill>
                  <a:srgbClr val="000000"/>
                </a:solidFill>
              </a:rPr>
              <a:t>has </a:t>
            </a:r>
            <a:r>
              <a:rPr lang="en-US" sz="3600" b="1" dirty="0">
                <a:solidFill>
                  <a:srgbClr val="000000"/>
                </a:solidFill>
              </a:rPr>
              <a:t>(NP </a:t>
            </a:r>
            <a:r>
              <a:rPr lang="en-US" sz="2800" b="1" dirty="0">
                <a:solidFill>
                  <a:srgbClr val="000000"/>
                </a:solidFill>
              </a:rPr>
              <a:t>a dog</a:t>
            </a:r>
            <a:r>
              <a:rPr lang="en-US" sz="3600" b="1" dirty="0">
                <a:solidFill>
                  <a:srgbClr val="000000"/>
                </a:solidFill>
              </a:rPr>
              <a:t>) )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31952" y="406400"/>
            <a:ext cx="11128097" cy="889000"/>
          </a:xfrm>
        </p:spPr>
        <p:txBody>
          <a:bodyPr/>
          <a:lstStyle/>
          <a:p>
            <a:r>
              <a:rPr lang="en-US" dirty="0"/>
              <a:t>Shift-Reduce syntax</a:t>
            </a:r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531953" y="1373741"/>
            <a:ext cx="11128097" cy="343299"/>
          </a:xfrm>
        </p:spPr>
        <p:txBody>
          <a:bodyPr/>
          <a:lstStyle/>
          <a:p>
            <a:r>
              <a:rPr lang="en-US" dirty="0" smtClean="0"/>
              <a:t>Proposed model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913751" y="2988645"/>
            <a:ext cx="3432387" cy="996169"/>
          </a:xfrm>
          <a:prstGeom prst="rect">
            <a:avLst/>
          </a:prstGeom>
          <a:solidFill>
            <a:srgbClr val="008000"/>
          </a:solidFill>
          <a:ln>
            <a:solidFill>
              <a:srgbClr val="000090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3600" b="1" dirty="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idx="1"/>
          </p:nvPr>
        </p:nvSpPr>
        <p:spPr>
          <a:xfrm>
            <a:off x="531290" y="1981202"/>
            <a:ext cx="8043573" cy="3819023"/>
          </a:xfrm>
        </p:spPr>
        <p:txBody>
          <a:bodyPr>
            <a:noAutofit/>
          </a:bodyPr>
          <a:lstStyle/>
          <a:p>
            <a:r>
              <a:rPr lang="en-US" dirty="0" smtClean="0">
                <a:ea typeface="Apple SD 산돌고딕 Neo 일반체"/>
                <a:sym typeface="Verdana"/>
              </a:rPr>
              <a:t>Original sentence</a:t>
            </a:r>
            <a:br>
              <a:rPr lang="en-US" dirty="0" smtClean="0">
                <a:ea typeface="Apple SD 산돌고딕 Neo 일반체"/>
                <a:sym typeface="Verdana"/>
              </a:rPr>
            </a:br>
            <a:r>
              <a:rPr lang="en-US" b="1" dirty="0" smtClean="0">
                <a:solidFill>
                  <a:srgbClr val="000000"/>
                </a:solidFill>
                <a:ea typeface="Apple SD 산돌고딕 Neo 일반체"/>
                <a:sym typeface="Verdana"/>
              </a:rPr>
              <a:t>John has a dog .</a:t>
            </a:r>
          </a:p>
          <a:p>
            <a:r>
              <a:rPr lang="en-US" dirty="0" smtClean="0">
                <a:ea typeface="Apple SD 산돌고딕 Neo 일반체"/>
                <a:sym typeface="Verdana"/>
              </a:rPr>
              <a:t>Shift-Reduce command</a:t>
            </a:r>
            <a:br>
              <a:rPr lang="en-US" dirty="0" smtClean="0">
                <a:ea typeface="Apple SD 산돌고딕 Neo 일반체"/>
                <a:sym typeface="Verdana"/>
              </a:rPr>
            </a:br>
            <a:r>
              <a:rPr lang="en-US" b="1" dirty="0" smtClean="0">
                <a:solidFill>
                  <a:srgbClr val="000000"/>
                </a:solidFill>
                <a:ea typeface="Apple SD 산돌고딕 Neo 일반체"/>
                <a:sym typeface="Verdana"/>
              </a:rPr>
              <a:t>s R-1-NP s s s R-2-NP R-2-VP s R-3-S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70474" y="2399199"/>
            <a:ext cx="3306103" cy="493952"/>
          </a:xfrm>
          <a:prstGeom prst="rect">
            <a:avLst/>
          </a:prstGeom>
          <a:solidFill>
            <a:schemeClr val="tx1">
              <a:alpha val="44000"/>
            </a:schemeClr>
          </a:solidFill>
          <a:ln>
            <a:noFill/>
          </a:ln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1" dirty="0">
              <a:solidFill>
                <a:srgbClr val="00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72939" y="3536374"/>
            <a:ext cx="5827098" cy="500321"/>
          </a:xfrm>
          <a:prstGeom prst="rect">
            <a:avLst/>
          </a:prstGeom>
          <a:solidFill>
            <a:schemeClr val="tx1">
              <a:alpha val="44000"/>
            </a:schemeClr>
          </a:solidFill>
          <a:ln>
            <a:noFill/>
          </a:ln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5461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7915258" y="684867"/>
            <a:ext cx="3492172" cy="5379312"/>
          </a:xfrm>
          <a:prstGeom prst="rect">
            <a:avLst/>
          </a:prstGeom>
          <a:noFill/>
          <a:ln w="19050">
            <a:solidFill>
              <a:srgbClr val="00009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52" tIns="45727" rIns="91452" bIns="4572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240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EAA63-D034-42AE-91FA-B13B9518C7BE}" type="slidenum">
              <a:rPr lang="en-US" smtClean="0"/>
              <a:t>158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951903" y="5042384"/>
            <a:ext cx="3405712" cy="996169"/>
          </a:xfrm>
          <a:prstGeom prst="rect">
            <a:avLst/>
          </a:prstGeom>
          <a:solidFill>
            <a:schemeClr val="accent3"/>
          </a:solidFill>
          <a:ln>
            <a:solidFill>
              <a:srgbClr val="000090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3600" b="1" dirty="0">
                <a:solidFill>
                  <a:srgbClr val="000000"/>
                </a:solidFill>
              </a:rPr>
              <a:t>(NP </a:t>
            </a:r>
            <a:r>
              <a:rPr lang="en-US" sz="2800" b="1" dirty="0">
                <a:solidFill>
                  <a:srgbClr val="000000"/>
                </a:solidFill>
              </a:rPr>
              <a:t>John</a:t>
            </a:r>
            <a:r>
              <a:rPr lang="en-US" sz="3600" b="1" dirty="0">
                <a:solidFill>
                  <a:srgbClr val="000000"/>
                </a:solidFill>
              </a:rPr>
              <a:t>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945548" y="4010317"/>
            <a:ext cx="3405712" cy="996169"/>
          </a:xfrm>
          <a:prstGeom prst="rect">
            <a:avLst/>
          </a:prstGeom>
          <a:solidFill>
            <a:schemeClr val="accent3"/>
          </a:solidFill>
          <a:ln>
            <a:solidFill>
              <a:srgbClr val="000090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3600" b="1" dirty="0">
                <a:solidFill>
                  <a:srgbClr val="000000"/>
                </a:solidFill>
              </a:rPr>
              <a:t>(VP </a:t>
            </a:r>
            <a:r>
              <a:rPr lang="en-US" sz="2800" b="1" dirty="0">
                <a:solidFill>
                  <a:srgbClr val="000000"/>
                </a:solidFill>
              </a:rPr>
              <a:t>has </a:t>
            </a:r>
            <a:r>
              <a:rPr lang="en-US" sz="3600" b="1" dirty="0">
                <a:solidFill>
                  <a:srgbClr val="000000"/>
                </a:solidFill>
              </a:rPr>
              <a:t>(NP </a:t>
            </a:r>
            <a:r>
              <a:rPr lang="en-US" sz="2800" b="1" dirty="0">
                <a:solidFill>
                  <a:srgbClr val="000000"/>
                </a:solidFill>
              </a:rPr>
              <a:t>a dog</a:t>
            </a:r>
            <a:r>
              <a:rPr lang="en-US" sz="3600" b="1" dirty="0">
                <a:solidFill>
                  <a:srgbClr val="000000"/>
                </a:solidFill>
              </a:rPr>
              <a:t>) )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31952" y="406400"/>
            <a:ext cx="11128097" cy="889000"/>
          </a:xfrm>
        </p:spPr>
        <p:txBody>
          <a:bodyPr/>
          <a:lstStyle/>
          <a:p>
            <a:r>
              <a:rPr lang="en-US" dirty="0"/>
              <a:t>Shift-Reduce syntax</a:t>
            </a:r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531953" y="1373741"/>
            <a:ext cx="11128097" cy="343299"/>
          </a:xfrm>
        </p:spPr>
        <p:txBody>
          <a:bodyPr/>
          <a:lstStyle/>
          <a:p>
            <a:r>
              <a:rPr lang="en-US" dirty="0" smtClean="0"/>
              <a:t>Proposed model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913751" y="2988645"/>
            <a:ext cx="3432387" cy="996169"/>
          </a:xfrm>
          <a:prstGeom prst="rect">
            <a:avLst/>
          </a:prstGeom>
          <a:solidFill>
            <a:srgbClr val="008000"/>
          </a:solidFill>
          <a:ln>
            <a:solidFill>
              <a:srgbClr val="000090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3600" b="1" dirty="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idx="1"/>
          </p:nvPr>
        </p:nvSpPr>
        <p:spPr>
          <a:xfrm>
            <a:off x="531290" y="1981202"/>
            <a:ext cx="8043573" cy="3819023"/>
          </a:xfrm>
        </p:spPr>
        <p:txBody>
          <a:bodyPr>
            <a:noAutofit/>
          </a:bodyPr>
          <a:lstStyle/>
          <a:p>
            <a:r>
              <a:rPr lang="en-US" dirty="0" smtClean="0">
                <a:ea typeface="Apple SD 산돌고딕 Neo 일반체"/>
                <a:sym typeface="Verdana"/>
              </a:rPr>
              <a:t>Original sentence</a:t>
            </a:r>
            <a:br>
              <a:rPr lang="en-US" dirty="0" smtClean="0">
                <a:ea typeface="Apple SD 산돌고딕 Neo 일반체"/>
                <a:sym typeface="Verdana"/>
              </a:rPr>
            </a:br>
            <a:r>
              <a:rPr lang="en-US" b="1" dirty="0" smtClean="0">
                <a:solidFill>
                  <a:srgbClr val="000000"/>
                </a:solidFill>
                <a:ea typeface="Apple SD 산돌고딕 Neo 일반체"/>
                <a:sym typeface="Verdana"/>
              </a:rPr>
              <a:t>John has a dog .</a:t>
            </a:r>
          </a:p>
          <a:p>
            <a:r>
              <a:rPr lang="en-US" dirty="0" smtClean="0">
                <a:ea typeface="Apple SD 산돌고딕 Neo 일반체"/>
                <a:sym typeface="Verdana"/>
              </a:rPr>
              <a:t>Shift-Reduce command</a:t>
            </a:r>
            <a:br>
              <a:rPr lang="en-US" dirty="0" smtClean="0">
                <a:ea typeface="Apple SD 산돌고딕 Neo 일반체"/>
                <a:sym typeface="Verdana"/>
              </a:rPr>
            </a:br>
            <a:r>
              <a:rPr lang="en-US" b="1" dirty="0" smtClean="0">
                <a:solidFill>
                  <a:srgbClr val="000000"/>
                </a:solidFill>
                <a:ea typeface="Apple SD 산돌고딕 Neo 일반체"/>
                <a:sym typeface="Verdana"/>
              </a:rPr>
              <a:t>s R-1-NP s s s R-2-NP R-2-VP s R-3-S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70474" y="2399199"/>
            <a:ext cx="3306103" cy="493952"/>
          </a:xfrm>
          <a:prstGeom prst="rect">
            <a:avLst/>
          </a:prstGeom>
          <a:solidFill>
            <a:schemeClr val="tx1">
              <a:alpha val="44000"/>
            </a:schemeClr>
          </a:solidFill>
          <a:ln>
            <a:noFill/>
          </a:ln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1" dirty="0">
              <a:solidFill>
                <a:srgbClr val="000000"/>
              </a:solidFill>
            </a:endParaRPr>
          </a:p>
        </p:txBody>
      </p:sp>
      <p:sp>
        <p:nvSpPr>
          <p:cNvPr id="22" name="Left Bracket 21"/>
          <p:cNvSpPr/>
          <p:nvPr/>
        </p:nvSpPr>
        <p:spPr>
          <a:xfrm>
            <a:off x="7163459" y="2998998"/>
            <a:ext cx="635184" cy="3069561"/>
          </a:xfrm>
          <a:prstGeom prst="leftBracket">
            <a:avLst/>
          </a:prstGeom>
          <a:noFill/>
          <a:ln w="76200" cmpd="sng">
            <a:solidFill>
              <a:srgbClr val="FF6600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52" tIns="45727" rIns="91452" bIns="45727" rtlCol="0" anchor="ctr"/>
          <a:lstStyle/>
          <a:p>
            <a:pPr algn="ctr"/>
            <a:endParaRPr lang="en-US" sz="2400"/>
          </a:p>
        </p:txBody>
      </p:sp>
      <p:sp>
        <p:nvSpPr>
          <p:cNvPr id="16" name="TextBox 15"/>
          <p:cNvSpPr txBox="1"/>
          <p:nvPr/>
        </p:nvSpPr>
        <p:spPr>
          <a:xfrm>
            <a:off x="672939" y="3536374"/>
            <a:ext cx="5827098" cy="500321"/>
          </a:xfrm>
          <a:prstGeom prst="rect">
            <a:avLst/>
          </a:prstGeom>
          <a:solidFill>
            <a:schemeClr val="tx1">
              <a:alpha val="44000"/>
            </a:schemeClr>
          </a:solidFill>
          <a:ln>
            <a:noFill/>
          </a:ln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431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body" idx="1"/>
          </p:nvPr>
        </p:nvSpPr>
        <p:spPr>
          <a:xfrm>
            <a:off x="1835700" y="1536633"/>
            <a:ext cx="8520600" cy="45552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r>
              <a:rPr lang="en-US" b="1" dirty="0" smtClean="0">
                <a:solidFill>
                  <a:srgbClr val="0070C0"/>
                </a:solidFill>
              </a:rPr>
              <a:t>Applications &amp; constraints</a:t>
            </a:r>
          </a:p>
          <a:p>
            <a:endParaRPr lang="en-US" dirty="0" smtClean="0"/>
          </a:p>
          <a:p>
            <a:r>
              <a:rPr lang="en-US" dirty="0" smtClean="0"/>
              <a:t>Inference </a:t>
            </a:r>
            <a:r>
              <a:rPr lang="en-US" dirty="0"/>
              <a:t>with </a:t>
            </a:r>
            <a:r>
              <a:rPr lang="en-US" dirty="0" smtClean="0"/>
              <a:t>constraints [AAAI 19’]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Learning with constraints  [EMNLP 18’]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Proposed Work</a:t>
            </a:r>
          </a:p>
          <a:p>
            <a:pPr lvl="1"/>
            <a:r>
              <a:rPr lang="en-US" dirty="0" smtClean="0"/>
              <a:t>New application.</a:t>
            </a:r>
          </a:p>
          <a:p>
            <a:pPr lvl="1"/>
            <a:r>
              <a:rPr lang="en-US" dirty="0"/>
              <a:t>New methods (exploration).</a:t>
            </a:r>
          </a:p>
          <a:p>
            <a:pPr lvl="1"/>
            <a:endParaRPr lang="en-US" dirty="0" smtClean="0"/>
          </a:p>
        </p:txBody>
      </p:sp>
      <p:sp>
        <p:nvSpPr>
          <p:cNvPr id="61" name="Shape 61"/>
          <p:cNvSpPr txBox="1">
            <a:spLocks noGrp="1"/>
          </p:cNvSpPr>
          <p:nvPr>
            <p:ph type="title"/>
          </p:nvPr>
        </p:nvSpPr>
        <p:spPr>
          <a:xfrm>
            <a:off x="1835700" y="593367"/>
            <a:ext cx="8520600" cy="7636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r>
              <a:rPr lang="en" dirty="0"/>
              <a:t>Roadmap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15</a:t>
            </a:fld>
            <a:endParaRPr lang="en"/>
          </a:p>
        </p:txBody>
      </p:sp>
      <p:sp>
        <p:nvSpPr>
          <p:cNvPr id="3" name="Left Bracket 2"/>
          <p:cNvSpPr/>
          <p:nvPr/>
        </p:nvSpPr>
        <p:spPr>
          <a:xfrm>
            <a:off x="1620371" y="2541494"/>
            <a:ext cx="322729" cy="1613647"/>
          </a:xfrm>
          <a:prstGeom prst="leftBracket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Left Bracket 6"/>
          <p:cNvSpPr/>
          <p:nvPr/>
        </p:nvSpPr>
        <p:spPr>
          <a:xfrm flipH="1">
            <a:off x="8962464" y="2541494"/>
            <a:ext cx="369795" cy="1613647"/>
          </a:xfrm>
          <a:prstGeom prst="leftBracket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9547588" y="2807304"/>
            <a:ext cx="155542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Completed</a:t>
            </a:r>
          </a:p>
          <a:p>
            <a:pPr algn="ctr"/>
            <a:r>
              <a:rPr lang="en-US" sz="2400" dirty="0" smtClean="0"/>
              <a:t>Work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88388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EAA63-D034-42AE-91FA-B13B9518C7BE}" type="slidenum">
              <a:rPr lang="en-US" smtClean="0"/>
              <a:t>159</a:t>
            </a:fld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531290" y="1981202"/>
            <a:ext cx="8043573" cy="3819023"/>
          </a:xfrm>
        </p:spPr>
        <p:txBody>
          <a:bodyPr>
            <a:noAutofit/>
          </a:bodyPr>
          <a:lstStyle/>
          <a:p>
            <a:r>
              <a:rPr lang="en-US" dirty="0" smtClean="0">
                <a:ea typeface="Apple SD 산돌고딕 Neo 일반체"/>
                <a:sym typeface="Verdana"/>
              </a:rPr>
              <a:t>Original sentence</a:t>
            </a:r>
            <a:br>
              <a:rPr lang="en-US" dirty="0" smtClean="0">
                <a:ea typeface="Apple SD 산돌고딕 Neo 일반체"/>
                <a:sym typeface="Verdana"/>
              </a:rPr>
            </a:br>
            <a:r>
              <a:rPr lang="en-US" b="1" dirty="0" smtClean="0">
                <a:solidFill>
                  <a:srgbClr val="000000"/>
                </a:solidFill>
                <a:ea typeface="Apple SD 산돌고딕 Neo 일반체"/>
                <a:sym typeface="Verdana"/>
              </a:rPr>
              <a:t>John has a dog</a:t>
            </a:r>
          </a:p>
          <a:p>
            <a:r>
              <a:rPr lang="en-US" dirty="0" smtClean="0">
                <a:ea typeface="Apple SD 산돌고딕 Neo 일반체"/>
                <a:sym typeface="Verdana"/>
              </a:rPr>
              <a:t>Shift-Reduce command</a:t>
            </a:r>
            <a:br>
              <a:rPr lang="en-US" dirty="0" smtClean="0">
                <a:ea typeface="Apple SD 산돌고딕 Neo 일반체"/>
                <a:sym typeface="Verdana"/>
              </a:rPr>
            </a:br>
            <a:r>
              <a:rPr lang="en-US" b="1" dirty="0" smtClean="0">
                <a:solidFill>
                  <a:srgbClr val="000000"/>
                </a:solidFill>
                <a:ea typeface="Apple SD 산돌고딕 Neo 일반체"/>
                <a:sym typeface="Verdana"/>
              </a:rPr>
              <a:t>s R-1-NP s s s R-2-NP R-2-VP s R-3-S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531952" y="406400"/>
            <a:ext cx="11128097" cy="889000"/>
          </a:xfrm>
        </p:spPr>
        <p:txBody>
          <a:bodyPr/>
          <a:lstStyle/>
          <a:p>
            <a:r>
              <a:rPr lang="en-US" dirty="0"/>
              <a:t>Shift-Reduce syntax</a:t>
            </a:r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531953" y="1373741"/>
            <a:ext cx="11128097" cy="343299"/>
          </a:xfrm>
        </p:spPr>
        <p:txBody>
          <a:bodyPr/>
          <a:lstStyle/>
          <a:p>
            <a:r>
              <a:rPr lang="en-US" dirty="0" smtClean="0"/>
              <a:t>Proposed model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70474" y="2399199"/>
            <a:ext cx="2364295" cy="493952"/>
          </a:xfrm>
          <a:prstGeom prst="rect">
            <a:avLst/>
          </a:prstGeom>
          <a:solidFill>
            <a:schemeClr val="tx1">
              <a:alpha val="44000"/>
            </a:schemeClr>
          </a:solidFill>
          <a:ln>
            <a:noFill/>
          </a:ln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1" dirty="0">
              <a:solidFill>
                <a:srgbClr val="00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938896" y="5019993"/>
            <a:ext cx="6404224" cy="996169"/>
          </a:xfrm>
          <a:prstGeom prst="rect">
            <a:avLst/>
          </a:prstGeom>
          <a:solidFill>
            <a:schemeClr val="accent3"/>
          </a:solidFill>
          <a:ln>
            <a:solidFill>
              <a:srgbClr val="000090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3600" b="1" dirty="0">
                <a:solidFill>
                  <a:srgbClr val="000000"/>
                </a:solidFill>
              </a:rPr>
              <a:t>(S (NP </a:t>
            </a:r>
            <a:r>
              <a:rPr lang="en-US" sz="2800" b="1" dirty="0">
                <a:solidFill>
                  <a:srgbClr val="000000"/>
                </a:solidFill>
              </a:rPr>
              <a:t>John</a:t>
            </a:r>
            <a:r>
              <a:rPr lang="en-US" sz="3600" b="1" dirty="0">
                <a:solidFill>
                  <a:srgbClr val="000000"/>
                </a:solidFill>
              </a:rPr>
              <a:t>) (VP </a:t>
            </a:r>
            <a:r>
              <a:rPr lang="en-US" sz="2800" b="1" dirty="0">
                <a:solidFill>
                  <a:srgbClr val="000000"/>
                </a:solidFill>
              </a:rPr>
              <a:t>has </a:t>
            </a:r>
            <a:r>
              <a:rPr lang="en-US" sz="3600" b="1" dirty="0">
                <a:solidFill>
                  <a:srgbClr val="000000"/>
                </a:solidFill>
              </a:rPr>
              <a:t>(NP </a:t>
            </a:r>
            <a:r>
              <a:rPr lang="en-US" sz="2800" b="1" dirty="0">
                <a:solidFill>
                  <a:srgbClr val="000000"/>
                </a:solidFill>
              </a:rPr>
              <a:t>a dog</a:t>
            </a:r>
            <a:r>
              <a:rPr lang="en-US" sz="3600" b="1" dirty="0">
                <a:solidFill>
                  <a:srgbClr val="000000"/>
                </a:solidFill>
              </a:rPr>
              <a:t>) ) .)</a:t>
            </a:r>
          </a:p>
        </p:txBody>
      </p:sp>
      <p:sp>
        <p:nvSpPr>
          <p:cNvPr id="15" name="Right Arrow 14"/>
          <p:cNvSpPr/>
          <p:nvPr/>
        </p:nvSpPr>
        <p:spPr>
          <a:xfrm>
            <a:off x="3828747" y="5362912"/>
            <a:ext cx="952776" cy="370464"/>
          </a:xfrm>
          <a:prstGeom prst="rightArrow">
            <a:avLst/>
          </a:prstGeom>
          <a:solidFill>
            <a:schemeClr val="accent3"/>
          </a:solidFill>
          <a:ln w="19050">
            <a:solidFill>
              <a:srgbClr val="FF66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52" tIns="45727" rIns="91452" bIns="4572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2400"/>
          </a:p>
        </p:txBody>
      </p:sp>
      <p:sp>
        <p:nvSpPr>
          <p:cNvPr id="14" name="TextBox 13"/>
          <p:cNvSpPr txBox="1"/>
          <p:nvPr/>
        </p:nvSpPr>
        <p:spPr>
          <a:xfrm>
            <a:off x="672939" y="3536374"/>
            <a:ext cx="5727861" cy="500321"/>
          </a:xfrm>
          <a:prstGeom prst="rect">
            <a:avLst/>
          </a:prstGeom>
          <a:solidFill>
            <a:schemeClr val="tx1">
              <a:alpha val="44000"/>
            </a:schemeClr>
          </a:solidFill>
          <a:ln>
            <a:noFill/>
          </a:ln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2420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GBI on 	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160</a:t>
            </a:fld>
            <a:endParaRPr lang="en"/>
          </a:p>
        </p:txBody>
      </p:sp>
      <p:sp>
        <p:nvSpPr>
          <p:cNvPr id="5" name="Rectangle 4"/>
          <p:cNvSpPr/>
          <p:nvPr/>
        </p:nvSpPr>
        <p:spPr>
          <a:xfrm>
            <a:off x="1539270" y="2995563"/>
            <a:ext cx="8854540" cy="18620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500" dirty="0" smtClean="0"/>
              <a:t>GBI case study</a:t>
            </a:r>
            <a:endParaRPr lang="en-US" sz="11500" dirty="0"/>
          </a:p>
        </p:txBody>
      </p:sp>
    </p:spTree>
    <p:extLst>
      <p:ext uri="{BB962C8B-B14F-4D97-AF65-F5344CB8AC3E}">
        <p14:creationId xmlns:p14="http://schemas.microsoft.com/office/powerpoint/2010/main" val="1929419025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835699" y="1491397"/>
            <a:ext cx="9300133" cy="4555200"/>
          </a:xfrm>
        </p:spPr>
        <p:txBody>
          <a:bodyPr>
            <a:normAutofit/>
          </a:bodyPr>
          <a:lstStyle/>
          <a:p>
            <a:r>
              <a:rPr lang="en-US" altLang="ko-KR" sz="2400" dirty="0">
                <a:sym typeface="Verdana"/>
              </a:rPr>
              <a:t>Comparison to decoder with constraints on each step.</a:t>
            </a:r>
          </a:p>
          <a:p>
            <a:r>
              <a:rPr lang="en-US" altLang="ko-KR" sz="2400" b="1" dirty="0" smtClean="0">
                <a:sym typeface="Verdana"/>
              </a:rPr>
              <a:t>Unconstrained decoding + Error signal propagation</a:t>
            </a:r>
            <a:br>
              <a:rPr lang="en-US" altLang="ko-KR" sz="2400" b="1" dirty="0" smtClean="0">
                <a:sym typeface="Verdana"/>
              </a:rPr>
            </a:br>
            <a:r>
              <a:rPr lang="en-US" altLang="ko-KR" sz="2400" dirty="0" smtClean="0">
                <a:sym typeface="Verdana"/>
              </a:rPr>
              <a:t>can be more powerful.</a:t>
            </a:r>
            <a:endParaRPr lang="en-US" altLang="ko-KR" sz="2400" dirty="0">
              <a:sym typeface="Verdana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161</a:t>
            </a:fld>
            <a:endParaRPr lang="en"/>
          </a:p>
        </p:txBody>
      </p:sp>
      <p:sp>
        <p:nvSpPr>
          <p:cNvPr id="23" name="Shape 66"/>
          <p:cNvSpPr txBox="1">
            <a:spLocks noGrp="1"/>
          </p:cNvSpPr>
          <p:nvPr>
            <p:ph type="title"/>
          </p:nvPr>
        </p:nvSpPr>
        <p:spPr>
          <a:xfrm>
            <a:off x="1835700" y="593367"/>
            <a:ext cx="8832300" cy="7636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lvl="0"/>
            <a:r>
              <a:rPr lang="en-US" smtClean="0"/>
              <a:t>Case study of GBI </a:t>
            </a:r>
            <a:r>
              <a:rPr lang="en-US" dirty="0" smtClean="0"/>
              <a:t>on parsing</a:t>
            </a:r>
            <a:endParaRPr lang="en-US" sz="3600" b="1" dirty="0">
              <a:solidFill>
                <a:srgbClr val="404040"/>
              </a:solidFill>
              <a:latin typeface="Apple SD 산돌고딕 Neo 일반체"/>
              <a:ea typeface="Apple SD 산돌고딕 Neo 일반체"/>
              <a:cs typeface="Apple SD 산돌고딕 Neo 일반체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3057" y="2971799"/>
            <a:ext cx="6999399" cy="3601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766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GBI on 	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162</a:t>
            </a:fld>
            <a:endParaRPr lang="en"/>
          </a:p>
        </p:txBody>
      </p:sp>
      <p:sp>
        <p:nvSpPr>
          <p:cNvPr id="5" name="Rectangle 4"/>
          <p:cNvSpPr/>
          <p:nvPr/>
        </p:nvSpPr>
        <p:spPr>
          <a:xfrm>
            <a:off x="1539270" y="2995563"/>
            <a:ext cx="7415363" cy="18620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500" dirty="0" smtClean="0"/>
              <a:t>GBI runtime</a:t>
            </a:r>
            <a:endParaRPr lang="en-US" sz="11500" dirty="0"/>
          </a:p>
        </p:txBody>
      </p:sp>
    </p:spTree>
    <p:extLst>
      <p:ext uri="{BB962C8B-B14F-4D97-AF65-F5344CB8AC3E}">
        <p14:creationId xmlns:p14="http://schemas.microsoft.com/office/powerpoint/2010/main" val="2020972412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835699" y="1482065"/>
            <a:ext cx="9460909" cy="4555200"/>
          </a:xfrm>
        </p:spPr>
        <p:txBody>
          <a:bodyPr>
            <a:normAutofit fontScale="85000" lnSpcReduction="20000"/>
          </a:bodyPr>
          <a:lstStyle/>
          <a:p>
            <a:r>
              <a:rPr lang="en-US" altLang="ko-KR" sz="2800" dirty="0" smtClean="0">
                <a:sym typeface="Verdana"/>
              </a:rPr>
              <a:t>On </a:t>
            </a:r>
            <a:r>
              <a:rPr lang="en-US" altLang="ko-KR" sz="2800" dirty="0" err="1" smtClean="0">
                <a:sym typeface="Verdana"/>
              </a:rPr>
              <a:t>CoNLL</a:t>
            </a:r>
            <a:r>
              <a:rPr lang="en-US" altLang="ko-KR" sz="2800" dirty="0" smtClean="0">
                <a:sym typeface="Verdana"/>
              </a:rPr>
              <a:t> 2012 </a:t>
            </a:r>
            <a:r>
              <a:rPr lang="en-US" altLang="ko-KR" sz="2800" dirty="0" err="1" smtClean="0">
                <a:sym typeface="Verdana"/>
              </a:rPr>
              <a:t>propbank</a:t>
            </a:r>
            <a:r>
              <a:rPr lang="en-US" altLang="ko-KR" sz="2800" dirty="0" smtClean="0">
                <a:sym typeface="Verdana"/>
              </a:rPr>
              <a:t> (25k sentence, predicate pairs)</a:t>
            </a:r>
          </a:p>
          <a:p>
            <a:pPr lvl="1"/>
            <a:r>
              <a:rPr lang="en-US" altLang="ko-KR" sz="2400" dirty="0" smtClean="0">
                <a:sym typeface="Verdana"/>
              </a:rPr>
              <a:t>Viterbi:	2 hours.		(baseline)</a:t>
            </a:r>
          </a:p>
          <a:p>
            <a:pPr lvl="1"/>
            <a:r>
              <a:rPr lang="en-US" altLang="ko-KR" sz="2400" dirty="0" smtClean="0">
                <a:sym typeface="Verdana"/>
              </a:rPr>
              <a:t>A*: 		20 hours	(F1 +0.11 </a:t>
            </a:r>
            <a:r>
              <a:rPr lang="mr-IN" altLang="ko-KR" sz="2400" dirty="0" smtClean="0">
                <a:sym typeface="Verdana"/>
              </a:rPr>
              <a:t>…</a:t>
            </a:r>
            <a:r>
              <a:rPr lang="en-US" altLang="ko-KR" sz="2400" dirty="0" smtClean="0">
                <a:sym typeface="Verdana"/>
              </a:rPr>
              <a:t> +0.69)</a:t>
            </a:r>
          </a:p>
          <a:p>
            <a:pPr lvl="1"/>
            <a:r>
              <a:rPr lang="en-US" altLang="ko-KR" sz="2400" dirty="0" smtClean="0">
                <a:sym typeface="Verdana"/>
              </a:rPr>
              <a:t>GBI: 		12 hours 	(F1 +1.23 </a:t>
            </a:r>
            <a:r>
              <a:rPr lang="mr-IN" altLang="ko-KR" sz="2400" dirty="0" smtClean="0">
                <a:sym typeface="Verdana"/>
              </a:rPr>
              <a:t>…</a:t>
            </a:r>
            <a:r>
              <a:rPr lang="en-US" altLang="ko-KR" sz="2400" dirty="0" smtClean="0">
                <a:sym typeface="Verdana"/>
              </a:rPr>
              <a:t> +2.69) with </a:t>
            </a:r>
            <a:r>
              <a:rPr lang="en-US" altLang="ko-KR" sz="2400" i="1" dirty="0" smtClean="0">
                <a:sym typeface="Verdana"/>
              </a:rPr>
              <a:t>max epoch 10</a:t>
            </a:r>
          </a:p>
          <a:p>
            <a:pPr lvl="1"/>
            <a:endParaRPr lang="en-US" altLang="ko-KR" sz="2400" dirty="0" smtClean="0">
              <a:sym typeface="Verdana"/>
            </a:endParaRPr>
          </a:p>
          <a:p>
            <a:endParaRPr lang="en-US" altLang="ko-KR" sz="2800" dirty="0" smtClean="0">
              <a:sym typeface="Verdana"/>
            </a:endParaRPr>
          </a:p>
          <a:p>
            <a:r>
              <a:rPr lang="en-US" altLang="ko-KR" sz="2800" dirty="0" smtClean="0">
                <a:solidFill>
                  <a:schemeClr val="bg1"/>
                </a:solidFill>
                <a:sym typeface="Verdana"/>
              </a:rPr>
              <a:t>There is a small trade-off between max epoch  </a:t>
            </a:r>
          </a:p>
          <a:p>
            <a:pPr lvl="1"/>
            <a:r>
              <a:rPr lang="en-US" sz="2400" dirty="0" smtClean="0">
                <a:solidFill>
                  <a:schemeClr val="bg1"/>
                </a:solidFill>
              </a:rPr>
              <a:t>max </a:t>
            </a:r>
            <a:r>
              <a:rPr lang="en-US" sz="2400" dirty="0">
                <a:solidFill>
                  <a:schemeClr val="bg1"/>
                </a:solidFill>
              </a:rPr>
              <a:t>epoch </a:t>
            </a:r>
            <a:r>
              <a:rPr lang="en-US" sz="2400" dirty="0" smtClean="0">
                <a:solidFill>
                  <a:schemeClr val="bg1"/>
                </a:solidFill>
              </a:rPr>
              <a:t>30 </a:t>
            </a:r>
            <a:r>
              <a:rPr lang="en-US" sz="2400" dirty="0">
                <a:solidFill>
                  <a:schemeClr val="bg1"/>
                </a:solidFill>
              </a:rPr>
              <a:t>compared with GBI with max epoch of 10 </a:t>
            </a:r>
            <a:endParaRPr lang="en-US" sz="2400" dirty="0" smtClean="0">
              <a:solidFill>
                <a:schemeClr val="bg1"/>
              </a:solidFill>
            </a:endParaRPr>
          </a:p>
          <a:p>
            <a:pPr lvl="1"/>
            <a:r>
              <a:rPr lang="en-US" sz="2400" dirty="0" smtClean="0">
                <a:solidFill>
                  <a:schemeClr val="bg1"/>
                </a:solidFill>
              </a:rPr>
              <a:t>F1 overall			(+0.34)</a:t>
            </a:r>
          </a:p>
          <a:p>
            <a:pPr lvl="1"/>
            <a:r>
              <a:rPr lang="en-US" sz="2400" dirty="0" smtClean="0">
                <a:solidFill>
                  <a:schemeClr val="bg1"/>
                </a:solidFill>
              </a:rPr>
              <a:t>F1 </a:t>
            </a:r>
            <a:r>
              <a:rPr lang="en-US" sz="2400" dirty="0">
                <a:solidFill>
                  <a:schemeClr val="bg1"/>
                </a:solidFill>
              </a:rPr>
              <a:t>on failure </a:t>
            </a:r>
            <a:r>
              <a:rPr lang="en-US" sz="2400" dirty="0" smtClean="0">
                <a:solidFill>
                  <a:schemeClr val="bg1"/>
                </a:solidFill>
              </a:rPr>
              <a:t>set	(+3.4)</a:t>
            </a:r>
          </a:p>
          <a:p>
            <a:pPr lvl="1"/>
            <a:r>
              <a:rPr lang="en-US" sz="2400" dirty="0" smtClean="0">
                <a:solidFill>
                  <a:schemeClr val="bg1"/>
                </a:solidFill>
              </a:rPr>
              <a:t>exact </a:t>
            </a:r>
            <a:r>
              <a:rPr lang="en-US" sz="2400" dirty="0">
                <a:solidFill>
                  <a:schemeClr val="bg1"/>
                </a:solidFill>
              </a:rPr>
              <a:t>match </a:t>
            </a:r>
            <a:r>
              <a:rPr lang="en-US" sz="2400" dirty="0" smtClean="0">
                <a:solidFill>
                  <a:schemeClr val="bg1"/>
                </a:solidFill>
              </a:rPr>
              <a:t>		(+</a:t>
            </a:r>
            <a:r>
              <a:rPr lang="en-US" sz="2400" dirty="0">
                <a:solidFill>
                  <a:schemeClr val="bg1"/>
                </a:solidFill>
              </a:rPr>
              <a:t>4.35</a:t>
            </a:r>
            <a:r>
              <a:rPr lang="en-US" sz="2400" dirty="0" smtClean="0">
                <a:solidFill>
                  <a:schemeClr val="bg1"/>
                </a:solidFill>
              </a:rPr>
              <a:t>%)</a:t>
            </a:r>
          </a:p>
          <a:p>
            <a:pPr lvl="1"/>
            <a:r>
              <a:rPr lang="en-US" sz="2400" dirty="0" smtClean="0">
                <a:solidFill>
                  <a:schemeClr val="bg1"/>
                </a:solidFill>
              </a:rPr>
              <a:t>conversion </a:t>
            </a:r>
            <a:r>
              <a:rPr lang="en-US" sz="2400" dirty="0">
                <a:solidFill>
                  <a:schemeClr val="bg1"/>
                </a:solidFill>
              </a:rPr>
              <a:t>rate </a:t>
            </a:r>
            <a:r>
              <a:rPr lang="en-US" sz="2400" dirty="0" smtClean="0">
                <a:solidFill>
                  <a:schemeClr val="bg1"/>
                </a:solidFill>
              </a:rPr>
              <a:t>	(+</a:t>
            </a:r>
            <a:r>
              <a:rPr lang="en-US" sz="2400" dirty="0">
                <a:solidFill>
                  <a:schemeClr val="bg1"/>
                </a:solidFill>
              </a:rPr>
              <a:t>11.24</a:t>
            </a:r>
            <a:r>
              <a:rPr lang="en-US" sz="2400" dirty="0" smtClean="0">
                <a:solidFill>
                  <a:schemeClr val="bg1"/>
                </a:solidFill>
              </a:rPr>
              <a:t>%)</a:t>
            </a:r>
          </a:p>
          <a:p>
            <a:pPr lvl="1"/>
            <a:r>
              <a:rPr lang="en-US" altLang="ko-KR" sz="2400" dirty="0" smtClean="0">
                <a:solidFill>
                  <a:schemeClr val="bg1"/>
                </a:solidFill>
                <a:sym typeface="Verdana"/>
              </a:rPr>
              <a:t>Runtime ~ 12 hours.</a:t>
            </a:r>
            <a:endParaRPr lang="en-US" altLang="ko-KR" sz="2800" dirty="0" smtClean="0">
              <a:solidFill>
                <a:schemeClr val="bg1"/>
              </a:solidFill>
              <a:sym typeface="Verdana"/>
            </a:endParaRPr>
          </a:p>
          <a:p>
            <a:endParaRPr lang="en-US" altLang="ko-KR" sz="2800" dirty="0" smtClean="0">
              <a:solidFill>
                <a:schemeClr val="bg1"/>
              </a:solidFill>
              <a:sym typeface="Verdana"/>
            </a:endParaRPr>
          </a:p>
          <a:p>
            <a:endParaRPr lang="en-US" altLang="ko-KR" sz="2800" dirty="0" smtClean="0">
              <a:solidFill>
                <a:schemeClr val="bg1"/>
              </a:solidFill>
              <a:sym typeface="Verdana"/>
            </a:endParaRPr>
          </a:p>
          <a:p>
            <a:r>
              <a:rPr lang="en-US" altLang="ko-KR" sz="2800" dirty="0" smtClean="0">
                <a:solidFill>
                  <a:schemeClr val="bg1"/>
                </a:solidFill>
                <a:sym typeface="Verdana"/>
              </a:rPr>
              <a:t>Detailed analysis left for [Proposed work]</a:t>
            </a:r>
            <a:endParaRPr lang="en-US" altLang="ko-KR" sz="2800" dirty="0">
              <a:solidFill>
                <a:schemeClr val="bg1"/>
              </a:solidFill>
              <a:sym typeface="Verdana"/>
            </a:endParaRPr>
          </a:p>
          <a:p>
            <a:endParaRPr lang="en-US" altLang="ko-KR" sz="2800" dirty="0">
              <a:sym typeface="Verdana"/>
            </a:endParaRPr>
          </a:p>
          <a:p>
            <a:endParaRPr lang="en-US" altLang="ko-KR" sz="2800" dirty="0">
              <a:sym typeface="Verdana"/>
            </a:endParaRPr>
          </a:p>
          <a:p>
            <a:endParaRPr lang="en-US" altLang="ko-KR" sz="2800" dirty="0">
              <a:sym typeface="Verdana"/>
            </a:endParaRPr>
          </a:p>
          <a:p>
            <a:endParaRPr lang="en-US" altLang="ko-KR" sz="2800" dirty="0">
              <a:sym typeface="Verdana"/>
            </a:endParaRPr>
          </a:p>
          <a:p>
            <a:endParaRPr lang="en-US" altLang="ko-KR" sz="2800" dirty="0">
              <a:sym typeface="Verdana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163</a:t>
            </a:fld>
            <a:endParaRPr lang="en"/>
          </a:p>
        </p:txBody>
      </p:sp>
      <p:sp>
        <p:nvSpPr>
          <p:cNvPr id="23" name="Shape 66"/>
          <p:cNvSpPr txBox="1">
            <a:spLocks noGrp="1"/>
          </p:cNvSpPr>
          <p:nvPr>
            <p:ph type="title"/>
          </p:nvPr>
        </p:nvSpPr>
        <p:spPr>
          <a:xfrm>
            <a:off x="1835700" y="593367"/>
            <a:ext cx="8832300" cy="7636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lvl="0"/>
            <a:r>
              <a:rPr lang="en-US" altLang="ko-KR" dirty="0" smtClean="0">
                <a:sym typeface="Verdana"/>
              </a:rPr>
              <a:t>GBI runtime </a:t>
            </a:r>
            <a:r>
              <a:rPr lang="en-US" altLang="ko-KR" sz="3600" dirty="0">
                <a:sym typeface="Verdana"/>
              </a:rPr>
              <a:t>[WIP]</a:t>
            </a:r>
            <a:endParaRPr lang="en-US" sz="3600" b="1" dirty="0">
              <a:solidFill>
                <a:srgbClr val="404040"/>
              </a:solidFill>
              <a:latin typeface="Apple SD 산돌고딕 Neo 일반체"/>
              <a:ea typeface="Apple SD 산돌고딕 Neo 일반체"/>
              <a:cs typeface="Apple SD 산돌고딕 Neo 일반체"/>
            </a:endParaRPr>
          </a:p>
        </p:txBody>
      </p:sp>
    </p:spTree>
    <p:extLst>
      <p:ext uri="{BB962C8B-B14F-4D97-AF65-F5344CB8AC3E}">
        <p14:creationId xmlns:p14="http://schemas.microsoft.com/office/powerpoint/2010/main" val="556844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835699" y="1482065"/>
            <a:ext cx="9460909" cy="4555200"/>
          </a:xfrm>
        </p:spPr>
        <p:txBody>
          <a:bodyPr>
            <a:normAutofit fontScale="85000" lnSpcReduction="20000"/>
          </a:bodyPr>
          <a:lstStyle/>
          <a:p>
            <a:r>
              <a:rPr lang="en-US" altLang="ko-KR" sz="2800" dirty="0" smtClean="0">
                <a:sym typeface="Verdana"/>
              </a:rPr>
              <a:t>On </a:t>
            </a:r>
            <a:r>
              <a:rPr lang="en-US" altLang="ko-KR" sz="2800" dirty="0" err="1" smtClean="0">
                <a:sym typeface="Verdana"/>
              </a:rPr>
              <a:t>CoNLL</a:t>
            </a:r>
            <a:r>
              <a:rPr lang="en-US" altLang="ko-KR" sz="2800" dirty="0" smtClean="0">
                <a:sym typeface="Verdana"/>
              </a:rPr>
              <a:t> 2012 </a:t>
            </a:r>
            <a:r>
              <a:rPr lang="en-US" altLang="ko-KR" sz="2800" dirty="0" err="1" smtClean="0">
                <a:sym typeface="Verdana"/>
              </a:rPr>
              <a:t>propbank</a:t>
            </a:r>
            <a:r>
              <a:rPr lang="en-US" altLang="ko-KR" sz="2800" dirty="0" smtClean="0">
                <a:sym typeface="Verdana"/>
              </a:rPr>
              <a:t> (25k sentence, predicate pairs)</a:t>
            </a:r>
          </a:p>
          <a:p>
            <a:pPr lvl="1"/>
            <a:r>
              <a:rPr lang="en-US" altLang="ko-KR" sz="2400" dirty="0" smtClean="0">
                <a:sym typeface="Verdana"/>
              </a:rPr>
              <a:t>Viterbi:	2 hours.		(baseline)</a:t>
            </a:r>
          </a:p>
          <a:p>
            <a:pPr lvl="1"/>
            <a:r>
              <a:rPr lang="en-US" altLang="ko-KR" sz="2400" dirty="0" smtClean="0">
                <a:sym typeface="Verdana"/>
              </a:rPr>
              <a:t>A*: 		20 hours	(F1 +0.11 </a:t>
            </a:r>
            <a:r>
              <a:rPr lang="mr-IN" altLang="ko-KR" sz="2400" dirty="0" smtClean="0">
                <a:sym typeface="Verdana"/>
              </a:rPr>
              <a:t>…</a:t>
            </a:r>
            <a:r>
              <a:rPr lang="en-US" altLang="ko-KR" sz="2400" dirty="0" smtClean="0">
                <a:sym typeface="Verdana"/>
              </a:rPr>
              <a:t> +0.69)</a:t>
            </a:r>
          </a:p>
          <a:p>
            <a:pPr lvl="1"/>
            <a:r>
              <a:rPr lang="en-US" altLang="ko-KR" sz="2400" dirty="0" smtClean="0">
                <a:sym typeface="Verdana"/>
              </a:rPr>
              <a:t>GBI: 		12 hours 	(F1 +1.23 </a:t>
            </a:r>
            <a:r>
              <a:rPr lang="mr-IN" altLang="ko-KR" sz="2400" dirty="0" smtClean="0">
                <a:sym typeface="Verdana"/>
              </a:rPr>
              <a:t>…</a:t>
            </a:r>
            <a:r>
              <a:rPr lang="en-US" altLang="ko-KR" sz="2400" dirty="0" smtClean="0">
                <a:sym typeface="Verdana"/>
              </a:rPr>
              <a:t> +2.69) with </a:t>
            </a:r>
            <a:r>
              <a:rPr lang="en-US" altLang="ko-KR" sz="2400" i="1" dirty="0" smtClean="0">
                <a:sym typeface="Verdana"/>
              </a:rPr>
              <a:t>max epoch 10</a:t>
            </a:r>
          </a:p>
          <a:p>
            <a:pPr lvl="1"/>
            <a:endParaRPr lang="en-US" altLang="ko-KR" sz="2400" dirty="0" smtClean="0">
              <a:sym typeface="Verdana"/>
            </a:endParaRPr>
          </a:p>
          <a:p>
            <a:endParaRPr lang="en-US" altLang="ko-KR" sz="2800" dirty="0" smtClean="0">
              <a:sym typeface="Verdana"/>
            </a:endParaRPr>
          </a:p>
          <a:p>
            <a:r>
              <a:rPr lang="en-US" altLang="ko-KR" sz="2800" dirty="0" smtClean="0">
                <a:sym typeface="Verdana"/>
              </a:rPr>
              <a:t>There is a small trade-off between max epoch  </a:t>
            </a:r>
          </a:p>
          <a:p>
            <a:pPr lvl="1"/>
            <a:r>
              <a:rPr lang="en-US" sz="2400" dirty="0" smtClean="0"/>
              <a:t>max </a:t>
            </a:r>
            <a:r>
              <a:rPr lang="en-US" sz="2400" dirty="0"/>
              <a:t>epoch </a:t>
            </a:r>
            <a:r>
              <a:rPr lang="en-US" sz="2400" dirty="0" smtClean="0"/>
              <a:t>30 </a:t>
            </a:r>
            <a:r>
              <a:rPr lang="en-US" sz="2400" dirty="0"/>
              <a:t>compared with GBI with max epoch of 10 </a:t>
            </a:r>
            <a:endParaRPr lang="en-US" sz="2400" dirty="0" smtClean="0"/>
          </a:p>
          <a:p>
            <a:pPr lvl="1"/>
            <a:r>
              <a:rPr lang="en-US" sz="2400" dirty="0" smtClean="0"/>
              <a:t>F1 overall			(+0.34)</a:t>
            </a:r>
          </a:p>
          <a:p>
            <a:pPr lvl="1"/>
            <a:r>
              <a:rPr lang="en-US" sz="2400" dirty="0" smtClean="0"/>
              <a:t>F1 </a:t>
            </a:r>
            <a:r>
              <a:rPr lang="en-US" sz="2400" dirty="0"/>
              <a:t>on failure </a:t>
            </a:r>
            <a:r>
              <a:rPr lang="en-US" sz="2400" dirty="0" smtClean="0"/>
              <a:t>set	(+3.4)</a:t>
            </a:r>
          </a:p>
          <a:p>
            <a:pPr lvl="1"/>
            <a:r>
              <a:rPr lang="en-US" sz="2400" dirty="0" smtClean="0"/>
              <a:t>exact </a:t>
            </a:r>
            <a:r>
              <a:rPr lang="en-US" sz="2400" dirty="0"/>
              <a:t>match </a:t>
            </a:r>
            <a:r>
              <a:rPr lang="en-US" sz="2400" dirty="0" smtClean="0"/>
              <a:t>		(+</a:t>
            </a:r>
            <a:r>
              <a:rPr lang="en-US" sz="2400" dirty="0"/>
              <a:t>4.35</a:t>
            </a:r>
            <a:r>
              <a:rPr lang="en-US" sz="2400" dirty="0" smtClean="0"/>
              <a:t>%)</a:t>
            </a:r>
          </a:p>
          <a:p>
            <a:pPr lvl="1"/>
            <a:r>
              <a:rPr lang="en-US" sz="2400" dirty="0" smtClean="0"/>
              <a:t>conversion </a:t>
            </a:r>
            <a:r>
              <a:rPr lang="en-US" sz="2400" dirty="0"/>
              <a:t>rate </a:t>
            </a:r>
            <a:r>
              <a:rPr lang="en-US" sz="2400" dirty="0" smtClean="0"/>
              <a:t>	(+</a:t>
            </a:r>
            <a:r>
              <a:rPr lang="en-US" sz="2400" dirty="0"/>
              <a:t>11.24</a:t>
            </a:r>
            <a:r>
              <a:rPr lang="en-US" sz="2400" dirty="0" smtClean="0"/>
              <a:t>%)</a:t>
            </a:r>
          </a:p>
          <a:p>
            <a:pPr lvl="1"/>
            <a:r>
              <a:rPr lang="en-US" altLang="ko-KR" sz="2400" dirty="0" smtClean="0">
                <a:sym typeface="Verdana"/>
              </a:rPr>
              <a:t>Runtime ~ 12 hours.</a:t>
            </a:r>
            <a:endParaRPr lang="en-US" altLang="ko-KR" sz="2800" dirty="0" smtClean="0">
              <a:sym typeface="Verdana"/>
            </a:endParaRPr>
          </a:p>
          <a:p>
            <a:endParaRPr lang="en-US" altLang="ko-KR" sz="2800" dirty="0" smtClean="0">
              <a:sym typeface="Verdana"/>
            </a:endParaRPr>
          </a:p>
          <a:p>
            <a:endParaRPr lang="en-US" altLang="ko-KR" sz="2800" dirty="0" smtClean="0">
              <a:sym typeface="Verdana"/>
            </a:endParaRPr>
          </a:p>
          <a:p>
            <a:r>
              <a:rPr lang="en-US" altLang="ko-KR" sz="2800" dirty="0" smtClean="0">
                <a:sym typeface="Verdana"/>
              </a:rPr>
              <a:t>Detailed analysis left for [Proposed work]</a:t>
            </a:r>
            <a:endParaRPr lang="en-US" altLang="ko-KR" sz="2800" dirty="0">
              <a:sym typeface="Verdana"/>
            </a:endParaRPr>
          </a:p>
          <a:p>
            <a:endParaRPr lang="en-US" altLang="ko-KR" sz="2800" dirty="0">
              <a:sym typeface="Verdana"/>
            </a:endParaRPr>
          </a:p>
          <a:p>
            <a:endParaRPr lang="en-US" altLang="ko-KR" sz="2800" dirty="0">
              <a:sym typeface="Verdana"/>
            </a:endParaRPr>
          </a:p>
          <a:p>
            <a:endParaRPr lang="en-US" altLang="ko-KR" sz="2800" dirty="0">
              <a:sym typeface="Verdana"/>
            </a:endParaRPr>
          </a:p>
          <a:p>
            <a:endParaRPr lang="en-US" altLang="ko-KR" sz="2800" dirty="0">
              <a:sym typeface="Verdana"/>
            </a:endParaRPr>
          </a:p>
          <a:p>
            <a:endParaRPr lang="en-US" altLang="ko-KR" sz="2800" dirty="0">
              <a:sym typeface="Verdana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164</a:t>
            </a:fld>
            <a:endParaRPr lang="en"/>
          </a:p>
        </p:txBody>
      </p:sp>
      <p:sp>
        <p:nvSpPr>
          <p:cNvPr id="23" name="Shape 66"/>
          <p:cNvSpPr txBox="1">
            <a:spLocks noGrp="1"/>
          </p:cNvSpPr>
          <p:nvPr>
            <p:ph type="title"/>
          </p:nvPr>
        </p:nvSpPr>
        <p:spPr>
          <a:xfrm>
            <a:off x="1835700" y="593367"/>
            <a:ext cx="8832300" cy="7636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lvl="0"/>
            <a:r>
              <a:rPr lang="en-US" altLang="ko-KR" dirty="0" smtClean="0">
                <a:sym typeface="Verdana"/>
              </a:rPr>
              <a:t>GBI runtime </a:t>
            </a:r>
            <a:r>
              <a:rPr lang="en-US" altLang="ko-KR" sz="3600" dirty="0">
                <a:sym typeface="Verdana"/>
              </a:rPr>
              <a:t>[WIP]</a:t>
            </a:r>
            <a:endParaRPr lang="en-US" sz="3600" b="1" dirty="0">
              <a:solidFill>
                <a:srgbClr val="404040"/>
              </a:solidFill>
              <a:latin typeface="Apple SD 산돌고딕 Neo 일반체"/>
              <a:ea typeface="Apple SD 산돌고딕 Neo 일반체"/>
              <a:cs typeface="Apple SD 산돌고딕 Neo 일반체"/>
            </a:endParaRPr>
          </a:p>
        </p:txBody>
      </p:sp>
    </p:spTree>
    <p:extLst>
      <p:ext uri="{BB962C8B-B14F-4D97-AF65-F5344CB8AC3E}">
        <p14:creationId xmlns:p14="http://schemas.microsoft.com/office/powerpoint/2010/main" val="148537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835699" y="1482065"/>
            <a:ext cx="9460909" cy="4555200"/>
          </a:xfrm>
        </p:spPr>
        <p:txBody>
          <a:bodyPr>
            <a:normAutofit fontScale="92500"/>
          </a:bodyPr>
          <a:lstStyle/>
          <a:p>
            <a:r>
              <a:rPr lang="en-US" altLang="ko-KR" sz="2800" dirty="0" smtClean="0">
                <a:sym typeface="Verdana"/>
              </a:rPr>
              <a:t>SRL has the following constraints</a:t>
            </a:r>
          </a:p>
          <a:p>
            <a:pPr lvl="1"/>
            <a:r>
              <a:rPr lang="en-US" altLang="ko-KR" sz="2400" dirty="0" smtClean="0">
                <a:sym typeface="Verdana"/>
              </a:rPr>
              <a:t>BIO </a:t>
            </a:r>
            <a:r>
              <a:rPr lang="mr-IN" altLang="ko-KR" sz="2400" dirty="0" smtClean="0">
                <a:sym typeface="Verdana"/>
              </a:rPr>
              <a:t>–</a:t>
            </a:r>
            <a:r>
              <a:rPr lang="en-US" altLang="ko-KR" sz="2400" dirty="0" smtClean="0">
                <a:sym typeface="Verdana"/>
              </a:rPr>
              <a:t> captured by </a:t>
            </a:r>
            <a:r>
              <a:rPr lang="en-US" altLang="ko-KR" sz="2400" dirty="0" err="1" smtClean="0">
                <a:sym typeface="Verdana"/>
              </a:rPr>
              <a:t>vitrebi</a:t>
            </a:r>
            <a:endParaRPr lang="en-US" altLang="ko-KR" sz="2400" dirty="0" smtClean="0">
              <a:sym typeface="Verdana"/>
            </a:endParaRPr>
          </a:p>
          <a:p>
            <a:pPr lvl="1"/>
            <a:r>
              <a:rPr lang="en-US" altLang="ko-KR" sz="2400" dirty="0">
                <a:sym typeface="Verdana"/>
              </a:rPr>
              <a:t>Syntactic consistency</a:t>
            </a:r>
          </a:p>
          <a:p>
            <a:pPr lvl="1"/>
            <a:r>
              <a:rPr lang="en-US" altLang="ko-KR" sz="2400" dirty="0" smtClean="0">
                <a:sym typeface="Verdana"/>
              </a:rPr>
              <a:t>U,C,R violation</a:t>
            </a:r>
          </a:p>
          <a:p>
            <a:pPr lvl="2"/>
            <a:r>
              <a:rPr lang="en-US" altLang="ko-KR" sz="2000" dirty="0">
                <a:sym typeface="Verdana"/>
              </a:rPr>
              <a:t>Unique core (U) / Continuation (C) / Reference (R) roles</a:t>
            </a:r>
            <a:endParaRPr lang="en-US" altLang="ko-KR" sz="2800" dirty="0" smtClean="0">
              <a:sym typeface="Verdana"/>
            </a:endParaRPr>
          </a:p>
          <a:p>
            <a:endParaRPr lang="en-US" altLang="ko-KR" sz="2800" dirty="0" smtClean="0">
              <a:sym typeface="Verdana"/>
            </a:endParaRPr>
          </a:p>
          <a:p>
            <a:r>
              <a:rPr lang="en-US" altLang="ko-KR" sz="2800" dirty="0" smtClean="0">
                <a:sym typeface="Verdana"/>
              </a:rPr>
              <a:t>SOTA models have UCR violations</a:t>
            </a:r>
          </a:p>
          <a:p>
            <a:r>
              <a:rPr lang="en-US" altLang="ko-KR" sz="2800" dirty="0" smtClean="0">
                <a:sym typeface="Verdana"/>
              </a:rPr>
              <a:t>GBI successfully reduces U,C,R violations.</a:t>
            </a:r>
          </a:p>
          <a:p>
            <a:pPr lvl="1"/>
            <a:r>
              <a:rPr lang="en-US" altLang="ko-KR" sz="2400" dirty="0" smtClean="0">
                <a:sym typeface="Verdana"/>
              </a:rPr>
              <a:t>No F1 score improvement, but the side effect of U,C,R is still unstudied as SRL output is used as an input to the following system.</a:t>
            </a:r>
            <a:endParaRPr lang="en-US" altLang="ko-KR" sz="2400" dirty="0">
              <a:sym typeface="Verdana"/>
            </a:endParaRPr>
          </a:p>
          <a:p>
            <a:endParaRPr lang="en-US" altLang="ko-KR" sz="2800" dirty="0" smtClean="0">
              <a:sym typeface="Verdana"/>
            </a:endParaRPr>
          </a:p>
          <a:p>
            <a:r>
              <a:rPr lang="en-US" altLang="ko-KR" sz="2800" dirty="0" smtClean="0">
                <a:sym typeface="Verdana"/>
              </a:rPr>
              <a:t>WORK IN PROGRESS</a:t>
            </a:r>
            <a:endParaRPr lang="en-US" altLang="ko-KR" sz="2800" dirty="0">
              <a:sym typeface="Verdana"/>
            </a:endParaRPr>
          </a:p>
          <a:p>
            <a:endParaRPr lang="en-US" altLang="ko-KR" sz="2800" dirty="0">
              <a:sym typeface="Verdana"/>
            </a:endParaRPr>
          </a:p>
          <a:p>
            <a:endParaRPr lang="en-US" altLang="ko-KR" sz="2800" dirty="0">
              <a:sym typeface="Verdana"/>
            </a:endParaRPr>
          </a:p>
          <a:p>
            <a:endParaRPr lang="en-US" altLang="ko-KR" sz="2800" dirty="0">
              <a:sym typeface="Verdana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165</a:t>
            </a:fld>
            <a:endParaRPr lang="en"/>
          </a:p>
        </p:txBody>
      </p:sp>
      <p:sp>
        <p:nvSpPr>
          <p:cNvPr id="23" name="Shape 66"/>
          <p:cNvSpPr txBox="1">
            <a:spLocks noGrp="1"/>
          </p:cNvSpPr>
          <p:nvPr>
            <p:ph type="title"/>
          </p:nvPr>
        </p:nvSpPr>
        <p:spPr>
          <a:xfrm>
            <a:off x="1835700" y="593367"/>
            <a:ext cx="8832300" cy="7636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lvl="0"/>
            <a:r>
              <a:rPr lang="en-US" altLang="ko-KR" dirty="0" smtClean="0">
                <a:sym typeface="Verdana"/>
              </a:rPr>
              <a:t>GBI extra experiment   [WIP]</a:t>
            </a:r>
            <a:endParaRPr lang="en-US" sz="3600" b="1" dirty="0">
              <a:solidFill>
                <a:srgbClr val="404040"/>
              </a:solidFill>
              <a:latin typeface="Apple SD 산돌고딕 Neo 일반체"/>
              <a:ea typeface="Apple SD 산돌고딕 Neo 일반체"/>
              <a:cs typeface="Apple SD 산돌고딕 Neo 일반체"/>
            </a:endParaRPr>
          </a:p>
        </p:txBody>
      </p:sp>
    </p:spTree>
    <p:extLst>
      <p:ext uri="{BB962C8B-B14F-4D97-AF65-F5344CB8AC3E}">
        <p14:creationId xmlns:p14="http://schemas.microsoft.com/office/powerpoint/2010/main" val="486723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835700" y="1482065"/>
            <a:ext cx="8520600" cy="4555200"/>
          </a:xfrm>
        </p:spPr>
        <p:txBody>
          <a:bodyPr/>
          <a:lstStyle/>
          <a:p>
            <a:r>
              <a:rPr lang="en-US" altLang="ko-KR" sz="2800" dirty="0" smtClean="0">
                <a:sym typeface="Verdana"/>
              </a:rPr>
              <a:t>Application 3: </a:t>
            </a:r>
            <a:r>
              <a:rPr lang="en-US" altLang="ko-KR" sz="2800" dirty="0">
                <a:sym typeface="Verdana"/>
              </a:rPr>
              <a:t>Transduction </a:t>
            </a:r>
            <a:r>
              <a:rPr lang="en-US" altLang="ko-KR" sz="2800" dirty="0" smtClean="0">
                <a:sym typeface="Verdana"/>
              </a:rPr>
              <a:t>problem</a:t>
            </a:r>
          </a:p>
          <a:p>
            <a:pPr lvl="1"/>
            <a:r>
              <a:rPr lang="en-US" altLang="ko-KR" sz="2400" dirty="0" smtClean="0">
                <a:sym typeface="Verdana"/>
              </a:rPr>
              <a:t>Definition</a:t>
            </a:r>
          </a:p>
          <a:p>
            <a:pPr lvl="2"/>
            <a:r>
              <a:rPr lang="en-US" sz="2000" dirty="0"/>
              <a:t>A transducer T : </a:t>
            </a:r>
            <a:r>
              <a:rPr lang="en-US" sz="2000" dirty="0" smtClean="0"/>
              <a:t>L_s </a:t>
            </a:r>
            <a:r>
              <a:rPr lang="en-US" sz="2000" dirty="0" smtClean="0">
                <a:sym typeface="Wingdings"/>
              </a:rPr>
              <a:t> </a:t>
            </a:r>
            <a:r>
              <a:rPr lang="en-US" sz="2000" dirty="0" err="1" smtClean="0"/>
              <a:t>L_t</a:t>
            </a:r>
            <a:r>
              <a:rPr lang="en-US" sz="2000" dirty="0" smtClean="0"/>
              <a:t> </a:t>
            </a:r>
            <a:r>
              <a:rPr lang="en-US" sz="2000" dirty="0"/>
              <a:t>is a function from a source language to a target </a:t>
            </a:r>
            <a:r>
              <a:rPr lang="en-US" sz="2000" dirty="0" smtClean="0"/>
              <a:t>language</a:t>
            </a:r>
            <a:endParaRPr lang="en-US" altLang="ko-KR" sz="2000" dirty="0" smtClean="0">
              <a:sym typeface="Verdana"/>
            </a:endParaRPr>
          </a:p>
          <a:p>
            <a:pPr lvl="1"/>
            <a:r>
              <a:rPr lang="en-US" altLang="ko-KR" sz="2400" dirty="0" smtClean="0">
                <a:sym typeface="Verdana"/>
              </a:rPr>
              <a:t>Transduction itself is a difficult problem.</a:t>
            </a:r>
          </a:p>
          <a:p>
            <a:pPr lvl="1"/>
            <a:r>
              <a:rPr lang="en-US" altLang="ko-KR" sz="2400" dirty="0" smtClean="0">
                <a:sym typeface="Verdana"/>
              </a:rPr>
              <a:t>We use it as an example of constraint with seq2seq problem, when you know the aggregate information.</a:t>
            </a:r>
          </a:p>
          <a:p>
            <a:pPr lvl="1"/>
            <a:r>
              <a:rPr lang="en-US" altLang="ko-KR" sz="2400" dirty="0" smtClean="0">
                <a:sym typeface="Verdana"/>
              </a:rPr>
              <a:t>Transduction rule: </a:t>
            </a:r>
            <a:r>
              <a:rPr lang="hu-HU" sz="2400" dirty="0" smtClean="0"/>
              <a:t>az </a:t>
            </a:r>
            <a:r>
              <a:rPr lang="hu-HU" sz="2400" dirty="0" smtClean="0">
                <a:sym typeface="Wingdings"/>
              </a:rPr>
              <a:t> </a:t>
            </a:r>
            <a:r>
              <a:rPr lang="hu-HU" sz="2400" dirty="0" err="1" smtClean="0">
                <a:sym typeface="Wingdings"/>
              </a:rPr>
              <a:t>aaa</a:t>
            </a:r>
            <a:endParaRPr lang="en-US" altLang="ko-KR" sz="2800" dirty="0">
              <a:sym typeface="Verdana"/>
            </a:endParaRPr>
          </a:p>
          <a:p>
            <a:endParaRPr lang="en-US" altLang="ko-KR" sz="2800" dirty="0">
              <a:sym typeface="Verdana"/>
            </a:endParaRPr>
          </a:p>
          <a:p>
            <a:endParaRPr lang="en-US" altLang="ko-KR" sz="2800" dirty="0">
              <a:sym typeface="Verdana"/>
            </a:endParaRPr>
          </a:p>
          <a:p>
            <a:endParaRPr lang="en-US" altLang="ko-KR" sz="2800" dirty="0">
              <a:sym typeface="Verdana"/>
            </a:endParaRPr>
          </a:p>
          <a:p>
            <a:endParaRPr lang="en-US" altLang="ko-KR" sz="2800" dirty="0">
              <a:sym typeface="Verdana"/>
            </a:endParaRPr>
          </a:p>
          <a:p>
            <a:endParaRPr lang="en-US" altLang="ko-KR" sz="2800" dirty="0">
              <a:sym typeface="Verdana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166</a:t>
            </a:fld>
            <a:endParaRPr lang="en"/>
          </a:p>
        </p:txBody>
      </p:sp>
      <p:sp>
        <p:nvSpPr>
          <p:cNvPr id="23" name="Shape 66"/>
          <p:cNvSpPr txBox="1">
            <a:spLocks noGrp="1"/>
          </p:cNvSpPr>
          <p:nvPr>
            <p:ph type="title"/>
          </p:nvPr>
        </p:nvSpPr>
        <p:spPr>
          <a:xfrm>
            <a:off x="1835700" y="593367"/>
            <a:ext cx="8832300" cy="7636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lvl="0"/>
            <a:r>
              <a:rPr lang="en-US" altLang="ko-KR" dirty="0" smtClean="0">
                <a:sym typeface="Verdana"/>
              </a:rPr>
              <a:t>GBI on Transduction [WIP]</a:t>
            </a:r>
            <a:endParaRPr lang="en-US" sz="3600" b="1" dirty="0">
              <a:solidFill>
                <a:srgbClr val="404040"/>
              </a:solidFill>
              <a:latin typeface="Apple SD 산돌고딕 Neo 일반체"/>
              <a:ea typeface="Apple SD 산돌고딕 Neo 일반체"/>
              <a:cs typeface="Apple SD 산돌고딕 Neo 일반체"/>
            </a:endParaRPr>
          </a:p>
        </p:txBody>
      </p:sp>
    </p:spTree>
    <p:extLst>
      <p:ext uri="{BB962C8B-B14F-4D97-AF65-F5344CB8AC3E}">
        <p14:creationId xmlns:p14="http://schemas.microsoft.com/office/powerpoint/2010/main" val="23836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835700" y="1482065"/>
            <a:ext cx="8520600" cy="4555200"/>
          </a:xfrm>
        </p:spPr>
        <p:txBody>
          <a:bodyPr/>
          <a:lstStyle/>
          <a:p>
            <a:r>
              <a:rPr lang="en-US" altLang="ko-KR" sz="2800" dirty="0" smtClean="0">
                <a:sym typeface="Verdana"/>
              </a:rPr>
              <a:t>Case study of GBI on transduction problem.</a:t>
            </a:r>
            <a:endParaRPr lang="en-US" altLang="ko-KR" sz="2800" dirty="0">
              <a:sym typeface="Verdana"/>
            </a:endParaRPr>
          </a:p>
          <a:p>
            <a:endParaRPr lang="en-US" altLang="ko-KR" sz="2800" dirty="0">
              <a:sym typeface="Verdana"/>
            </a:endParaRPr>
          </a:p>
          <a:p>
            <a:endParaRPr lang="en-US" altLang="ko-KR" sz="2800" dirty="0">
              <a:sym typeface="Verdana"/>
            </a:endParaRPr>
          </a:p>
          <a:p>
            <a:endParaRPr lang="en-US" altLang="ko-KR" sz="2800" dirty="0">
              <a:sym typeface="Verdana"/>
            </a:endParaRPr>
          </a:p>
          <a:p>
            <a:endParaRPr lang="en-US" altLang="ko-KR" sz="2800" dirty="0">
              <a:sym typeface="Verdana"/>
            </a:endParaRPr>
          </a:p>
          <a:p>
            <a:endParaRPr lang="en-US" altLang="ko-KR" sz="2800" dirty="0">
              <a:sym typeface="Verdana"/>
            </a:endParaRPr>
          </a:p>
          <a:p>
            <a:endParaRPr lang="en-US" altLang="ko-KR" sz="2800" dirty="0">
              <a:sym typeface="Verdana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167</a:t>
            </a:fld>
            <a:endParaRPr lang="en"/>
          </a:p>
        </p:txBody>
      </p:sp>
      <p:sp>
        <p:nvSpPr>
          <p:cNvPr id="23" name="Shape 66"/>
          <p:cNvSpPr txBox="1">
            <a:spLocks noGrp="1"/>
          </p:cNvSpPr>
          <p:nvPr>
            <p:ph type="title"/>
          </p:nvPr>
        </p:nvSpPr>
        <p:spPr>
          <a:xfrm>
            <a:off x="1835700" y="593367"/>
            <a:ext cx="8832300" cy="7636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lvl="0"/>
            <a:r>
              <a:rPr lang="en-US" altLang="ko-KR" dirty="0" smtClean="0">
                <a:sym typeface="Verdana"/>
              </a:rPr>
              <a:t>GBI on Transduction</a:t>
            </a:r>
            <a:endParaRPr lang="en-US" sz="3600" b="1" dirty="0">
              <a:solidFill>
                <a:srgbClr val="404040"/>
              </a:solidFill>
              <a:latin typeface="Apple SD 산돌고딕 Neo 일반체"/>
              <a:ea typeface="Apple SD 산돌고딕 Neo 일반체"/>
              <a:cs typeface="Apple SD 산돌고딕 Neo 일반체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9838" y="2009719"/>
            <a:ext cx="8512052" cy="3865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53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835700" y="1482065"/>
            <a:ext cx="9243426" cy="4555200"/>
          </a:xfrm>
        </p:spPr>
        <p:txBody>
          <a:bodyPr/>
          <a:lstStyle/>
          <a:p>
            <a:r>
              <a:rPr lang="en-US" altLang="ko-KR" sz="2800" dirty="0" smtClean="0">
                <a:sym typeface="Verdana"/>
              </a:rPr>
              <a:t>Results on Transduction</a:t>
            </a:r>
          </a:p>
          <a:p>
            <a:endParaRPr lang="en-US" altLang="ko-KR" sz="2800" dirty="0">
              <a:sym typeface="Verdana"/>
            </a:endParaRPr>
          </a:p>
          <a:p>
            <a:r>
              <a:rPr lang="en-US" altLang="ko-KR" sz="2800" dirty="0" smtClean="0">
                <a:sym typeface="Verdana"/>
              </a:rPr>
              <a:t>[Work in progress]</a:t>
            </a:r>
          </a:p>
          <a:p>
            <a:endParaRPr lang="en-US" altLang="ko-KR" sz="2800" dirty="0">
              <a:sym typeface="Verdana"/>
            </a:endParaRPr>
          </a:p>
          <a:p>
            <a:r>
              <a:rPr lang="en-US" altLang="ko-KR" sz="2800" dirty="0" smtClean="0">
                <a:sym typeface="Verdana"/>
              </a:rPr>
              <a:t>Shows that GBI can work with hard constraints on </a:t>
            </a:r>
            <a:br>
              <a:rPr lang="en-US" altLang="ko-KR" sz="2800" dirty="0" smtClean="0">
                <a:sym typeface="Verdana"/>
              </a:rPr>
            </a:br>
            <a:r>
              <a:rPr lang="en-US" altLang="ko-KR" sz="2800" dirty="0" smtClean="0">
                <a:sym typeface="Verdana"/>
              </a:rPr>
              <a:t>general seq2seq model.</a:t>
            </a:r>
            <a:endParaRPr lang="en-US" altLang="ko-KR" sz="2800" dirty="0">
              <a:sym typeface="Verdana"/>
            </a:endParaRPr>
          </a:p>
          <a:p>
            <a:endParaRPr lang="en-US" altLang="ko-KR" sz="2800" dirty="0">
              <a:sym typeface="Verdana"/>
            </a:endParaRPr>
          </a:p>
          <a:p>
            <a:endParaRPr lang="en-US" altLang="ko-KR" sz="2800" dirty="0">
              <a:sym typeface="Verdana"/>
            </a:endParaRPr>
          </a:p>
          <a:p>
            <a:endParaRPr lang="en-US" altLang="ko-KR" sz="2800" dirty="0">
              <a:sym typeface="Verdana"/>
            </a:endParaRPr>
          </a:p>
          <a:p>
            <a:endParaRPr lang="en-US" altLang="ko-KR" sz="2800" dirty="0">
              <a:sym typeface="Verdana"/>
            </a:endParaRPr>
          </a:p>
          <a:p>
            <a:endParaRPr lang="en-US" altLang="ko-KR" sz="2800" dirty="0">
              <a:sym typeface="Verdana"/>
            </a:endParaRPr>
          </a:p>
          <a:p>
            <a:endParaRPr lang="en-US" altLang="ko-KR" sz="2800" dirty="0">
              <a:sym typeface="Verdana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168</a:t>
            </a:fld>
            <a:endParaRPr lang="en"/>
          </a:p>
        </p:txBody>
      </p:sp>
      <p:sp>
        <p:nvSpPr>
          <p:cNvPr id="23" name="Shape 66"/>
          <p:cNvSpPr txBox="1">
            <a:spLocks noGrp="1"/>
          </p:cNvSpPr>
          <p:nvPr>
            <p:ph type="title"/>
          </p:nvPr>
        </p:nvSpPr>
        <p:spPr>
          <a:xfrm>
            <a:off x="1835700" y="593367"/>
            <a:ext cx="8832300" cy="7636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lvl="0"/>
            <a:r>
              <a:rPr lang="en-US" altLang="ko-KR" dirty="0" smtClean="0">
                <a:sym typeface="Verdana"/>
              </a:rPr>
              <a:t>GBI on Transduction</a:t>
            </a:r>
            <a:endParaRPr lang="en-US" sz="3600" b="1" dirty="0">
              <a:solidFill>
                <a:srgbClr val="404040"/>
              </a:solidFill>
              <a:latin typeface="Apple SD 산돌고딕 Neo 일반체"/>
              <a:ea typeface="Apple SD 산돌고딕 Neo 일반체"/>
              <a:cs typeface="Apple SD 산돌고딕 Neo 일반체"/>
            </a:endParaRPr>
          </a:p>
        </p:txBody>
      </p:sp>
    </p:spTree>
    <p:extLst>
      <p:ext uri="{BB962C8B-B14F-4D97-AF65-F5344CB8AC3E}">
        <p14:creationId xmlns:p14="http://schemas.microsoft.com/office/powerpoint/2010/main" val="1882761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835700" y="1482065"/>
            <a:ext cx="9621194" cy="4555200"/>
          </a:xfrm>
        </p:spPr>
        <p:txBody>
          <a:bodyPr>
            <a:normAutofit/>
          </a:bodyPr>
          <a:lstStyle/>
          <a:p>
            <a:r>
              <a:rPr lang="en-US" altLang="ko-KR" sz="2800" i="1" dirty="0" smtClean="0">
                <a:sym typeface="Verdana"/>
              </a:rPr>
              <a:t>Transduction (toy) </a:t>
            </a:r>
          </a:p>
          <a:p>
            <a:pPr lvl="1"/>
            <a:r>
              <a:rPr lang="en-US" altLang="ko-KR" sz="2000" dirty="0" smtClean="0">
                <a:sym typeface="Verdana"/>
              </a:rPr>
              <a:t>A transducer (T) is a </a:t>
            </a:r>
            <a:r>
              <a:rPr lang="en-US" sz="2000" dirty="0" smtClean="0"/>
              <a:t>function </a:t>
            </a:r>
            <a:r>
              <a:rPr lang="en-US" sz="2000" dirty="0"/>
              <a:t>from a 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					‘source language’ (L</a:t>
            </a:r>
            <a:r>
              <a:rPr lang="en-US" sz="2000" baseline="-25000" dirty="0" smtClean="0"/>
              <a:t>s</a:t>
            </a:r>
            <a:r>
              <a:rPr lang="en-US" sz="2000" dirty="0" smtClean="0"/>
              <a:t> ) to </a:t>
            </a:r>
            <a:r>
              <a:rPr lang="en-US" sz="2000" dirty="0"/>
              <a:t>a </a:t>
            </a:r>
            <a:r>
              <a:rPr lang="en-US" sz="2000" dirty="0" smtClean="0"/>
              <a:t>‘target language’ </a:t>
            </a:r>
            <a:r>
              <a:rPr lang="en-US" sz="2000" dirty="0"/>
              <a:t>(</a:t>
            </a:r>
            <a:r>
              <a:rPr lang="en-US" sz="2000" dirty="0" smtClean="0"/>
              <a:t>L</a:t>
            </a:r>
            <a:r>
              <a:rPr lang="en-US" sz="2000" baseline="-25000" dirty="0"/>
              <a:t>T</a:t>
            </a:r>
            <a:r>
              <a:rPr lang="en-US" sz="2000" dirty="0" smtClean="0"/>
              <a:t> </a:t>
            </a:r>
            <a:r>
              <a:rPr lang="en-US" sz="2000" dirty="0"/>
              <a:t>)</a:t>
            </a:r>
            <a:r>
              <a:rPr lang="en-US" sz="2000" dirty="0" smtClean="0"/>
              <a:t>. </a:t>
            </a:r>
            <a:endParaRPr lang="en-US" sz="2000" dirty="0"/>
          </a:p>
          <a:p>
            <a:pPr lvl="1"/>
            <a:endParaRPr lang="en-US" altLang="ko-KR" sz="2000" dirty="0" smtClean="0">
              <a:sym typeface="Verdana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16</a:t>
            </a:fld>
            <a:endParaRPr lang="en"/>
          </a:p>
        </p:txBody>
      </p:sp>
      <p:sp>
        <p:nvSpPr>
          <p:cNvPr id="23" name="Shape 66"/>
          <p:cNvSpPr txBox="1">
            <a:spLocks noGrp="1"/>
          </p:cNvSpPr>
          <p:nvPr>
            <p:ph type="title"/>
          </p:nvPr>
        </p:nvSpPr>
        <p:spPr>
          <a:xfrm>
            <a:off x="1835700" y="593367"/>
            <a:ext cx="8832300" cy="7636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lvl="0"/>
            <a:r>
              <a:rPr lang="en-US" dirty="0"/>
              <a:t>Considered </a:t>
            </a:r>
            <a:r>
              <a:rPr lang="en-US" dirty="0" smtClean="0"/>
              <a:t>Application</a:t>
            </a:r>
            <a:endParaRPr lang="en-US" sz="3600" b="1" dirty="0">
              <a:solidFill>
                <a:srgbClr val="404040"/>
              </a:solidFill>
              <a:latin typeface="Apple SD 산돌고딕 Neo 일반체"/>
              <a:ea typeface="Apple SD 산돌고딕 Neo 일반체"/>
              <a:cs typeface="Apple SD 산돌고딕 Neo 일반체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3506" y="2862728"/>
            <a:ext cx="2457398" cy="593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265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GBI on 	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169</a:t>
            </a:fld>
            <a:endParaRPr lang="en"/>
          </a:p>
        </p:txBody>
      </p:sp>
      <p:sp>
        <p:nvSpPr>
          <p:cNvPr id="5" name="Rectangle 4"/>
          <p:cNvSpPr/>
          <p:nvPr/>
        </p:nvSpPr>
        <p:spPr>
          <a:xfrm>
            <a:off x="1539270" y="2995563"/>
            <a:ext cx="8167685" cy="18620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500" dirty="0" smtClean="0"/>
              <a:t>Parsing slides</a:t>
            </a:r>
            <a:endParaRPr lang="en-US" sz="11500" dirty="0"/>
          </a:p>
        </p:txBody>
      </p:sp>
    </p:spTree>
    <p:extLst>
      <p:ext uri="{BB962C8B-B14F-4D97-AF65-F5344CB8AC3E}">
        <p14:creationId xmlns:p14="http://schemas.microsoft.com/office/powerpoint/2010/main" val="1290480334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835700" y="1482065"/>
            <a:ext cx="8520600" cy="4555200"/>
          </a:xfrm>
        </p:spPr>
        <p:txBody>
          <a:bodyPr/>
          <a:lstStyle/>
          <a:p>
            <a:endParaRPr lang="en-US" altLang="ko-KR" sz="2800" dirty="0">
              <a:sym typeface="Verdana"/>
            </a:endParaRPr>
          </a:p>
          <a:p>
            <a:endParaRPr lang="en-US" altLang="ko-KR" sz="2800" dirty="0">
              <a:sym typeface="Verdana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170</a:t>
            </a:fld>
            <a:endParaRPr lang="en"/>
          </a:p>
        </p:txBody>
      </p:sp>
      <p:sp>
        <p:nvSpPr>
          <p:cNvPr id="23" name="Shape 66"/>
          <p:cNvSpPr txBox="1">
            <a:spLocks noGrp="1"/>
          </p:cNvSpPr>
          <p:nvPr>
            <p:ph type="title"/>
          </p:nvPr>
        </p:nvSpPr>
        <p:spPr>
          <a:xfrm>
            <a:off x="1835700" y="593367"/>
            <a:ext cx="8832300" cy="7636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lvl="0"/>
            <a:r>
              <a:rPr lang="en-US" dirty="0">
                <a:sym typeface="Verdana"/>
              </a:rPr>
              <a:t>GBI on Syntactic Parsing</a:t>
            </a:r>
            <a:endParaRPr lang="en-US" sz="3600" b="1" dirty="0">
              <a:solidFill>
                <a:srgbClr val="404040"/>
              </a:solidFill>
              <a:latin typeface="Apple SD 산돌고딕 Neo 일반체"/>
              <a:ea typeface="Apple SD 산돌고딕 Neo 일반체"/>
              <a:cs typeface="Apple SD 산돌고딕 Neo 일반체"/>
            </a:endParaRPr>
          </a:p>
        </p:txBody>
      </p:sp>
      <p:sp>
        <p:nvSpPr>
          <p:cNvPr id="12" name="Content Placeholder 1"/>
          <p:cNvSpPr txBox="1">
            <a:spLocks/>
          </p:cNvSpPr>
          <p:nvPr/>
        </p:nvSpPr>
        <p:spPr>
          <a:xfrm>
            <a:off x="1922468" y="1485899"/>
            <a:ext cx="9872583" cy="4676463"/>
          </a:xfrm>
          <a:prstGeom prst="rect">
            <a:avLst/>
          </a:prstGeom>
          <a:ln w="76200" cmpd="sng">
            <a:noFill/>
          </a:ln>
        </p:spPr>
        <p:txBody>
          <a:bodyPr vert="horz" lIns="91425" tIns="91425" rIns="91425" bIns="91425" rtlCol="0" anchor="t" anchorCtr="0">
            <a:normAutofit/>
          </a:bodyPr>
          <a:lstStyle>
            <a:lvl1pPr marL="342900" lvl="0" indent="-342900" algn="l" defTabSz="457200" rtl="0" eaLnBrk="1" latinLnBrk="0" hangingPunct="1">
              <a:spcBef>
                <a:spcPts val="0"/>
              </a:spcBef>
              <a:buFont typeface="Arial"/>
              <a:buChar char="•"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1pPr>
            <a:lvl2pPr marL="742950" lvl="1" indent="-285750" algn="l" defTabSz="457200" rtl="0" eaLnBrk="1" latinLnBrk="0" hangingPunct="1">
              <a:spcBef>
                <a:spcPts val="0"/>
              </a:spcBef>
              <a:buFont typeface="Arial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2pPr>
            <a:lvl3pPr marL="1143000" lvl="2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3pPr>
            <a:lvl4pPr marL="1600200" lvl="3" indent="-228600" algn="l" defTabSz="457200" rtl="0" eaLnBrk="1" latinLnBrk="0" hangingPunct="1">
              <a:spcBef>
                <a:spcPts val="0"/>
              </a:spcBef>
              <a:buFont typeface="Arial"/>
              <a:buChar char="–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4pPr>
            <a:lvl5pPr marL="2057400" lvl="4" indent="-228600" algn="l" defTabSz="457200" rtl="0" eaLnBrk="1" latinLnBrk="0" hangingPunct="1">
              <a:spcBef>
                <a:spcPts val="0"/>
              </a:spcBef>
              <a:buFont typeface="Arial"/>
              <a:buChar char="»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5pPr>
            <a:lvl6pPr marL="2514600" lvl="5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800" dirty="0">
                <a:sym typeface="Verdana"/>
              </a:rPr>
              <a:t>Application 2</a:t>
            </a:r>
            <a:r>
              <a:rPr lang="en-US" altLang="ko-KR" sz="2800" dirty="0" smtClean="0">
                <a:sym typeface="Verdana"/>
              </a:rPr>
              <a:t>: Syntactic constituency parsing.</a:t>
            </a:r>
            <a:endParaRPr lang="en-US" altLang="ko-KR" sz="2800" dirty="0">
              <a:sym typeface="Verdana"/>
            </a:endParaRPr>
          </a:p>
          <a:p>
            <a:endParaRPr lang="en-US" sz="2800" dirty="0" smtClean="0"/>
          </a:p>
          <a:p>
            <a:r>
              <a:rPr lang="en-US" sz="2800" dirty="0" smtClean="0"/>
              <a:t>One </a:t>
            </a:r>
            <a:r>
              <a:rPr lang="en-US" sz="2800" dirty="0"/>
              <a:t>of the fundamental problem studied in NLP for decades.</a:t>
            </a:r>
            <a:br>
              <a:rPr lang="en-US" sz="2800" dirty="0"/>
            </a:br>
            <a:endParaRPr lang="en-US" sz="2800" dirty="0"/>
          </a:p>
          <a:p>
            <a:r>
              <a:rPr lang="en-US" sz="2800" dirty="0"/>
              <a:t>Provides structure to NLP tasks.</a:t>
            </a:r>
          </a:p>
          <a:p>
            <a:pPr marL="742950" lvl="2" indent="-342900"/>
            <a:r>
              <a:rPr lang="en-US" sz="2200" dirty="0"/>
              <a:t>Sentiment analysis, Translations, </a:t>
            </a:r>
            <a:br>
              <a:rPr lang="en-US" sz="2200" dirty="0"/>
            </a:br>
            <a:r>
              <a:rPr lang="en-US" sz="2200" dirty="0"/>
              <a:t>Named Entity </a:t>
            </a:r>
            <a:r>
              <a:rPr lang="en-US" sz="2200" dirty="0" smtClean="0"/>
              <a:t>Recognitions, </a:t>
            </a:r>
            <a:r>
              <a:rPr lang="mr-IN" sz="2200" dirty="0" smtClean="0"/>
              <a:t>…</a:t>
            </a:r>
            <a:r>
              <a:rPr lang="en-US" sz="2200" dirty="0"/>
              <a:t>.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3" name="Picture 12" descr="vintage-car-1448962571ZkD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6935" y="3496054"/>
            <a:ext cx="3046132" cy="2284004"/>
          </a:xfrm>
          <a:prstGeom prst="rect">
            <a:avLst/>
          </a:prstGeom>
        </p:spPr>
      </p:pic>
      <p:sp>
        <p:nvSpPr>
          <p:cNvPr id="14" name="Left-Right Arrow 13"/>
          <p:cNvSpPr/>
          <p:nvPr/>
        </p:nvSpPr>
        <p:spPr>
          <a:xfrm>
            <a:off x="3989303" y="5262739"/>
            <a:ext cx="683769" cy="302559"/>
          </a:xfrm>
          <a:prstGeom prst="leftRightArrow">
            <a:avLst/>
          </a:prstGeom>
          <a:solidFill>
            <a:srgbClr val="41555E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9" tIns="34295" rIns="68589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5596944" y="4704883"/>
            <a:ext cx="265674" cy="393805"/>
          </a:xfrm>
          <a:prstGeom prst="rect">
            <a:avLst/>
          </a:prstGeom>
          <a:noFill/>
          <a:ln w="76200" cmpd="sng">
            <a:noFill/>
          </a:ln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2400" dirty="0"/>
              <a:t>NP</a:t>
            </a:r>
          </a:p>
        </p:txBody>
      </p:sp>
      <p:cxnSp>
        <p:nvCxnSpPr>
          <p:cNvPr id="16" name="Straight Connector 15"/>
          <p:cNvCxnSpPr/>
          <p:nvPr/>
        </p:nvCxnSpPr>
        <p:spPr>
          <a:xfrm flipV="1">
            <a:off x="5391374" y="5048495"/>
            <a:ext cx="192015" cy="238471"/>
          </a:xfrm>
          <a:prstGeom prst="line">
            <a:avLst/>
          </a:prstGeom>
          <a:ln w="76200" cmpd="sng">
            <a:solidFill>
              <a:schemeClr val="accent5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5917586" y="5025422"/>
            <a:ext cx="270811" cy="224911"/>
          </a:xfrm>
          <a:prstGeom prst="line">
            <a:avLst/>
          </a:prstGeom>
          <a:ln w="76200" cmpd="sng">
            <a:solidFill>
              <a:schemeClr val="accent5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293872" y="4740461"/>
            <a:ext cx="265674" cy="393805"/>
          </a:xfrm>
          <a:prstGeom prst="rect">
            <a:avLst/>
          </a:prstGeom>
          <a:noFill/>
          <a:ln w="76200" cmpd="sng">
            <a:noFill/>
          </a:ln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2400" dirty="0"/>
              <a:t>NP</a:t>
            </a:r>
          </a:p>
        </p:txBody>
      </p:sp>
      <p:cxnSp>
        <p:nvCxnSpPr>
          <p:cNvPr id="19" name="Straight Connector 18"/>
          <p:cNvCxnSpPr/>
          <p:nvPr/>
        </p:nvCxnSpPr>
        <p:spPr>
          <a:xfrm flipV="1">
            <a:off x="3088302" y="5084073"/>
            <a:ext cx="192015" cy="238471"/>
          </a:xfrm>
          <a:prstGeom prst="line">
            <a:avLst/>
          </a:prstGeom>
          <a:ln w="76200" cmpd="sng">
            <a:solidFill>
              <a:schemeClr val="accent5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3614514" y="5061000"/>
            <a:ext cx="270811" cy="224911"/>
          </a:xfrm>
          <a:prstGeom prst="line">
            <a:avLst/>
          </a:prstGeom>
          <a:ln w="76200" cmpd="sng">
            <a:solidFill>
              <a:schemeClr val="accent5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2692231" y="5198550"/>
            <a:ext cx="1445348" cy="53882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700" b="1" dirty="0">
                <a:solidFill>
                  <a:srgbClr val="0000FF"/>
                </a:solidFill>
              </a:rPr>
              <a:t>blue</a:t>
            </a:r>
            <a:r>
              <a:rPr lang="en-US" sz="2700" b="1" dirty="0">
                <a:solidFill>
                  <a:srgbClr val="000000"/>
                </a:solidFill>
              </a:rPr>
              <a:t> car</a:t>
            </a:r>
            <a:br>
              <a:rPr lang="en-US" sz="2700" b="1" dirty="0">
                <a:solidFill>
                  <a:srgbClr val="000000"/>
                </a:solidFill>
              </a:rPr>
            </a:br>
            <a:r>
              <a:rPr lang="en-US" sz="2700" b="1" dirty="0">
                <a:solidFill>
                  <a:srgbClr val="000000"/>
                </a:solidFill>
              </a:rPr>
              <a:t>(en)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787402" y="5224471"/>
            <a:ext cx="1993021" cy="45944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700" b="1" dirty="0" err="1">
                <a:solidFill>
                  <a:srgbClr val="000000"/>
                </a:solidFill>
              </a:rPr>
              <a:t>voiture</a:t>
            </a:r>
            <a:r>
              <a:rPr lang="en-US" sz="2700" b="1" dirty="0">
                <a:solidFill>
                  <a:srgbClr val="000000"/>
                </a:solidFill>
              </a:rPr>
              <a:t> </a:t>
            </a:r>
            <a:r>
              <a:rPr lang="en-US" sz="2700" b="1" dirty="0" err="1">
                <a:solidFill>
                  <a:srgbClr val="0000FF"/>
                </a:solidFill>
              </a:rPr>
              <a:t>bleue</a:t>
            </a:r>
            <a:r>
              <a:rPr lang="en-US" sz="2700" b="1" dirty="0">
                <a:solidFill>
                  <a:srgbClr val="000000"/>
                </a:solidFill>
              </a:rPr>
              <a:t/>
            </a:r>
            <a:br>
              <a:rPr lang="en-US" sz="2700" b="1" dirty="0">
                <a:solidFill>
                  <a:srgbClr val="000000"/>
                </a:solidFill>
              </a:rPr>
            </a:br>
            <a:r>
              <a:rPr lang="en-US" sz="2700" b="1" dirty="0">
                <a:solidFill>
                  <a:srgbClr val="000000"/>
                </a:solidFill>
              </a:rPr>
              <a:t>(</a:t>
            </a:r>
            <a:r>
              <a:rPr lang="en-US" sz="2700" b="1" dirty="0" err="1">
                <a:solidFill>
                  <a:srgbClr val="000000"/>
                </a:solidFill>
              </a:rPr>
              <a:t>fr</a:t>
            </a:r>
            <a:r>
              <a:rPr lang="en-US" sz="2700" b="1" dirty="0">
                <a:solidFill>
                  <a:srgbClr val="000000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006073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835700" y="1482065"/>
            <a:ext cx="9938086" cy="4555200"/>
          </a:xfrm>
        </p:spPr>
        <p:txBody>
          <a:bodyPr/>
          <a:lstStyle/>
          <a:p>
            <a:endParaRPr lang="en-US" altLang="ko-KR" sz="2800" dirty="0">
              <a:sym typeface="Verdana"/>
            </a:endParaRPr>
          </a:p>
          <a:p>
            <a:endParaRPr lang="en-US" altLang="ko-KR" sz="2800" dirty="0">
              <a:sym typeface="Verdana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171</a:t>
            </a:fld>
            <a:endParaRPr lang="en"/>
          </a:p>
        </p:txBody>
      </p:sp>
      <p:sp>
        <p:nvSpPr>
          <p:cNvPr id="23" name="Shape 66"/>
          <p:cNvSpPr txBox="1">
            <a:spLocks noGrp="1"/>
          </p:cNvSpPr>
          <p:nvPr>
            <p:ph type="title"/>
          </p:nvPr>
        </p:nvSpPr>
        <p:spPr>
          <a:xfrm>
            <a:off x="1835700" y="593367"/>
            <a:ext cx="8832300" cy="7636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lvl="0"/>
            <a:r>
              <a:rPr lang="en-US" dirty="0">
                <a:sym typeface="Verdana"/>
              </a:rPr>
              <a:t>GBI on Syntactic Parsing</a:t>
            </a:r>
            <a:endParaRPr lang="en-US" sz="3600" b="1" dirty="0">
              <a:solidFill>
                <a:srgbClr val="404040"/>
              </a:solidFill>
              <a:latin typeface="Apple SD 산돌고딕 Neo 일반체"/>
              <a:ea typeface="Apple SD 산돌고딕 Neo 일반체"/>
              <a:cs typeface="Apple SD 산돌고딕 Neo 일반체"/>
            </a:endParaRPr>
          </a:p>
        </p:txBody>
      </p:sp>
      <p:sp>
        <p:nvSpPr>
          <p:cNvPr id="12" name="Content Placeholder 1"/>
          <p:cNvSpPr txBox="1">
            <a:spLocks/>
          </p:cNvSpPr>
          <p:nvPr/>
        </p:nvSpPr>
        <p:spPr>
          <a:xfrm>
            <a:off x="1922468" y="1485899"/>
            <a:ext cx="10105741" cy="5007049"/>
          </a:xfrm>
          <a:prstGeom prst="rect">
            <a:avLst/>
          </a:prstGeom>
          <a:ln w="76200" cmpd="sng">
            <a:noFill/>
          </a:ln>
        </p:spPr>
        <p:txBody>
          <a:bodyPr vert="horz" lIns="91425" tIns="91425" rIns="91425" bIns="91425" rtlCol="0" anchor="t" anchorCtr="0">
            <a:normAutofit/>
          </a:bodyPr>
          <a:lstStyle>
            <a:lvl1pPr marL="342900" lvl="0" indent="-342900" algn="l" defTabSz="457200" rtl="0" eaLnBrk="1" latinLnBrk="0" hangingPunct="1">
              <a:spcBef>
                <a:spcPts val="0"/>
              </a:spcBef>
              <a:buFont typeface="Arial"/>
              <a:buChar char="•"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1pPr>
            <a:lvl2pPr marL="742950" lvl="1" indent="-285750" algn="l" defTabSz="457200" rtl="0" eaLnBrk="1" latinLnBrk="0" hangingPunct="1">
              <a:spcBef>
                <a:spcPts val="0"/>
              </a:spcBef>
              <a:buFont typeface="Arial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2pPr>
            <a:lvl3pPr marL="1143000" lvl="2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3pPr>
            <a:lvl4pPr marL="1600200" lvl="3" indent="-228600" algn="l" defTabSz="457200" rtl="0" eaLnBrk="1" latinLnBrk="0" hangingPunct="1">
              <a:spcBef>
                <a:spcPts val="0"/>
              </a:spcBef>
              <a:buFont typeface="Arial"/>
              <a:buChar char="–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4pPr>
            <a:lvl5pPr marL="2057400" lvl="4" indent="-228600" algn="l" defTabSz="457200" rtl="0" eaLnBrk="1" latinLnBrk="0" hangingPunct="1">
              <a:spcBef>
                <a:spcPts val="0"/>
              </a:spcBef>
              <a:buFont typeface="Arial"/>
              <a:buChar char="»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5pPr>
            <a:lvl6pPr marL="2514600" lvl="5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800" dirty="0">
                <a:sym typeface="Verdana"/>
              </a:rPr>
              <a:t>Application 2</a:t>
            </a:r>
            <a:r>
              <a:rPr lang="en-US" altLang="ko-KR" sz="2800" dirty="0" smtClean="0">
                <a:sym typeface="Verdana"/>
              </a:rPr>
              <a:t>: Syntactic constituency parsing.</a:t>
            </a:r>
            <a:endParaRPr lang="en-US" altLang="ko-KR" sz="2800" dirty="0">
              <a:sym typeface="Verdana"/>
            </a:endParaRPr>
          </a:p>
          <a:p>
            <a:endParaRPr lang="en-US" sz="2800" dirty="0" smtClean="0"/>
          </a:p>
          <a:p>
            <a:r>
              <a:rPr lang="en-US" sz="2800" dirty="0" smtClean="0"/>
              <a:t>One </a:t>
            </a:r>
            <a:r>
              <a:rPr lang="en-US" sz="2800" dirty="0"/>
              <a:t>of the fundamental problem studied in NLP for decades.</a:t>
            </a:r>
            <a:br>
              <a:rPr lang="en-US" sz="2800" dirty="0"/>
            </a:br>
            <a:endParaRPr lang="en-US" sz="2800" dirty="0"/>
          </a:p>
          <a:p>
            <a:r>
              <a:rPr lang="en-US" sz="2800" dirty="0"/>
              <a:t>Provides structure to NLP tasks.</a:t>
            </a:r>
          </a:p>
          <a:p>
            <a:pPr marL="742950" lvl="2" indent="-342900"/>
            <a:r>
              <a:rPr lang="en-US" sz="2200" dirty="0"/>
              <a:t>Sentiment analysis, Translations, </a:t>
            </a:r>
            <a:br>
              <a:rPr lang="en-US" sz="2200" dirty="0"/>
            </a:br>
            <a:r>
              <a:rPr lang="en-US" sz="2200" dirty="0"/>
              <a:t>Named Entity </a:t>
            </a:r>
            <a:r>
              <a:rPr lang="en-US" sz="2200" dirty="0" smtClean="0"/>
              <a:t>Recognitions, </a:t>
            </a:r>
            <a:r>
              <a:rPr lang="mr-IN" sz="2200" dirty="0" smtClean="0"/>
              <a:t>…</a:t>
            </a:r>
            <a:r>
              <a:rPr lang="en-US" sz="2200" dirty="0" smtClean="0"/>
              <a:t>.</a:t>
            </a:r>
          </a:p>
          <a:p>
            <a:pPr marL="742950" lvl="2" indent="-342900"/>
            <a:r>
              <a:rPr lang="en-US" sz="2000" dirty="0"/>
              <a:t>e</a:t>
            </a:r>
            <a:r>
              <a:rPr lang="en-US" sz="2000" dirty="0" smtClean="0"/>
              <a:t>.g.)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>
                <a:solidFill>
                  <a:srgbClr val="000000"/>
                </a:solidFill>
              </a:rPr>
              <a:t>“This film does </a:t>
            </a:r>
            <a:r>
              <a:rPr lang="en-US" sz="2000" dirty="0">
                <a:solidFill>
                  <a:srgbClr val="FF0000"/>
                </a:solidFill>
              </a:rPr>
              <a:t>not</a:t>
            </a:r>
            <a:r>
              <a:rPr lang="en-US" sz="2000" dirty="0">
                <a:solidFill>
                  <a:srgbClr val="000000"/>
                </a:solidFill>
              </a:rPr>
              <a:t> </a:t>
            </a:r>
            <a:r>
              <a:rPr lang="en-US" sz="2000" dirty="0">
                <a:solidFill>
                  <a:srgbClr val="FF0000"/>
                </a:solidFill>
              </a:rPr>
              <a:t>care</a:t>
            </a:r>
            <a:r>
              <a:rPr lang="en-US" sz="2000" dirty="0">
                <a:solidFill>
                  <a:srgbClr val="000000"/>
                </a:solidFill>
              </a:rPr>
              <a:t> about cleverness, wit or any other kind of intelligent humor" </a:t>
            </a:r>
            <a:br>
              <a:rPr lang="en-US" sz="2000" dirty="0">
                <a:solidFill>
                  <a:srgbClr val="000000"/>
                </a:solidFill>
              </a:rPr>
            </a:br>
            <a:r>
              <a:rPr lang="en-US" sz="2000" dirty="0"/>
              <a:t>(</a:t>
            </a:r>
            <a:r>
              <a:rPr lang="en-US" sz="2000" dirty="0" err="1"/>
              <a:t>Socher</a:t>
            </a:r>
            <a:r>
              <a:rPr lang="en-US" sz="2000" dirty="0"/>
              <a:t> et al EMLNP 2013)</a:t>
            </a:r>
            <a:endParaRPr lang="en-US" sz="2200" dirty="0"/>
          </a:p>
          <a:p>
            <a:pPr marL="742950" lvl="2" indent="-342900"/>
            <a:endParaRPr lang="en-US" dirty="0" smtClean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22" name="Picture 21" descr="1387113339-2400px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0798" y="2639785"/>
            <a:ext cx="1235076" cy="1796143"/>
          </a:xfrm>
          <a:prstGeom prst="rect">
            <a:avLst/>
          </a:prstGeom>
        </p:spPr>
      </p:pic>
      <p:cxnSp>
        <p:nvCxnSpPr>
          <p:cNvPr id="24" name="Straight Connector 23"/>
          <p:cNvCxnSpPr/>
          <p:nvPr/>
        </p:nvCxnSpPr>
        <p:spPr>
          <a:xfrm flipV="1">
            <a:off x="7274936" y="3129221"/>
            <a:ext cx="1914547" cy="1188357"/>
          </a:xfrm>
          <a:prstGeom prst="line">
            <a:avLst/>
          </a:prstGeom>
          <a:ln w="76200" cmpd="sng">
            <a:solidFill>
              <a:srgbClr val="FF0000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 flipV="1">
            <a:off x="7392894" y="3138293"/>
            <a:ext cx="1796589" cy="1224642"/>
          </a:xfrm>
          <a:prstGeom prst="line">
            <a:avLst/>
          </a:prstGeom>
          <a:ln w="76200" cmpd="sng">
            <a:solidFill>
              <a:srgbClr val="FF0000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7795254" y="3356426"/>
            <a:ext cx="934589" cy="780143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2400" b="1" dirty="0">
                <a:solidFill>
                  <a:srgbClr val="000000"/>
                </a:solidFill>
              </a:rPr>
              <a:t>Bag of </a:t>
            </a:r>
            <a:br>
              <a:rPr lang="en-US" sz="2400" b="1" dirty="0">
                <a:solidFill>
                  <a:srgbClr val="000000"/>
                </a:solidFill>
              </a:rPr>
            </a:br>
            <a:r>
              <a:rPr lang="en-US" sz="2400" b="1" dirty="0">
                <a:solidFill>
                  <a:srgbClr val="000000"/>
                </a:solidFill>
              </a:rPr>
              <a:t>Words</a:t>
            </a:r>
          </a:p>
        </p:txBody>
      </p:sp>
    </p:spTree>
    <p:extLst>
      <p:ext uri="{BB962C8B-B14F-4D97-AF65-F5344CB8AC3E}">
        <p14:creationId xmlns:p14="http://schemas.microsoft.com/office/powerpoint/2010/main" val="334854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835700" y="1482065"/>
            <a:ext cx="8520600" cy="4555200"/>
          </a:xfrm>
        </p:spPr>
        <p:txBody>
          <a:bodyPr/>
          <a:lstStyle/>
          <a:p>
            <a:r>
              <a:rPr lang="en-US" altLang="ko-KR" sz="2800" dirty="0">
                <a:sym typeface="Verdana"/>
              </a:rPr>
              <a:t>Optimization with constraints</a:t>
            </a:r>
          </a:p>
          <a:p>
            <a:endParaRPr lang="en-US" altLang="ko-KR" sz="2800" dirty="0">
              <a:sym typeface="Verdana"/>
            </a:endParaRPr>
          </a:p>
          <a:p>
            <a:endParaRPr lang="en-US" altLang="ko-KR" sz="2800" dirty="0">
              <a:sym typeface="Verdana"/>
            </a:endParaRPr>
          </a:p>
          <a:p>
            <a:endParaRPr lang="en-US" altLang="ko-KR" sz="2800" dirty="0">
              <a:sym typeface="Verdana"/>
            </a:endParaRPr>
          </a:p>
          <a:p>
            <a:endParaRPr lang="en-US" altLang="ko-KR" sz="2800" dirty="0">
              <a:sym typeface="Verdana"/>
            </a:endParaRPr>
          </a:p>
          <a:p>
            <a:r>
              <a:rPr lang="en-US" altLang="ko-KR" sz="2800" dirty="0">
                <a:sym typeface="Verdana"/>
              </a:rPr>
              <a:t>Learning with the reward:</a:t>
            </a:r>
          </a:p>
          <a:p>
            <a:pPr lvl="1"/>
            <a:r>
              <a:rPr lang="en-US" altLang="ko-KR" sz="2400" i="1" dirty="0" smtClean="0">
                <a:sym typeface="Verdana"/>
              </a:rPr>
              <a:t>Reward </a:t>
            </a:r>
            <a:r>
              <a:rPr lang="en-US" altLang="ko-KR" sz="2400" i="1" dirty="0">
                <a:sym typeface="Verdana"/>
              </a:rPr>
              <a:t>defined by our constraint.</a:t>
            </a:r>
          </a:p>
          <a:p>
            <a:endParaRPr lang="en-US" altLang="ko-KR" sz="2800" dirty="0">
              <a:sym typeface="Verdana"/>
            </a:endParaRPr>
          </a:p>
          <a:p>
            <a:endParaRPr lang="en-US" altLang="ko-KR" sz="2800" dirty="0">
              <a:sym typeface="Verdana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172</a:t>
            </a:fld>
            <a:endParaRPr lang="e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3212" y="2099531"/>
            <a:ext cx="2848297" cy="1192310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 rot="16200000">
            <a:off x="5302529" y="5361361"/>
            <a:ext cx="734028" cy="481978"/>
          </a:xfrm>
          <a:prstGeom prst="rightArrow">
            <a:avLst/>
          </a:prstGeom>
          <a:solidFill>
            <a:srgbClr val="0070C0">
              <a:alpha val="92000"/>
            </a:srgb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9" tIns="34295" rIns="68589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265428" y="6059719"/>
            <a:ext cx="1320781" cy="378220"/>
          </a:xfrm>
          <a:prstGeom prst="rect">
            <a:avLst/>
          </a:prstGeom>
          <a:noFill/>
          <a:ln w="38100" cmpd="sng">
            <a:solidFill>
              <a:srgbClr val="F79646"/>
            </a:solidFill>
          </a:ln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400" b="1" dirty="0">
                <a:solidFill>
                  <a:srgbClr val="000000"/>
                </a:solidFill>
              </a:rPr>
              <a:t>Y</a:t>
            </a:r>
            <a:r>
              <a:rPr lang="en-US" sz="2400" dirty="0">
                <a:solidFill>
                  <a:srgbClr val="000000"/>
                </a:solidFill>
              </a:rPr>
              <a:t> (output)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970587" y="6044133"/>
            <a:ext cx="1199808" cy="393806"/>
          </a:xfrm>
          <a:prstGeom prst="rect">
            <a:avLst/>
          </a:prstGeom>
          <a:noFill/>
          <a:ln w="38100" cmpd="sng">
            <a:solidFill>
              <a:srgbClr val="00B0F0"/>
            </a:solidFill>
          </a:ln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400" b="1" dirty="0">
                <a:solidFill>
                  <a:srgbClr val="000000"/>
                </a:solidFill>
              </a:rPr>
              <a:t>X </a:t>
            </a:r>
            <a:r>
              <a:rPr lang="en-US" sz="2400" dirty="0">
                <a:solidFill>
                  <a:srgbClr val="000000"/>
                </a:solidFill>
              </a:rPr>
              <a:t>(Input )</a:t>
            </a:r>
            <a:endParaRPr lang="en-US" sz="2400" b="1" dirty="0">
              <a:solidFill>
                <a:srgbClr val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4728970" y="4657787"/>
                <a:ext cx="5036093" cy="579581"/>
              </a:xfrm>
              <a:prstGeom prst="rect">
                <a:avLst/>
              </a:prstGeom>
              <a:solidFill>
                <a:srgbClr val="000000">
                  <a:alpha val="92000"/>
                </a:srgbClr>
              </a:solidFill>
              <a:ln w="19050">
                <a:noFill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9" tIns="34295" rIns="68589" bIns="3429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3600" b="1" i="1">
                        <a:latin typeface="Cambria Math" charset="0"/>
                        <a:ea typeface="Cambria Math" charset="0"/>
                        <a:cs typeface="Cambria Math" charset="0"/>
                      </a:rPr>
                      <m:t>𝜽</m:t>
                    </m:r>
                  </m:oMath>
                </a14:m>
                <a:r>
                  <a:rPr lang="en-US" sz="3600" b="1" dirty="0"/>
                  <a:t> (model)</a:t>
                </a:r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4969" y="4657786"/>
                <a:ext cx="5036093" cy="579581"/>
              </a:xfrm>
              <a:prstGeom prst="rect">
                <a:avLst/>
              </a:prstGeom>
              <a:blipFill rotWithShape="0">
                <a:blip r:embed="rId4"/>
                <a:stretch>
                  <a:fillRect t="-26316" b="-41053"/>
                </a:stretch>
              </a:blipFill>
              <a:ln w="19050">
                <a:noFill/>
                <a:miter lim="8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ight Arrow 14"/>
          <p:cNvSpPr/>
          <p:nvPr/>
        </p:nvSpPr>
        <p:spPr>
          <a:xfrm rot="5400000">
            <a:off x="8558803" y="5407554"/>
            <a:ext cx="734028" cy="481978"/>
          </a:xfrm>
          <a:prstGeom prst="rightArrow">
            <a:avLst/>
          </a:prstGeom>
          <a:solidFill>
            <a:srgbClr val="F79646">
              <a:alpha val="92000"/>
            </a:srgb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9" tIns="34295" rIns="68589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/>
          </a:p>
        </p:txBody>
      </p:sp>
      <p:sp>
        <p:nvSpPr>
          <p:cNvPr id="8" name="Arrow: U-Turn 54"/>
          <p:cNvSpPr/>
          <p:nvPr/>
        </p:nvSpPr>
        <p:spPr>
          <a:xfrm flipH="1">
            <a:off x="7985098" y="3679307"/>
            <a:ext cx="1601110" cy="2301686"/>
          </a:xfrm>
          <a:prstGeom prst="uturnArrow">
            <a:avLst>
              <a:gd name="adj1" fmla="val 20526"/>
              <a:gd name="adj2" fmla="val 23210"/>
              <a:gd name="adj3" fmla="val 24319"/>
              <a:gd name="adj4" fmla="val 23040"/>
              <a:gd name="adj5" fmla="val 4321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7938777" y="3309975"/>
                <a:ext cx="259231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latin typeface="Cambria Math" charset="0"/>
                          <a:ea typeface="Cambria Math" panose="02040503050406030204" pitchFamily="18" charset="0"/>
                        </a:rPr>
                        <m:t>𝑟𝑒𝑤𝑎𝑟𝑑</m:t>
                      </m:r>
                      <m:r>
                        <a:rPr lang="en-US" i="1">
                          <a:latin typeface="Cambria Math" charset="0"/>
                          <a:ea typeface="Cambria Math" panose="02040503050406030204" pitchFamily="18" charset="0"/>
                        </a:rPr>
                        <m:t> ∗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func>
                        <m:funcPr>
                          <m:ctrlPr>
                            <a:rPr lang="en-US" i="1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</m:e>
                      </m:func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4776" y="3309975"/>
                <a:ext cx="2592313" cy="369332"/>
              </a:xfrm>
              <a:prstGeom prst="rect">
                <a:avLst/>
              </a:prstGeom>
              <a:blipFill rotWithShape="0">
                <a:blip r:embed="rId5"/>
                <a:stretch>
                  <a:fillRect t="-96721" b="-1196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Shape 66"/>
          <p:cNvSpPr txBox="1">
            <a:spLocks/>
          </p:cNvSpPr>
          <p:nvPr/>
        </p:nvSpPr>
        <p:spPr>
          <a:xfrm>
            <a:off x="1835700" y="593367"/>
            <a:ext cx="8520600" cy="7636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lvl="0" algn="l" defTabSz="457200" rtl="0" eaLnBrk="1" latinLnBrk="0" hangingPunct="1">
              <a:spcBef>
                <a:spcPts val="0"/>
              </a:spcBef>
              <a:buNone/>
              <a:defRPr sz="44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r>
              <a:rPr lang="en-US" smtClean="0"/>
              <a:t>Learning with constraints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1826628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835700" y="1482065"/>
            <a:ext cx="8520600" cy="4555200"/>
          </a:xfrm>
        </p:spPr>
        <p:txBody>
          <a:bodyPr/>
          <a:lstStyle/>
          <a:p>
            <a:r>
              <a:rPr lang="en-US" altLang="ko-KR" sz="2800" dirty="0" smtClean="0">
                <a:sym typeface="Verdana"/>
              </a:rPr>
              <a:t>Learning with the reward:</a:t>
            </a:r>
          </a:p>
          <a:p>
            <a:pPr lvl="1"/>
            <a:r>
              <a:rPr lang="en-US" altLang="ko-KR" sz="2400" dirty="0" smtClean="0">
                <a:sym typeface="Verdana"/>
              </a:rPr>
              <a:t>the equations</a:t>
            </a:r>
          </a:p>
          <a:p>
            <a:pPr lvl="2"/>
            <a:r>
              <a:rPr lang="en-US" altLang="ko-KR" sz="2000" dirty="0" smtClean="0">
                <a:sym typeface="Verdana"/>
              </a:rPr>
              <a:t>Present three types of equations we can use.</a:t>
            </a:r>
          </a:p>
          <a:p>
            <a:pPr lvl="2"/>
            <a:r>
              <a:rPr lang="en-US" altLang="ko-KR" sz="2000" dirty="0" err="1">
                <a:sym typeface="Verdana"/>
              </a:rPr>
              <a:t>OutpuPut</a:t>
            </a:r>
            <a:r>
              <a:rPr lang="en-US" altLang="ko-KR" sz="2000" dirty="0">
                <a:sym typeface="Verdana"/>
              </a:rPr>
              <a:t> t </a:t>
            </a:r>
            <a:r>
              <a:rPr lang="en-US" altLang="ko-KR" sz="2000" dirty="0" smtClean="0">
                <a:sym typeface="Verdana"/>
              </a:rPr>
              <a:t>inconsistency (OI) loss definition</a:t>
            </a:r>
          </a:p>
          <a:p>
            <a:pPr lvl="2"/>
            <a:r>
              <a:rPr lang="en-US" altLang="ko-KR" sz="2000" dirty="0" smtClean="0">
                <a:sym typeface="Verdana"/>
              </a:rPr>
              <a:t>Simple GBI to batch-learning.</a:t>
            </a:r>
          </a:p>
          <a:p>
            <a:pPr lvl="2"/>
            <a:r>
              <a:rPr lang="en-US" altLang="ko-KR" sz="2000" dirty="0" smtClean="0">
                <a:sym typeface="Verdana"/>
              </a:rPr>
              <a:t>Joint loss: supervised + OI-loss</a:t>
            </a:r>
          </a:p>
          <a:p>
            <a:pPr lvl="2"/>
            <a:r>
              <a:rPr lang="en-US" altLang="ko-KR" sz="2000" dirty="0" smtClean="0">
                <a:sym typeface="Verdana"/>
              </a:rPr>
              <a:t>Semi-supervised joint loss: supervised + OI-loss</a:t>
            </a:r>
          </a:p>
          <a:p>
            <a:pPr lvl="2"/>
            <a:endParaRPr lang="en-US" altLang="ko-KR" sz="2800" dirty="0" smtClean="0">
              <a:sym typeface="Verdana"/>
            </a:endParaRPr>
          </a:p>
          <a:p>
            <a:pPr lvl="1"/>
            <a:r>
              <a:rPr lang="en-US" altLang="ko-KR" sz="2400" dirty="0" smtClean="0">
                <a:sym typeface="Verdana"/>
              </a:rPr>
              <a:t>Fix the notations s</a:t>
            </a:r>
            <a:r>
              <a:rPr lang="en-US" altLang="ko-KR" sz="2400" dirty="0" smtClean="0">
                <a:sym typeface="Wingdings"/>
              </a:rPr>
              <a:t> g, SI  OI</a:t>
            </a:r>
            <a:endParaRPr lang="en-US" altLang="ko-KR" sz="2400" dirty="0">
              <a:sym typeface="Verdana"/>
            </a:endParaRPr>
          </a:p>
          <a:p>
            <a:endParaRPr lang="en-US" altLang="ko-KR" sz="2800" dirty="0">
              <a:sym typeface="Verdana"/>
            </a:endParaRPr>
          </a:p>
          <a:p>
            <a:endParaRPr lang="en-US" altLang="ko-KR" sz="2800" dirty="0">
              <a:sym typeface="Verdana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173</a:t>
            </a:fld>
            <a:endParaRPr lang="en"/>
          </a:p>
        </p:txBody>
      </p:sp>
      <p:sp>
        <p:nvSpPr>
          <p:cNvPr id="23" name="Shape 66"/>
          <p:cNvSpPr txBox="1">
            <a:spLocks noGrp="1"/>
          </p:cNvSpPr>
          <p:nvPr>
            <p:ph type="title"/>
          </p:nvPr>
        </p:nvSpPr>
        <p:spPr>
          <a:xfrm>
            <a:off x="1835700" y="593367"/>
            <a:ext cx="8832300" cy="7636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r>
              <a:rPr lang="en-US" dirty="0"/>
              <a:t>Learning with constraints</a:t>
            </a:r>
            <a:endParaRPr lang="en-US" altLang="ko-KR" dirty="0">
              <a:sym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7674138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GBI on 	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174</a:t>
            </a:fld>
            <a:endParaRPr lang="en"/>
          </a:p>
        </p:txBody>
      </p:sp>
      <p:sp>
        <p:nvSpPr>
          <p:cNvPr id="5" name="Rectangle 4"/>
          <p:cNvSpPr/>
          <p:nvPr/>
        </p:nvSpPr>
        <p:spPr>
          <a:xfrm>
            <a:off x="1539270" y="2995563"/>
            <a:ext cx="7427611" cy="18620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500" dirty="0" smtClean="0"/>
              <a:t>GBI in detail</a:t>
            </a:r>
            <a:endParaRPr lang="en-US" sz="11500" dirty="0"/>
          </a:p>
        </p:txBody>
      </p:sp>
    </p:spTree>
    <p:extLst>
      <p:ext uri="{BB962C8B-B14F-4D97-AF65-F5344CB8AC3E}">
        <p14:creationId xmlns:p14="http://schemas.microsoft.com/office/powerpoint/2010/main" val="1112747541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175</a:t>
            </a:fld>
            <a:endParaRPr lang="en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835700" y="593367"/>
            <a:ext cx="8520600" cy="763600"/>
          </a:xfrm>
        </p:spPr>
        <p:txBody>
          <a:bodyPr>
            <a:normAutofit fontScale="90000"/>
          </a:bodyPr>
          <a:lstStyle/>
          <a:p>
            <a:r>
              <a:rPr lang="en-US" dirty="0"/>
              <a:t>Learning with constraints</a:t>
            </a:r>
          </a:p>
        </p:txBody>
      </p:sp>
      <p:sp>
        <p:nvSpPr>
          <p:cNvPr id="7" name="Text Placeholder 1"/>
          <p:cNvSpPr>
            <a:spLocks noGrp="1"/>
          </p:cNvSpPr>
          <p:nvPr>
            <p:ph type="body" idx="1"/>
          </p:nvPr>
        </p:nvSpPr>
        <p:spPr>
          <a:xfrm>
            <a:off x="1835700" y="1482065"/>
            <a:ext cx="8520600" cy="4555200"/>
          </a:xfrm>
        </p:spPr>
        <p:txBody>
          <a:bodyPr>
            <a:normAutofit/>
          </a:bodyPr>
          <a:lstStyle/>
          <a:p>
            <a:r>
              <a:rPr lang="en-US" sz="2800" b="1" dirty="0"/>
              <a:t>Proposed methods</a:t>
            </a:r>
          </a:p>
          <a:p>
            <a:pPr lvl="1"/>
            <a:r>
              <a:rPr lang="en-US" sz="2400" dirty="0" smtClean="0"/>
              <a:t>Output inconsistency (</a:t>
            </a:r>
            <a:r>
              <a:rPr lang="en-US" sz="2400" i="1" dirty="0" smtClean="0"/>
              <a:t>OI-Loss</a:t>
            </a:r>
            <a:r>
              <a:rPr lang="en-US" sz="2400" dirty="0"/>
              <a:t>) </a:t>
            </a:r>
          </a:p>
          <a:p>
            <a:pPr lvl="1"/>
            <a:endParaRPr lang="en-US" sz="24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316" y="2405987"/>
            <a:ext cx="5638800" cy="10922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316" y="3490753"/>
            <a:ext cx="4521200" cy="13335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8691562" y="86146"/>
            <a:ext cx="1916919" cy="65851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DETAIL</a:t>
            </a:r>
          </a:p>
        </p:txBody>
      </p:sp>
    </p:spTree>
    <p:extLst>
      <p:ext uri="{BB962C8B-B14F-4D97-AF65-F5344CB8AC3E}">
        <p14:creationId xmlns:p14="http://schemas.microsoft.com/office/powerpoint/2010/main" val="1622562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176</a:t>
            </a:fld>
            <a:endParaRPr lang="en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835700" y="593367"/>
            <a:ext cx="8520600" cy="763600"/>
          </a:xfrm>
        </p:spPr>
        <p:txBody>
          <a:bodyPr>
            <a:normAutofit fontScale="90000"/>
          </a:bodyPr>
          <a:lstStyle/>
          <a:p>
            <a:r>
              <a:rPr lang="en-US" dirty="0"/>
              <a:t>Learning with constraints</a:t>
            </a:r>
          </a:p>
        </p:txBody>
      </p:sp>
      <p:sp>
        <p:nvSpPr>
          <p:cNvPr id="7" name="Text Placeholder 1"/>
          <p:cNvSpPr>
            <a:spLocks noGrp="1"/>
          </p:cNvSpPr>
          <p:nvPr>
            <p:ph type="body" idx="1"/>
          </p:nvPr>
        </p:nvSpPr>
        <p:spPr>
          <a:xfrm>
            <a:off x="1835700" y="1482065"/>
            <a:ext cx="8520600" cy="4555200"/>
          </a:xfrm>
        </p:spPr>
        <p:txBody>
          <a:bodyPr>
            <a:normAutofit/>
          </a:bodyPr>
          <a:lstStyle/>
          <a:p>
            <a:r>
              <a:rPr lang="en-US" sz="2800" b="1" dirty="0"/>
              <a:t>Proposed methods</a:t>
            </a:r>
          </a:p>
          <a:p>
            <a:pPr lvl="1"/>
            <a:r>
              <a:rPr lang="en-US" sz="2400" dirty="0"/>
              <a:t>syntactic inconsistency (</a:t>
            </a:r>
            <a:r>
              <a:rPr lang="en-US" sz="2400" i="1" dirty="0"/>
              <a:t>SI-Loss</a:t>
            </a:r>
            <a:r>
              <a:rPr lang="en-US" sz="2400" dirty="0"/>
              <a:t>) </a:t>
            </a:r>
          </a:p>
          <a:p>
            <a:pPr lvl="1"/>
            <a:endParaRPr lang="en-US" sz="24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316" y="2398553"/>
            <a:ext cx="5638800" cy="10922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316" y="3490753"/>
            <a:ext cx="4521200" cy="13335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8691562" y="86146"/>
            <a:ext cx="1916919" cy="65851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DETAIL</a:t>
            </a:r>
          </a:p>
        </p:txBody>
      </p:sp>
      <p:sp>
        <p:nvSpPr>
          <p:cNvPr id="9" name="Oval 8"/>
          <p:cNvSpPr/>
          <p:nvPr/>
        </p:nvSpPr>
        <p:spPr>
          <a:xfrm>
            <a:off x="4393809" y="2646095"/>
            <a:ext cx="1716259" cy="774897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>
            <a:endCxn id="9" idx="6"/>
          </p:cNvCxnSpPr>
          <p:nvPr/>
        </p:nvCxnSpPr>
        <p:spPr>
          <a:xfrm flipH="1" flipV="1">
            <a:off x="6110068" y="3033544"/>
            <a:ext cx="2465359" cy="130393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>
            <a:outerShdw blurRad="40000" dist="20000" dir="5400000" rotWithShape="0">
              <a:schemeClr val="accent6">
                <a:alpha val="38000"/>
              </a:scheme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575425" y="4145631"/>
            <a:ext cx="1695382" cy="52322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/>
              <a:t>REWARD</a:t>
            </a:r>
            <a:endParaRPr lang="en-US" sz="2800" dirty="0"/>
          </a:p>
        </p:txBody>
      </p:sp>
      <p:sp>
        <p:nvSpPr>
          <p:cNvPr id="16" name="Oval 15"/>
          <p:cNvSpPr/>
          <p:nvPr/>
        </p:nvSpPr>
        <p:spPr>
          <a:xfrm>
            <a:off x="3896354" y="4255735"/>
            <a:ext cx="1716259" cy="774897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/>
          <p:cNvCxnSpPr>
            <a:stCxn id="11" idx="1"/>
            <a:endCxn id="16" idx="6"/>
          </p:cNvCxnSpPr>
          <p:nvPr/>
        </p:nvCxnSpPr>
        <p:spPr>
          <a:xfrm flipH="1">
            <a:off x="5612613" y="4407241"/>
            <a:ext cx="2962813" cy="23594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>
            <a:outerShdw blurRad="40000" dist="20000" dir="5400000" rotWithShape="0">
              <a:schemeClr val="accent6">
                <a:alpha val="38000"/>
              </a:scheme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37936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177</a:t>
            </a:fld>
            <a:endParaRPr lang="en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835700" y="593367"/>
            <a:ext cx="8520600" cy="763600"/>
          </a:xfrm>
        </p:spPr>
        <p:txBody>
          <a:bodyPr>
            <a:normAutofit fontScale="90000"/>
          </a:bodyPr>
          <a:lstStyle/>
          <a:p>
            <a:r>
              <a:rPr lang="en-US" dirty="0"/>
              <a:t>Learning with constraints</a:t>
            </a:r>
          </a:p>
        </p:txBody>
      </p:sp>
      <p:sp>
        <p:nvSpPr>
          <p:cNvPr id="7" name="Text Placeholder 1"/>
          <p:cNvSpPr>
            <a:spLocks noGrp="1"/>
          </p:cNvSpPr>
          <p:nvPr>
            <p:ph type="body" idx="1"/>
          </p:nvPr>
        </p:nvSpPr>
        <p:spPr>
          <a:xfrm>
            <a:off x="1835700" y="1482065"/>
            <a:ext cx="8520600" cy="4555200"/>
          </a:xfrm>
        </p:spPr>
        <p:txBody>
          <a:bodyPr>
            <a:normAutofit/>
          </a:bodyPr>
          <a:lstStyle/>
          <a:p>
            <a:r>
              <a:rPr lang="en-US" sz="2800" b="1" dirty="0"/>
              <a:t>Proposed methods</a:t>
            </a:r>
          </a:p>
          <a:p>
            <a:pPr lvl="1"/>
            <a:r>
              <a:rPr lang="en-US" sz="2400" dirty="0"/>
              <a:t>Joint Loss</a:t>
            </a:r>
          </a:p>
          <a:p>
            <a:pPr lvl="1"/>
            <a:endParaRPr lang="en-US" sz="2400" dirty="0"/>
          </a:p>
          <a:p>
            <a:pPr lvl="1"/>
            <a:endParaRPr lang="en-US" sz="24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2387600"/>
            <a:ext cx="4711700" cy="20828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8691562" y="86146"/>
            <a:ext cx="1916919" cy="65851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DETAIL</a:t>
            </a:r>
          </a:p>
        </p:txBody>
      </p:sp>
    </p:spTree>
    <p:extLst>
      <p:ext uri="{BB962C8B-B14F-4D97-AF65-F5344CB8AC3E}">
        <p14:creationId xmlns:p14="http://schemas.microsoft.com/office/powerpoint/2010/main" val="5676610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178</a:t>
            </a:fld>
            <a:endParaRPr lang="en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835700" y="593367"/>
            <a:ext cx="8520600" cy="763600"/>
          </a:xfrm>
        </p:spPr>
        <p:txBody>
          <a:bodyPr>
            <a:normAutofit fontScale="90000"/>
          </a:bodyPr>
          <a:lstStyle/>
          <a:p>
            <a:r>
              <a:rPr lang="en-US" dirty="0"/>
              <a:t>Learning with constraints</a:t>
            </a:r>
          </a:p>
        </p:txBody>
      </p:sp>
      <p:sp>
        <p:nvSpPr>
          <p:cNvPr id="7" name="Text Placeholder 1"/>
          <p:cNvSpPr>
            <a:spLocks noGrp="1"/>
          </p:cNvSpPr>
          <p:nvPr>
            <p:ph type="body" idx="1"/>
          </p:nvPr>
        </p:nvSpPr>
        <p:spPr>
          <a:xfrm>
            <a:off x="1835700" y="1482065"/>
            <a:ext cx="8520600" cy="4555200"/>
          </a:xfrm>
        </p:spPr>
        <p:txBody>
          <a:bodyPr>
            <a:normAutofit/>
          </a:bodyPr>
          <a:lstStyle/>
          <a:p>
            <a:r>
              <a:rPr lang="en-US" sz="2800" b="1" dirty="0"/>
              <a:t>Proposed methods</a:t>
            </a:r>
          </a:p>
          <a:p>
            <a:pPr lvl="1"/>
            <a:r>
              <a:rPr lang="en-US" sz="2400" dirty="0"/>
              <a:t>Joint Loss</a:t>
            </a:r>
          </a:p>
          <a:p>
            <a:pPr lvl="1"/>
            <a:endParaRPr lang="en-US" sz="2400" dirty="0"/>
          </a:p>
          <a:p>
            <a:pPr lvl="1"/>
            <a:endParaRPr lang="en-US" sz="24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2387600"/>
            <a:ext cx="4711700" cy="20828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8691562" y="86146"/>
            <a:ext cx="1916919" cy="65851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DETAIL</a:t>
            </a:r>
          </a:p>
        </p:txBody>
      </p:sp>
      <p:sp>
        <p:nvSpPr>
          <p:cNvPr id="9" name="Oval 8"/>
          <p:cNvSpPr/>
          <p:nvPr/>
        </p:nvSpPr>
        <p:spPr>
          <a:xfrm>
            <a:off x="5491088" y="2387600"/>
            <a:ext cx="2954412" cy="1073052"/>
          </a:xfrm>
          <a:prstGeom prst="ellipse">
            <a:avLst/>
          </a:prstGeom>
          <a:noFill/>
          <a:ln w="38100" cmpd="sng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>
            <a:stCxn id="11" idx="2"/>
            <a:endCxn id="9" idx="6"/>
          </p:cNvCxnSpPr>
          <p:nvPr/>
        </p:nvCxnSpPr>
        <p:spPr>
          <a:xfrm>
            <a:off x="8320028" y="2189603"/>
            <a:ext cx="125472" cy="734523"/>
          </a:xfrm>
          <a:prstGeom prst="straightConnector1">
            <a:avLst/>
          </a:prstGeom>
          <a:ln>
            <a:solidFill>
              <a:srgbClr val="00B050"/>
            </a:solidFill>
            <a:tailEnd type="arrow"/>
          </a:ln>
          <a:effectLst>
            <a:outerShdw blurRad="40000" dist="20000" dir="5400000" rotWithShape="0">
              <a:schemeClr val="accent6">
                <a:alpha val="38000"/>
              </a:scheme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200634" y="1666383"/>
            <a:ext cx="2238788" cy="523220"/>
          </a:xfrm>
          <a:prstGeom prst="rect">
            <a:avLst/>
          </a:prstGeom>
          <a:noFill/>
          <a:ln w="38100" cmpd="sng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800" smtClean="0"/>
              <a:t>Supervision</a:t>
            </a:r>
            <a:endParaRPr lang="en-US" sz="2800" dirty="0"/>
          </a:p>
        </p:txBody>
      </p:sp>
      <p:sp>
        <p:nvSpPr>
          <p:cNvPr id="12" name="Oval 11"/>
          <p:cNvSpPr/>
          <p:nvPr/>
        </p:nvSpPr>
        <p:spPr>
          <a:xfrm>
            <a:off x="4118372" y="3460652"/>
            <a:ext cx="4720828" cy="1148151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/>
          <p:cNvCxnSpPr>
            <a:stCxn id="23" idx="0"/>
            <a:endCxn id="12" idx="4"/>
          </p:cNvCxnSpPr>
          <p:nvPr/>
        </p:nvCxnSpPr>
        <p:spPr>
          <a:xfrm flipH="1" flipV="1">
            <a:off x="6478786" y="4608803"/>
            <a:ext cx="429066" cy="30890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>
            <a:outerShdw blurRad="40000" dist="20000" dir="5400000" rotWithShape="0">
              <a:schemeClr val="accent6">
                <a:alpha val="38000"/>
              </a:scheme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4976503" y="4917708"/>
            <a:ext cx="3862697" cy="52322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Guided by constraint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5576300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835700" y="1482065"/>
            <a:ext cx="9621194" cy="4555200"/>
          </a:xfrm>
        </p:spPr>
        <p:txBody>
          <a:bodyPr>
            <a:normAutofit/>
          </a:bodyPr>
          <a:lstStyle/>
          <a:p>
            <a:r>
              <a:rPr lang="en-US" altLang="ko-KR" sz="2800" i="1" dirty="0" smtClean="0">
                <a:sym typeface="Verdana"/>
              </a:rPr>
              <a:t>Transduction (toy) </a:t>
            </a:r>
          </a:p>
          <a:p>
            <a:pPr lvl="1"/>
            <a:r>
              <a:rPr lang="en-US" altLang="ko-KR" sz="2000" dirty="0" smtClean="0">
                <a:sym typeface="Verdana"/>
              </a:rPr>
              <a:t>A transducer (T) is a </a:t>
            </a:r>
            <a:r>
              <a:rPr lang="en-US" sz="2000" dirty="0" smtClean="0"/>
              <a:t>function </a:t>
            </a:r>
            <a:r>
              <a:rPr lang="en-US" sz="2000" dirty="0"/>
              <a:t>from a 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					‘source language’ (L</a:t>
            </a:r>
            <a:r>
              <a:rPr lang="en-US" sz="2000" baseline="-25000" dirty="0" smtClean="0"/>
              <a:t>s</a:t>
            </a:r>
            <a:r>
              <a:rPr lang="en-US" sz="2000" dirty="0" smtClean="0"/>
              <a:t> ) to </a:t>
            </a:r>
            <a:r>
              <a:rPr lang="en-US" sz="2000" dirty="0"/>
              <a:t>a </a:t>
            </a:r>
            <a:r>
              <a:rPr lang="en-US" sz="2000" dirty="0" smtClean="0"/>
              <a:t>‘target language’ </a:t>
            </a:r>
            <a:r>
              <a:rPr lang="en-US" sz="2000" dirty="0"/>
              <a:t>(</a:t>
            </a:r>
            <a:r>
              <a:rPr lang="en-US" sz="2000" dirty="0" smtClean="0"/>
              <a:t>L</a:t>
            </a:r>
            <a:r>
              <a:rPr lang="en-US" sz="2000" baseline="-25000" dirty="0"/>
              <a:t>T</a:t>
            </a:r>
            <a:r>
              <a:rPr lang="en-US" sz="2000" dirty="0" smtClean="0"/>
              <a:t> </a:t>
            </a:r>
            <a:r>
              <a:rPr lang="en-US" sz="2000" dirty="0"/>
              <a:t>)</a:t>
            </a:r>
            <a:r>
              <a:rPr lang="en-US" sz="2000" dirty="0" smtClean="0"/>
              <a:t>. </a:t>
            </a:r>
            <a:endParaRPr lang="en-US" sz="2000" dirty="0"/>
          </a:p>
          <a:p>
            <a:pPr lvl="1"/>
            <a:endParaRPr lang="en-US" altLang="ko-KR" sz="2000" dirty="0" smtClean="0">
              <a:sym typeface="Verdana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17</a:t>
            </a:fld>
            <a:endParaRPr lang="en"/>
          </a:p>
        </p:txBody>
      </p:sp>
      <p:sp>
        <p:nvSpPr>
          <p:cNvPr id="23" name="Shape 66"/>
          <p:cNvSpPr txBox="1">
            <a:spLocks noGrp="1"/>
          </p:cNvSpPr>
          <p:nvPr>
            <p:ph type="title"/>
          </p:nvPr>
        </p:nvSpPr>
        <p:spPr>
          <a:xfrm>
            <a:off x="1835700" y="593367"/>
            <a:ext cx="8832300" cy="7636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lvl="0"/>
            <a:r>
              <a:rPr lang="en-US" dirty="0" smtClean="0"/>
              <a:t>Transduction constraints</a:t>
            </a:r>
            <a:endParaRPr lang="en-US" sz="3600" b="1" dirty="0">
              <a:solidFill>
                <a:srgbClr val="404040"/>
              </a:solidFill>
              <a:latin typeface="Apple SD 산돌고딕 Neo 일반체"/>
              <a:ea typeface="Apple SD 산돌고딕 Neo 일반체"/>
              <a:cs typeface="Apple SD 산돌고딕 Neo 일반체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3506" y="2862728"/>
            <a:ext cx="2457398" cy="593165"/>
          </a:xfrm>
          <a:prstGeom prst="rect">
            <a:avLst/>
          </a:prstGeom>
        </p:spPr>
      </p:pic>
      <p:sp>
        <p:nvSpPr>
          <p:cNvPr id="37" name="Rectangle 36"/>
          <p:cNvSpPr/>
          <p:nvPr/>
        </p:nvSpPr>
        <p:spPr>
          <a:xfrm>
            <a:off x="1086971" y="3838638"/>
            <a:ext cx="6389594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/>
              <a:t>[Source] </a:t>
            </a:r>
            <a:r>
              <a:rPr lang="en-US" sz="2800" dirty="0" err="1" smtClean="0"/>
              <a:t>azazbz</a:t>
            </a:r>
            <a:endParaRPr lang="en-US" sz="2800" dirty="0" smtClean="0"/>
          </a:p>
          <a:p>
            <a:endParaRPr lang="en-US" sz="2800" dirty="0" smtClean="0">
              <a:sym typeface="Wingdings"/>
            </a:endParaRPr>
          </a:p>
          <a:p>
            <a:endParaRPr lang="en-US" sz="2800" dirty="0" smtClean="0">
              <a:sym typeface="Wingdings"/>
            </a:endParaRPr>
          </a:p>
          <a:p>
            <a:r>
              <a:rPr lang="en-US" sz="2800" dirty="0" smtClean="0">
                <a:solidFill>
                  <a:srgbClr val="0070C0"/>
                </a:solidFill>
              </a:rPr>
              <a:t> [Target] </a:t>
            </a:r>
            <a:r>
              <a:rPr lang="en-US" sz="2800" dirty="0" err="1" smtClean="0">
                <a:solidFill>
                  <a:srgbClr val="0070C0"/>
                </a:solidFill>
              </a:rPr>
              <a:t>aaaaaazb</a:t>
            </a:r>
            <a:endParaRPr lang="en-US" sz="2800" dirty="0"/>
          </a:p>
        </p:txBody>
      </p:sp>
      <p:sp>
        <p:nvSpPr>
          <p:cNvPr id="49" name="Right Arrow 48"/>
          <p:cNvSpPr/>
          <p:nvPr/>
        </p:nvSpPr>
        <p:spPr>
          <a:xfrm rot="5400000">
            <a:off x="2519722" y="4626402"/>
            <a:ext cx="734028" cy="235298"/>
          </a:xfrm>
          <a:prstGeom prst="rightArrow">
            <a:avLst/>
          </a:prstGeom>
          <a:solidFill>
            <a:schemeClr val="tx1">
              <a:alpha val="92000"/>
            </a:scheme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9" tIns="34295" rIns="68589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416925" y="3838638"/>
            <a:ext cx="6389594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/>
              <a:t>[Source] </a:t>
            </a:r>
            <a:r>
              <a:rPr lang="en-US" sz="2800" dirty="0" err="1" smtClean="0"/>
              <a:t>azbzazbzbzaazbzbzbzbzbz</a:t>
            </a:r>
            <a:r>
              <a:rPr lang="en-US" sz="2800" dirty="0" smtClean="0"/>
              <a:t> </a:t>
            </a:r>
            <a:endParaRPr lang="en-US" sz="2800" dirty="0"/>
          </a:p>
          <a:p>
            <a:endParaRPr lang="en-US" sz="2800" dirty="0">
              <a:sym typeface="Wingdings"/>
            </a:endParaRPr>
          </a:p>
          <a:p>
            <a:endParaRPr lang="en-US" sz="2800" dirty="0" smtClean="0">
              <a:sym typeface="Wingdings"/>
            </a:endParaRPr>
          </a:p>
          <a:p>
            <a:r>
              <a:rPr lang="en-US" sz="2800" dirty="0" smtClean="0">
                <a:solidFill>
                  <a:srgbClr val="0070C0"/>
                </a:solidFill>
              </a:rPr>
              <a:t> [Target] </a:t>
            </a:r>
            <a:r>
              <a:rPr lang="en-US" sz="2800" dirty="0" err="1" smtClean="0">
                <a:solidFill>
                  <a:srgbClr val="0070C0"/>
                </a:solidFill>
              </a:rPr>
              <a:t>aaazbaaazbzbaaaaaazbzbzbzbzb</a:t>
            </a:r>
            <a:r>
              <a:rPr lang="en-US" sz="2800" dirty="0" smtClean="0">
                <a:solidFill>
                  <a:srgbClr val="0070C0"/>
                </a:solidFill>
              </a:rPr>
              <a:t> </a:t>
            </a:r>
            <a:endParaRPr lang="en-US" sz="2800" dirty="0">
              <a:solidFill>
                <a:srgbClr val="0070C0"/>
              </a:solidFill>
              <a:sym typeface="Wingdings"/>
            </a:endParaRPr>
          </a:p>
          <a:p>
            <a:endParaRPr lang="en-US" sz="2800" dirty="0"/>
          </a:p>
        </p:txBody>
      </p:sp>
      <p:sp>
        <p:nvSpPr>
          <p:cNvPr id="11" name="Right Arrow 10"/>
          <p:cNvSpPr/>
          <p:nvPr/>
        </p:nvSpPr>
        <p:spPr>
          <a:xfrm rot="5400000">
            <a:off x="6849676" y="4626402"/>
            <a:ext cx="734028" cy="235298"/>
          </a:xfrm>
          <a:prstGeom prst="rightArrow">
            <a:avLst/>
          </a:prstGeom>
          <a:solidFill>
            <a:schemeClr val="tx1">
              <a:alpha val="92000"/>
            </a:scheme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9" tIns="34295" rIns="68589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287546" y="3932842"/>
            <a:ext cx="71526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sz="6000" dirty="0" smtClean="0"/>
              <a:t>…</a:t>
            </a:r>
            <a:endParaRPr lang="en-US" sz="6000" dirty="0"/>
          </a:p>
        </p:txBody>
      </p:sp>
      <p:sp>
        <p:nvSpPr>
          <p:cNvPr id="13" name="Rectangle 12"/>
          <p:cNvSpPr/>
          <p:nvPr/>
        </p:nvSpPr>
        <p:spPr>
          <a:xfrm>
            <a:off x="211000" y="3375979"/>
            <a:ext cx="378277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 smtClean="0">
                <a:sym typeface="Verdana"/>
              </a:rPr>
              <a:t>Multiple (input, output</a:t>
            </a:r>
            <a:r>
              <a:rPr lang="en-US" altLang="ko-KR" sz="2000" smtClean="0">
                <a:sym typeface="Verdana"/>
              </a:rPr>
              <a:t>)  pairs</a:t>
            </a:r>
            <a:endParaRPr lang="en-US" sz="2000" dirty="0"/>
          </a:p>
        </p:txBody>
      </p:sp>
      <p:sp>
        <p:nvSpPr>
          <p:cNvPr id="14" name="Left Bracket 13"/>
          <p:cNvSpPr/>
          <p:nvPr/>
        </p:nvSpPr>
        <p:spPr>
          <a:xfrm>
            <a:off x="655745" y="3937227"/>
            <a:ext cx="322729" cy="1613647"/>
          </a:xfrm>
          <a:prstGeom prst="leftBracket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Left Bracket 14"/>
          <p:cNvSpPr/>
          <p:nvPr/>
        </p:nvSpPr>
        <p:spPr>
          <a:xfrm flipH="1">
            <a:off x="11507837" y="3932842"/>
            <a:ext cx="369795" cy="1613647"/>
          </a:xfrm>
          <a:prstGeom prst="leftBracket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42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1835700" y="593367"/>
            <a:ext cx="8520600" cy="7636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r>
              <a:rPr lang="en" dirty="0"/>
              <a:t>Problem Definition</a:t>
            </a:r>
          </a:p>
        </p:txBody>
      </p:sp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1803358" y="1536633"/>
            <a:ext cx="8520600" cy="45552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r>
              <a:rPr lang="en-US" dirty="0">
                <a:sym typeface="Verdana"/>
              </a:rPr>
              <a:t>Is neural model good enough?</a:t>
            </a:r>
            <a:endParaRPr lang="en-US" altLang="ko-KR" sz="2800" dirty="0">
              <a:sym typeface="Verdana"/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en-US" altLang="ko-KR" sz="2400" b="1" dirty="0" smtClean="0">
                <a:sym typeface="Verdana"/>
              </a:rPr>
              <a:t>LARGE </a:t>
            </a:r>
            <a:r>
              <a:rPr lang="en-US" altLang="ko-KR" sz="2400" b="1" dirty="0">
                <a:sym typeface="Verdana"/>
              </a:rPr>
              <a:t>dataset is required.</a:t>
            </a:r>
          </a:p>
          <a:p>
            <a:pPr lvl="2"/>
            <a:r>
              <a:rPr lang="en-US" altLang="ko-KR" sz="2000" dirty="0">
                <a:sym typeface="Verdana"/>
              </a:rPr>
              <a:t>Not very good on small dataset</a:t>
            </a:r>
            <a:r>
              <a:rPr lang="en-US" altLang="ko-KR" sz="2000" dirty="0" smtClean="0">
                <a:sym typeface="Verdana"/>
              </a:rPr>
              <a:t>. (Data-deficiency problem)</a:t>
            </a:r>
            <a:endParaRPr lang="en-US" altLang="ko-KR" dirty="0">
              <a:sym typeface="Verdana"/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en-US" altLang="ko-KR" sz="2400" b="1" dirty="0">
                <a:sym typeface="Verdana"/>
              </a:rPr>
              <a:t>End-to-End learning</a:t>
            </a:r>
          </a:p>
          <a:p>
            <a:pPr lvl="2"/>
            <a:r>
              <a:rPr lang="en-US" altLang="ko-KR" sz="2000" dirty="0" smtClean="0">
                <a:sym typeface="Verdana"/>
              </a:rPr>
              <a:t>often </a:t>
            </a:r>
            <a:r>
              <a:rPr lang="en-US" altLang="ko-KR" sz="2000" dirty="0">
                <a:sym typeface="Verdana"/>
              </a:rPr>
              <a:t>ignores the constraints on the output space.</a:t>
            </a:r>
            <a:endParaRPr lang="en-US" altLang="ko-KR" sz="2400" b="1" dirty="0" smtClean="0">
              <a:sym typeface="Verdana"/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en-US" altLang="ko-KR" sz="2400" b="1" dirty="0" smtClean="0">
                <a:sym typeface="Verdana"/>
              </a:rPr>
              <a:t>Hard to inject knowledge/constraints.</a:t>
            </a:r>
            <a:endParaRPr lang="en-US" altLang="ko-KR" b="1" dirty="0" smtClean="0">
              <a:sym typeface="Verdana"/>
            </a:endParaRPr>
          </a:p>
          <a:p>
            <a:endParaRPr lang="en-US" altLang="ko-KR" sz="2000" dirty="0">
              <a:sym typeface="Verdana"/>
            </a:endParaRPr>
          </a:p>
          <a:p>
            <a:pPr marL="0" indent="0">
              <a:buNone/>
            </a:pPr>
            <a:r>
              <a:rPr lang="en-US" altLang="ko-KR" sz="2000" dirty="0">
                <a:sym typeface="Verdana"/>
              </a:rPr>
              <a:t>	</a:t>
            </a:r>
            <a:r>
              <a:rPr lang="en-US" altLang="ko-KR" sz="2200" u="sng" dirty="0">
                <a:sym typeface="Verdana"/>
              </a:rPr>
              <a:t>Standard optimization</a:t>
            </a:r>
            <a:r>
              <a:rPr lang="en-US" altLang="ko-KR" sz="2200" dirty="0">
                <a:sym typeface="Verdana"/>
              </a:rPr>
              <a:t>				</a:t>
            </a:r>
            <a:r>
              <a:rPr lang="en-US" altLang="ko-KR" sz="2200" u="sng" dirty="0">
                <a:sym typeface="Verdana"/>
              </a:rPr>
              <a:t>Neural Network</a:t>
            </a:r>
          </a:p>
          <a:p>
            <a:endParaRPr lang="en-US" altLang="ko-KR" dirty="0">
              <a:latin typeface="Apple SD 산돌고딕 Neo 일반체"/>
              <a:ea typeface="Apple SD 산돌고딕 Neo 일반체"/>
              <a:cs typeface="Apple SD 산돌고딕 Neo 일반체"/>
              <a:sym typeface="Verdana"/>
            </a:endParaRPr>
          </a:p>
          <a:p>
            <a:endParaRPr lang="en-US" altLang="ko-KR" sz="2800" dirty="0">
              <a:sym typeface="Verdana"/>
            </a:endParaRPr>
          </a:p>
          <a:p>
            <a:pPr marL="0" indent="0">
              <a:buNone/>
            </a:pPr>
            <a:endParaRPr lang="en-US" sz="2800" dirty="0">
              <a:sym typeface="Verdana"/>
            </a:endParaRPr>
          </a:p>
          <a:p>
            <a:pPr marL="971550" lvl="1"/>
            <a:endParaRPr lang="en-US" dirty="0" smtClean="0">
              <a:latin typeface="Apple SD 산돌고딕 Neo 일반체"/>
              <a:ea typeface="Apple SD 산돌고딕 Neo 일반체"/>
              <a:cs typeface="Apple SD 산돌고딕 Neo 일반체"/>
              <a:sym typeface="Verdana"/>
            </a:endParaRPr>
          </a:p>
          <a:p>
            <a:pPr marL="285750" indent="-285750"/>
            <a:endParaRPr sz="24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179</a:t>
            </a:fld>
            <a:endParaRPr lang="en"/>
          </a:p>
        </p:txBody>
      </p:sp>
      <p:sp>
        <p:nvSpPr>
          <p:cNvPr id="5" name="TextBox 4"/>
          <p:cNvSpPr txBox="1"/>
          <p:nvPr/>
        </p:nvSpPr>
        <p:spPr>
          <a:xfrm>
            <a:off x="-251696" y="1796381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4160545" y="4796474"/>
                <a:ext cx="6217920" cy="203132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𝑚𝑎𝑥</m:t>
                          </m:r>
                        </m:e>
                        <m:sub>
                          <m:r>
                            <a:rPr lang="en-US" i="1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en-US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f</m:t>
                      </m:r>
                      <m:d>
                        <m:dPr>
                          <m:ctrlPr>
                            <a:rPr lang="en-US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US">
                              <a:latin typeface="Cambria Math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charset="0"/>
                            </a:rPr>
                            <m:t>y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m:rPr>
                              <m:sty m:val="p"/>
                            </m:rPr>
                            <a:rPr lang="en-US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.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charset="0"/>
                            </a:rPr>
                            <m:t>𝑦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≥0</m:t>
                      </m:r>
                    </m:oMath>
                  </m:oMathPara>
                </a14:m>
                <a:endParaRPr lang="en-US" dirty="0"/>
              </a:p>
              <a:p>
                <a:pPr lvl="5"/>
                <a:r>
                  <a:rPr lang="en-US" dirty="0"/>
                  <a:t/>
                </a:r>
                <a:br>
                  <a:rPr lang="en-US" dirty="0"/>
                </a:br>
                <a:r>
                  <a:rPr lang="en-US" dirty="0"/>
                  <a:t>Optimizing over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i="1">
                        <a:latin typeface="Cambria Math" charset="0"/>
                      </a:rPr>
                      <m:t>→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charset="0"/>
                      </a:rPr>
                      <m:t>𝑛𝑜𝑡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charset="0"/>
                      </a:rPr>
                      <m:t> 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charset="0"/>
                      </a:rPr>
                      <m:t>𝑐𝑜𝑛𝑣𝑒𝑥</m:t>
                    </m:r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:pPr lvl="5"/>
                <a:r>
                  <a:rPr lang="en-US" dirty="0"/>
                  <a:t>f(),g() have to be convex function</a:t>
                </a:r>
              </a:p>
              <a:p>
                <a:pPr lvl="5"/>
                <a:r>
                  <a:rPr lang="en-US" dirty="0">
                    <a:solidFill>
                      <a:srgbClr val="FF0000"/>
                    </a:solidFill>
                  </a:rPr>
                  <a:t>No closed form solutions. (for sure)</a:t>
                </a: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0545" y="4796474"/>
                <a:ext cx="6217920" cy="2031325"/>
              </a:xfrm>
              <a:prstGeom prst="rect">
                <a:avLst/>
              </a:prstGeom>
              <a:blipFill rotWithShape="0">
                <a:blip r:embed="rId3"/>
                <a:stretch>
                  <a:fillRect t="-17417" b="-39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Connector 5"/>
          <p:cNvCxnSpPr/>
          <p:nvPr/>
        </p:nvCxnSpPr>
        <p:spPr>
          <a:xfrm>
            <a:off x="5505566" y="4002154"/>
            <a:ext cx="0" cy="223884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-14671" y="4796473"/>
                <a:ext cx="6992295" cy="177625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𝑚𝑎𝑥</m:t>
                          </m:r>
                        </m:e>
                        <m:sub>
                          <m:r>
                            <a:rPr lang="en-US" i="1">
                              <a:highlight>
                                <a:srgbClr val="FFFF00"/>
                              </a:highlight>
                              <a:latin typeface="Cambria Math" charset="0"/>
                            </a:rPr>
                            <m:t>𝑦</m:t>
                          </m:r>
                        </m:sub>
                      </m:sSub>
                      <m:r>
                        <a:rPr lang="en-US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f</m:t>
                      </m:r>
                      <m:d>
                        <m:dPr>
                          <m:ctrlPr>
                            <a:rPr lang="en-US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US">
                              <a:latin typeface="Cambria Math" charset="0"/>
                            </a:rPr>
                            <m:t>,</m:t>
                          </m:r>
                          <m:r>
                            <a:rPr lang="en-US" i="1">
                              <a:latin typeface="Cambria Math" charset="0"/>
                            </a:rPr>
                            <m:t> </m:t>
                          </m:r>
                          <m:r>
                            <a:rPr lang="en-US" i="1">
                              <a:highlight>
                                <a:srgbClr val="FFFF00"/>
                              </a:highlight>
                              <a:latin typeface="Cambria Math" charset="0"/>
                            </a:rPr>
                            <m:t>𝑦</m:t>
                          </m:r>
                          <m:r>
                            <a:rPr lang="en-US" i="1">
                              <a:latin typeface="Cambria Math" charset="0"/>
                            </a:rPr>
                            <m:t>;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charset="0"/>
                            </a:rPr>
                            <m:t>w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.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i="1">
                              <a:highlight>
                                <a:srgbClr val="FFFF00"/>
                              </a:highlight>
                              <a:latin typeface="Cambria Math" charset="0"/>
                            </a:rPr>
                            <m:t>𝑦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≥0</m:t>
                      </m:r>
                    </m:oMath>
                  </m:oMathPara>
                </a14:m>
                <a:endParaRPr lang="en-US" dirty="0"/>
              </a:p>
              <a:p>
                <a:pPr lvl="5"/>
                <a:r>
                  <a:rPr lang="en-US" dirty="0"/>
                  <a:t/>
                </a:r>
                <a:br>
                  <a:rPr lang="en-US" dirty="0"/>
                </a:br>
                <a:r>
                  <a:rPr lang="en-US" dirty="0"/>
                  <a:t>Optimizing over 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→</m:t>
                    </m:r>
                    <m:r>
                      <a:rPr lang="en-US" i="1">
                        <a:latin typeface="Cambria Math" charset="0"/>
                      </a:rPr>
                      <m:t>𝑐𝑜𝑛𝑣𝑒𝑥</m:t>
                    </m:r>
                  </m:oMath>
                </a14:m>
                <a:endParaRPr lang="en-US" dirty="0"/>
              </a:p>
              <a:p>
                <a:pPr lvl="5"/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4671" y="4796473"/>
                <a:ext cx="6992295" cy="1776255"/>
              </a:xfrm>
              <a:prstGeom prst="rect">
                <a:avLst/>
              </a:prstGeom>
              <a:blipFill rotWithShape="0">
                <a:blip r:embed="rId4"/>
                <a:stretch>
                  <a:fillRect t="-199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088105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835700" y="1482065"/>
            <a:ext cx="8520600" cy="4555200"/>
          </a:xfrm>
        </p:spPr>
        <p:txBody>
          <a:bodyPr/>
          <a:lstStyle/>
          <a:p>
            <a:r>
              <a:rPr lang="en-US" altLang="ko-KR" sz="2800" dirty="0">
                <a:sym typeface="Verdana"/>
              </a:rPr>
              <a:t>Modified </a:t>
            </a:r>
            <a:r>
              <a:rPr lang="en-US" altLang="ko-KR" sz="2800" dirty="0" err="1">
                <a:sym typeface="Verdana"/>
              </a:rPr>
              <a:t>Lagrangian</a:t>
            </a:r>
            <a:r>
              <a:rPr lang="en-US" altLang="ko-KR" sz="2800" dirty="0">
                <a:sym typeface="Verdana"/>
              </a:rPr>
              <a:t> </a:t>
            </a:r>
            <a:r>
              <a:rPr lang="en-US" altLang="ko-KR" sz="2800" dirty="0" smtClean="0">
                <a:sym typeface="Verdana"/>
              </a:rPr>
              <a:t>Relaxation</a:t>
            </a:r>
          </a:p>
          <a:p>
            <a:endParaRPr lang="en-US" altLang="ko-KR" sz="2800" dirty="0" smtClean="0">
              <a:sym typeface="Verdana"/>
            </a:endParaRPr>
          </a:p>
          <a:p>
            <a:endParaRPr lang="en-US" altLang="ko-KR" sz="2800" dirty="0">
              <a:sym typeface="Verdana"/>
            </a:endParaRPr>
          </a:p>
          <a:p>
            <a:endParaRPr lang="en-US" altLang="ko-KR" sz="2800" dirty="0">
              <a:sym typeface="Verdana"/>
            </a:endParaRPr>
          </a:p>
          <a:p>
            <a:endParaRPr lang="en-US" altLang="ko-KR" sz="2800" dirty="0">
              <a:sym typeface="Verdana"/>
            </a:endParaRPr>
          </a:p>
          <a:p>
            <a:r>
              <a:rPr lang="en-US" altLang="ko-KR" sz="2800" dirty="0">
                <a:sym typeface="Verdana"/>
              </a:rPr>
              <a:t>Gradient-Based </a:t>
            </a:r>
            <a:r>
              <a:rPr lang="en-US" altLang="ko-KR" sz="2800" dirty="0" smtClean="0">
                <a:sym typeface="Verdana"/>
              </a:rPr>
              <a:t>Inference</a:t>
            </a:r>
            <a:endParaRPr lang="en-US" altLang="ko-KR" sz="2800" dirty="0">
              <a:sym typeface="Verdana"/>
            </a:endParaRPr>
          </a:p>
          <a:p>
            <a:endParaRPr lang="en-US" altLang="ko-KR" sz="2800" dirty="0">
              <a:sym typeface="Verdana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180</a:t>
            </a:fld>
            <a:endParaRPr lang="en"/>
          </a:p>
        </p:txBody>
      </p:sp>
      <p:sp>
        <p:nvSpPr>
          <p:cNvPr id="23" name="Shape 66"/>
          <p:cNvSpPr txBox="1">
            <a:spLocks noGrp="1"/>
          </p:cNvSpPr>
          <p:nvPr>
            <p:ph type="title"/>
          </p:nvPr>
        </p:nvSpPr>
        <p:spPr>
          <a:xfrm>
            <a:off x="1835700" y="593367"/>
            <a:ext cx="8832300" cy="7636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lvl="0"/>
            <a:r>
              <a:rPr lang="en-US" altLang="ko-KR" dirty="0">
                <a:sym typeface="Verdana"/>
              </a:rPr>
              <a:t>Gradient-Based Inference (GBI)</a:t>
            </a:r>
            <a:endParaRPr lang="en-US" sz="3600" b="1" dirty="0">
              <a:solidFill>
                <a:srgbClr val="404040"/>
              </a:solidFill>
              <a:latin typeface="Apple SD 산돌고딕 Neo 일반체"/>
              <a:ea typeface="Apple SD 산돌고딕 Neo 일반체"/>
              <a:cs typeface="Apple SD 산돌고딕 Neo 일반체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6185210" y="4443313"/>
            <a:ext cx="1075874" cy="728946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/>
          <p:cNvCxnSpPr>
            <a:stCxn id="17" idx="1"/>
            <a:endCxn id="15" idx="7"/>
          </p:cNvCxnSpPr>
          <p:nvPr/>
        </p:nvCxnSpPr>
        <p:spPr>
          <a:xfrm flipH="1">
            <a:off x="7103526" y="4047021"/>
            <a:ext cx="2100173" cy="50304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>
            <a:outerShdw blurRad="40000" dist="20000" dir="5400000" rotWithShape="0">
              <a:schemeClr val="accent6">
                <a:alpha val="38000"/>
              </a:scheme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9203699" y="3569967"/>
            <a:ext cx="2134872" cy="954107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Constraint violation</a:t>
            </a:r>
            <a:endParaRPr lang="en-US" sz="2400" dirty="0"/>
          </a:p>
        </p:txBody>
      </p:sp>
      <p:sp>
        <p:nvSpPr>
          <p:cNvPr id="14" name="Oval 13"/>
          <p:cNvSpPr/>
          <p:nvPr/>
        </p:nvSpPr>
        <p:spPr>
          <a:xfrm>
            <a:off x="4653213" y="4443313"/>
            <a:ext cx="1531998" cy="728946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9203699" y="2960562"/>
            <a:ext cx="2134872" cy="52322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/>
              <a:t>Likelihood</a:t>
            </a:r>
            <a:endParaRPr lang="en-US" sz="2800" dirty="0"/>
          </a:p>
        </p:txBody>
      </p:sp>
      <p:cxnSp>
        <p:nvCxnSpPr>
          <p:cNvPr id="19" name="Straight Arrow Connector 18"/>
          <p:cNvCxnSpPr>
            <a:stCxn id="18" idx="1"/>
            <a:endCxn id="14" idx="7"/>
          </p:cNvCxnSpPr>
          <p:nvPr/>
        </p:nvCxnSpPr>
        <p:spPr>
          <a:xfrm flipH="1">
            <a:off x="5960855" y="3222172"/>
            <a:ext cx="3242844" cy="132789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>
            <a:outerShdw blurRad="40000" dist="20000" dir="5400000" rotWithShape="0">
              <a:schemeClr val="accent6">
                <a:alpha val="38000"/>
              </a:scheme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5803" y="2074127"/>
            <a:ext cx="4951143" cy="550127"/>
          </a:xfrm>
          <a:prstGeom prst="rect">
            <a:avLst/>
          </a:prstGeom>
        </p:spPr>
      </p:pic>
      <p:cxnSp>
        <p:nvCxnSpPr>
          <p:cNvPr id="32" name="Straight Arrow Connector 31"/>
          <p:cNvCxnSpPr>
            <a:stCxn id="17" idx="1"/>
          </p:cNvCxnSpPr>
          <p:nvPr/>
        </p:nvCxnSpPr>
        <p:spPr>
          <a:xfrm flipH="1" flipV="1">
            <a:off x="8326245" y="2464394"/>
            <a:ext cx="877454" cy="1582627"/>
          </a:xfrm>
          <a:prstGeom prst="straightConnector1">
            <a:avLst/>
          </a:prstGeom>
          <a:ln>
            <a:solidFill>
              <a:srgbClr val="FF0000"/>
            </a:solidFill>
            <a:prstDash val="sysDot"/>
            <a:tailEnd type="arrow"/>
          </a:ln>
          <a:effectLst>
            <a:outerShdw blurRad="40000" dist="20000" dir="5400000" rotWithShape="0">
              <a:schemeClr val="accent6">
                <a:alpha val="38000"/>
              </a:scheme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18" idx="1"/>
          </p:cNvCxnSpPr>
          <p:nvPr/>
        </p:nvCxnSpPr>
        <p:spPr>
          <a:xfrm flipH="1" flipV="1">
            <a:off x="7396977" y="2469619"/>
            <a:ext cx="1806722" cy="752553"/>
          </a:xfrm>
          <a:prstGeom prst="straightConnector1">
            <a:avLst/>
          </a:prstGeom>
          <a:ln>
            <a:solidFill>
              <a:srgbClr val="FF0000"/>
            </a:solidFill>
            <a:prstDash val="sysDot"/>
            <a:tailEnd type="arrow"/>
          </a:ln>
          <a:effectLst>
            <a:outerShdw blurRad="40000" dist="20000" dir="5400000" rotWithShape="0">
              <a:schemeClr val="accent6">
                <a:alpha val="38000"/>
              </a:scheme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Rectangle 40"/>
          <p:cNvSpPr/>
          <p:nvPr/>
        </p:nvSpPr>
        <p:spPr>
          <a:xfrm>
            <a:off x="9746167" y="94405"/>
            <a:ext cx="2340100" cy="65851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smtClean="0">
                <a:solidFill>
                  <a:schemeClr val="bg1"/>
                </a:solidFill>
              </a:rPr>
              <a:t>Motivation</a:t>
            </a:r>
            <a:endParaRPr lang="en-US" sz="3600" b="1" dirty="0">
              <a:solidFill>
                <a:schemeClr val="bg1"/>
              </a:solidFill>
            </a:endParaRP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3611" y="4594040"/>
            <a:ext cx="5680290" cy="1136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559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835700" y="1482065"/>
            <a:ext cx="8520600" cy="4555200"/>
          </a:xfrm>
        </p:spPr>
        <p:txBody>
          <a:bodyPr/>
          <a:lstStyle/>
          <a:p>
            <a:r>
              <a:rPr lang="en-US" altLang="ko-KR" sz="2800" dirty="0">
                <a:sym typeface="Verdana"/>
              </a:rPr>
              <a:t>Modified </a:t>
            </a:r>
            <a:r>
              <a:rPr lang="en-US" altLang="ko-KR" sz="2800" dirty="0" err="1">
                <a:sym typeface="Verdana"/>
              </a:rPr>
              <a:t>Lagrangian</a:t>
            </a:r>
            <a:r>
              <a:rPr lang="en-US" altLang="ko-KR" sz="2800" dirty="0">
                <a:sym typeface="Verdana"/>
              </a:rPr>
              <a:t> Relaxation</a:t>
            </a:r>
          </a:p>
          <a:p>
            <a:endParaRPr lang="en-US" altLang="ko-KR" sz="2800" dirty="0">
              <a:sym typeface="Verdana"/>
            </a:endParaRPr>
          </a:p>
          <a:p>
            <a:endParaRPr lang="en-US" altLang="ko-KR" sz="2800" dirty="0">
              <a:sym typeface="Verdana"/>
            </a:endParaRPr>
          </a:p>
          <a:p>
            <a:endParaRPr lang="en-US" altLang="ko-KR" sz="2800" dirty="0">
              <a:sym typeface="Verdana"/>
            </a:endParaRPr>
          </a:p>
          <a:p>
            <a:endParaRPr lang="en-US" altLang="ko-KR" sz="2800" dirty="0">
              <a:sym typeface="Verdana"/>
            </a:endParaRPr>
          </a:p>
          <a:p>
            <a:r>
              <a:rPr lang="en-US" altLang="ko-KR" sz="2800" dirty="0">
                <a:sym typeface="Verdana"/>
              </a:rPr>
              <a:t>Gradient-Based </a:t>
            </a:r>
            <a:r>
              <a:rPr lang="en-US" altLang="ko-KR" sz="2800" dirty="0" smtClean="0">
                <a:sym typeface="Verdana"/>
              </a:rPr>
              <a:t>Inference</a:t>
            </a:r>
            <a:endParaRPr lang="en-US" altLang="ko-KR" sz="2800" dirty="0">
              <a:sym typeface="Verdana"/>
            </a:endParaRPr>
          </a:p>
          <a:p>
            <a:endParaRPr lang="en-US" altLang="ko-KR" sz="2800" dirty="0">
              <a:sym typeface="Verdana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181</a:t>
            </a:fld>
            <a:endParaRPr lang="en"/>
          </a:p>
        </p:txBody>
      </p:sp>
      <p:sp>
        <p:nvSpPr>
          <p:cNvPr id="23" name="Shape 66"/>
          <p:cNvSpPr txBox="1">
            <a:spLocks noGrp="1"/>
          </p:cNvSpPr>
          <p:nvPr>
            <p:ph type="title"/>
          </p:nvPr>
        </p:nvSpPr>
        <p:spPr>
          <a:xfrm>
            <a:off x="1835700" y="593367"/>
            <a:ext cx="8832300" cy="7636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lvl="0"/>
            <a:r>
              <a:rPr lang="en-US" altLang="ko-KR" dirty="0">
                <a:sym typeface="Verdana"/>
              </a:rPr>
              <a:t>Gradient-Based Inference (GBI)</a:t>
            </a:r>
            <a:endParaRPr lang="en-US" sz="3600" b="1" dirty="0">
              <a:solidFill>
                <a:srgbClr val="404040"/>
              </a:solidFill>
              <a:latin typeface="Apple SD 산돌고딕 Neo 일반체"/>
              <a:ea typeface="Apple SD 산돌고딕 Neo 일반체"/>
              <a:cs typeface="Apple SD 산돌고딕 Neo 일반체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7234933" y="4528066"/>
            <a:ext cx="2166975" cy="562211"/>
          </a:xfrm>
          <a:prstGeom prst="ellipse">
            <a:avLst/>
          </a:prstGeom>
          <a:noFill/>
          <a:ln w="38100" cmpd="sng">
            <a:solidFill>
              <a:srgbClr val="92D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8506702" y="5556292"/>
            <a:ext cx="1921111" cy="523220"/>
          </a:xfrm>
          <a:prstGeom prst="rect">
            <a:avLst/>
          </a:prstGeom>
          <a:noFill/>
          <a:ln w="38100" cmpd="sng"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/>
              <a:t>Regularizer</a:t>
            </a:r>
            <a:endParaRPr lang="en-US" sz="2800" dirty="0"/>
          </a:p>
        </p:txBody>
      </p:sp>
      <p:cxnSp>
        <p:nvCxnSpPr>
          <p:cNvPr id="25" name="Straight Arrow Connector 24"/>
          <p:cNvCxnSpPr>
            <a:stCxn id="24" idx="0"/>
          </p:cNvCxnSpPr>
          <p:nvPr/>
        </p:nvCxnSpPr>
        <p:spPr>
          <a:xfrm flipH="1" flipV="1">
            <a:off x="8362895" y="5121528"/>
            <a:ext cx="1104362" cy="434764"/>
          </a:xfrm>
          <a:prstGeom prst="straightConnector1">
            <a:avLst/>
          </a:prstGeom>
          <a:ln>
            <a:solidFill>
              <a:srgbClr val="92D050"/>
            </a:solidFill>
            <a:tailEnd type="arrow"/>
          </a:ln>
          <a:effectLst>
            <a:outerShdw blurRad="40000" dist="20000" dir="5400000" rotWithShape="0">
              <a:schemeClr val="accent6">
                <a:alpha val="38000"/>
              </a:scheme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5803" y="2074127"/>
            <a:ext cx="4951143" cy="550127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9746167" y="94405"/>
            <a:ext cx="2340100" cy="65851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smtClean="0">
                <a:solidFill>
                  <a:schemeClr val="bg1"/>
                </a:solidFill>
              </a:rPr>
              <a:t>Motivation</a:t>
            </a:r>
            <a:endParaRPr lang="en-US" sz="3600" b="1" dirty="0">
              <a:solidFill>
                <a:schemeClr val="bg1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5751821" y="2074127"/>
            <a:ext cx="544901" cy="437113"/>
          </a:xfrm>
          <a:prstGeom prst="ellipse">
            <a:avLst/>
          </a:prstGeom>
          <a:noFill/>
          <a:ln w="38100" cmpd="sng">
            <a:solidFill>
              <a:srgbClr val="92D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3611" y="4594040"/>
            <a:ext cx="5680290" cy="1136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620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835700" y="1482065"/>
            <a:ext cx="8520600" cy="4555200"/>
          </a:xfrm>
        </p:spPr>
        <p:txBody>
          <a:bodyPr/>
          <a:lstStyle/>
          <a:p>
            <a:r>
              <a:rPr lang="en-US" altLang="ko-KR" sz="2800" dirty="0">
                <a:sym typeface="Verdana"/>
              </a:rPr>
              <a:t>Optimization with constraints</a:t>
            </a:r>
          </a:p>
          <a:p>
            <a:endParaRPr lang="en-US" altLang="ko-KR" sz="2800" dirty="0">
              <a:sym typeface="Verdana"/>
            </a:endParaRPr>
          </a:p>
          <a:p>
            <a:endParaRPr lang="en-US" altLang="ko-KR" sz="2800" dirty="0">
              <a:sym typeface="Verdana"/>
            </a:endParaRPr>
          </a:p>
          <a:p>
            <a:endParaRPr lang="en-US" altLang="ko-KR" sz="2800" dirty="0" smtClean="0">
              <a:sym typeface="Verdana"/>
            </a:endParaRPr>
          </a:p>
          <a:p>
            <a:r>
              <a:rPr lang="en-US" altLang="ko-KR" sz="2800" dirty="0" smtClean="0">
                <a:sym typeface="Verdana"/>
              </a:rPr>
              <a:t>Standard </a:t>
            </a:r>
            <a:r>
              <a:rPr lang="en-US" altLang="ko-KR" sz="2800" dirty="0" err="1" smtClean="0">
                <a:sym typeface="Verdana"/>
              </a:rPr>
              <a:t>Lagrangian</a:t>
            </a:r>
            <a:r>
              <a:rPr lang="en-US" altLang="ko-KR" sz="2800" dirty="0" smtClean="0">
                <a:sym typeface="Verdana"/>
              </a:rPr>
              <a:t> Relaxation</a:t>
            </a:r>
            <a:endParaRPr lang="en-US" altLang="ko-KR" sz="2800" dirty="0">
              <a:sym typeface="Verdana"/>
            </a:endParaRPr>
          </a:p>
          <a:p>
            <a:endParaRPr lang="en-US" altLang="ko-KR" sz="2800" dirty="0" smtClean="0">
              <a:sym typeface="Verdana"/>
            </a:endParaRPr>
          </a:p>
          <a:p>
            <a:endParaRPr lang="en-US" altLang="ko-KR" sz="2800" dirty="0">
              <a:sym typeface="Verdana"/>
            </a:endParaRPr>
          </a:p>
          <a:p>
            <a:endParaRPr lang="en-US" altLang="ko-KR" sz="2800" dirty="0">
              <a:sym typeface="Verdana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182</a:t>
            </a:fld>
            <a:endParaRPr lang="en"/>
          </a:p>
        </p:txBody>
      </p:sp>
      <p:sp>
        <p:nvSpPr>
          <p:cNvPr id="23" name="Shape 66"/>
          <p:cNvSpPr txBox="1">
            <a:spLocks noGrp="1"/>
          </p:cNvSpPr>
          <p:nvPr>
            <p:ph type="title"/>
          </p:nvPr>
        </p:nvSpPr>
        <p:spPr>
          <a:xfrm>
            <a:off x="1835700" y="593367"/>
            <a:ext cx="8832300" cy="7636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lvl="0"/>
            <a:r>
              <a:rPr lang="en-US" altLang="ko-KR" dirty="0">
                <a:sym typeface="Verdana"/>
              </a:rPr>
              <a:t>Gradient-Based </a:t>
            </a:r>
            <a:r>
              <a:rPr lang="en-US" altLang="ko-KR" dirty="0" smtClean="0">
                <a:sym typeface="Verdana"/>
              </a:rPr>
              <a:t>Inference (GBI)</a:t>
            </a:r>
            <a:endParaRPr lang="en-US" sz="3600" b="1" dirty="0">
              <a:solidFill>
                <a:srgbClr val="404040"/>
              </a:solidFill>
              <a:latin typeface="Apple SD 산돌고딕 Neo 일반체"/>
              <a:ea typeface="Apple SD 산돌고딕 Neo 일반체"/>
              <a:cs typeface="Apple SD 산돌고딕 Neo 일반체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380" y="3814956"/>
            <a:ext cx="3934884" cy="53402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9746167" y="94405"/>
            <a:ext cx="2340100" cy="65851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smtClean="0">
                <a:solidFill>
                  <a:schemeClr val="bg1"/>
                </a:solidFill>
              </a:rPr>
              <a:t>Motivation</a:t>
            </a:r>
            <a:endParaRPr lang="en-US" sz="3600" b="1" dirty="0">
              <a:solidFill>
                <a:schemeClr val="bg1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0053" y="2083790"/>
            <a:ext cx="2731894" cy="962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167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835700" y="1482065"/>
            <a:ext cx="8520600" cy="4555200"/>
          </a:xfrm>
        </p:spPr>
        <p:txBody>
          <a:bodyPr/>
          <a:lstStyle/>
          <a:p>
            <a:r>
              <a:rPr lang="en-US" altLang="ko-KR" sz="2800" dirty="0">
                <a:sym typeface="Verdana"/>
              </a:rPr>
              <a:t>Optimization with constraints</a:t>
            </a:r>
          </a:p>
          <a:p>
            <a:endParaRPr lang="en-US" altLang="ko-KR" sz="2800" dirty="0">
              <a:sym typeface="Verdana"/>
            </a:endParaRPr>
          </a:p>
          <a:p>
            <a:endParaRPr lang="en-US" altLang="ko-KR" sz="2800" dirty="0">
              <a:sym typeface="Verdana"/>
            </a:endParaRPr>
          </a:p>
          <a:p>
            <a:endParaRPr lang="en-US" altLang="ko-KR" sz="2800" dirty="0" smtClean="0">
              <a:sym typeface="Verdana"/>
            </a:endParaRPr>
          </a:p>
          <a:p>
            <a:r>
              <a:rPr lang="en-US" altLang="ko-KR" sz="2800" dirty="0" smtClean="0">
                <a:sym typeface="Verdana"/>
              </a:rPr>
              <a:t>Standard </a:t>
            </a:r>
            <a:r>
              <a:rPr lang="en-US" altLang="ko-KR" sz="2800" dirty="0" err="1" smtClean="0">
                <a:sym typeface="Verdana"/>
              </a:rPr>
              <a:t>Lagrangian</a:t>
            </a:r>
            <a:r>
              <a:rPr lang="en-US" altLang="ko-KR" sz="2800" dirty="0" smtClean="0">
                <a:sym typeface="Verdana"/>
              </a:rPr>
              <a:t> Relaxation</a:t>
            </a:r>
            <a:endParaRPr lang="en-US" altLang="ko-KR" sz="2800" dirty="0">
              <a:sym typeface="Verdana"/>
            </a:endParaRPr>
          </a:p>
          <a:p>
            <a:endParaRPr lang="en-US" altLang="ko-KR" sz="2800" dirty="0" smtClean="0">
              <a:sym typeface="Verdana"/>
            </a:endParaRPr>
          </a:p>
          <a:p>
            <a:endParaRPr lang="en-US" altLang="ko-KR" sz="2800" dirty="0">
              <a:sym typeface="Verdana"/>
            </a:endParaRPr>
          </a:p>
          <a:p>
            <a:endParaRPr lang="en-US" altLang="ko-KR" sz="2800" dirty="0" smtClean="0">
              <a:sym typeface="Verdana"/>
            </a:endParaRPr>
          </a:p>
          <a:p>
            <a:r>
              <a:rPr lang="en-US" altLang="ko-KR" sz="2800" dirty="0" smtClean="0">
                <a:sym typeface="Verdana"/>
              </a:rPr>
              <a:t>Modified </a:t>
            </a:r>
            <a:r>
              <a:rPr lang="en-US" altLang="ko-KR" sz="2800" dirty="0" err="1" smtClean="0">
                <a:sym typeface="Verdana"/>
              </a:rPr>
              <a:t>Lagrangian</a:t>
            </a:r>
            <a:r>
              <a:rPr lang="en-US" altLang="ko-KR" sz="2800" dirty="0" smtClean="0">
                <a:sym typeface="Verdana"/>
              </a:rPr>
              <a:t> Relaxation</a:t>
            </a:r>
          </a:p>
          <a:p>
            <a:endParaRPr lang="en-US" altLang="ko-KR" sz="2800" dirty="0">
              <a:sym typeface="Verdana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183</a:t>
            </a:fld>
            <a:endParaRPr lang="en"/>
          </a:p>
        </p:txBody>
      </p:sp>
      <p:sp>
        <p:nvSpPr>
          <p:cNvPr id="23" name="Shape 66"/>
          <p:cNvSpPr txBox="1">
            <a:spLocks noGrp="1"/>
          </p:cNvSpPr>
          <p:nvPr>
            <p:ph type="title"/>
          </p:nvPr>
        </p:nvSpPr>
        <p:spPr>
          <a:xfrm>
            <a:off x="1835700" y="593367"/>
            <a:ext cx="8832300" cy="7636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lvl="0"/>
            <a:r>
              <a:rPr lang="en-US" altLang="ko-KR" dirty="0">
                <a:sym typeface="Verdana"/>
              </a:rPr>
              <a:t>Gradient-Based </a:t>
            </a:r>
            <a:r>
              <a:rPr lang="en-US" altLang="ko-KR" dirty="0" smtClean="0">
                <a:sym typeface="Verdana"/>
              </a:rPr>
              <a:t>Inference (GBI)</a:t>
            </a:r>
            <a:endParaRPr lang="en-US" sz="3600" b="1" dirty="0">
              <a:solidFill>
                <a:srgbClr val="404040"/>
              </a:solidFill>
              <a:latin typeface="Apple SD 산돌고딕 Neo 일반체"/>
              <a:ea typeface="Apple SD 산돌고딕 Neo 일반체"/>
              <a:cs typeface="Apple SD 산돌고딕 Neo 일반체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380" y="3814956"/>
            <a:ext cx="3934884" cy="53402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4081" y="5483111"/>
            <a:ext cx="4987386" cy="554154"/>
          </a:xfrm>
          <a:prstGeom prst="rect">
            <a:avLst/>
          </a:prstGeom>
        </p:spPr>
      </p:pic>
      <p:cxnSp>
        <p:nvCxnSpPr>
          <p:cNvPr id="12" name="Straight Arrow Connector 11"/>
          <p:cNvCxnSpPr>
            <a:stCxn id="13" idx="1"/>
            <a:endCxn id="21" idx="6"/>
          </p:cNvCxnSpPr>
          <p:nvPr/>
        </p:nvCxnSpPr>
        <p:spPr>
          <a:xfrm flipH="1">
            <a:off x="8757424" y="4772463"/>
            <a:ext cx="747844" cy="89570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>
            <a:outerShdw blurRad="40000" dist="20000" dir="5400000" rotWithShape="0">
              <a:schemeClr val="accent6">
                <a:alpha val="38000"/>
              </a:scheme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505268" y="4295409"/>
            <a:ext cx="1827369" cy="954107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Constraint violation</a:t>
            </a:r>
            <a:endParaRPr lang="en-US" sz="2400" dirty="0"/>
          </a:p>
        </p:txBody>
      </p:sp>
      <p:sp>
        <p:nvSpPr>
          <p:cNvPr id="14" name="TextBox 13"/>
          <p:cNvSpPr txBox="1"/>
          <p:nvPr/>
        </p:nvSpPr>
        <p:spPr>
          <a:xfrm>
            <a:off x="6837680" y="4295409"/>
            <a:ext cx="2134872" cy="52322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/>
              <a:t>Likelihood</a:t>
            </a:r>
          </a:p>
        </p:txBody>
      </p:sp>
      <p:cxnSp>
        <p:nvCxnSpPr>
          <p:cNvPr id="15" name="Straight Arrow Connector 14"/>
          <p:cNvCxnSpPr>
            <a:stCxn id="14" idx="2"/>
            <a:endCxn id="22" idx="0"/>
          </p:cNvCxnSpPr>
          <p:nvPr/>
        </p:nvCxnSpPr>
        <p:spPr>
          <a:xfrm flipH="1">
            <a:off x="7083926" y="4818629"/>
            <a:ext cx="821190" cy="48043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>
            <a:outerShdw blurRad="40000" dist="20000" dir="5400000" rotWithShape="0">
              <a:schemeClr val="accent6">
                <a:alpha val="38000"/>
              </a:scheme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Oval 20"/>
          <p:cNvSpPr/>
          <p:nvPr/>
        </p:nvSpPr>
        <p:spPr>
          <a:xfrm>
            <a:off x="7801088" y="5299064"/>
            <a:ext cx="956336" cy="738200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6366763" y="5299063"/>
            <a:ext cx="1434325" cy="738201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9746167" y="94405"/>
            <a:ext cx="2340100" cy="65851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smtClean="0">
                <a:solidFill>
                  <a:schemeClr val="bg1"/>
                </a:solidFill>
              </a:rPr>
              <a:t>Motivation</a:t>
            </a:r>
            <a:endParaRPr lang="en-US" sz="3600" b="1" dirty="0">
              <a:solidFill>
                <a:schemeClr val="bg1"/>
              </a:solidFill>
            </a:endParaRP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0053" y="2083790"/>
            <a:ext cx="2731894" cy="962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166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835700" y="1482065"/>
            <a:ext cx="8520600" cy="4555200"/>
          </a:xfrm>
        </p:spPr>
        <p:txBody>
          <a:bodyPr/>
          <a:lstStyle/>
          <a:p>
            <a:r>
              <a:rPr lang="en-US" altLang="ko-KR" sz="2800" dirty="0" smtClean="0">
                <a:sym typeface="Verdana"/>
              </a:rPr>
              <a:t>Standard </a:t>
            </a:r>
            <a:r>
              <a:rPr lang="en-US" altLang="ko-KR" sz="2800" dirty="0" err="1" smtClean="0">
                <a:sym typeface="Verdana"/>
              </a:rPr>
              <a:t>Lagrangian</a:t>
            </a:r>
            <a:r>
              <a:rPr lang="en-US" altLang="ko-KR" sz="2800" dirty="0" smtClean="0">
                <a:sym typeface="Verdana"/>
              </a:rPr>
              <a:t> </a:t>
            </a:r>
            <a:r>
              <a:rPr lang="en-US" altLang="ko-KR" sz="2800" dirty="0">
                <a:sym typeface="Verdana"/>
              </a:rPr>
              <a:t>Relaxation</a:t>
            </a:r>
          </a:p>
          <a:p>
            <a:endParaRPr lang="en-US" altLang="ko-KR" sz="2800" dirty="0">
              <a:sym typeface="Verdana"/>
            </a:endParaRPr>
          </a:p>
          <a:p>
            <a:endParaRPr lang="en-US" altLang="ko-KR" sz="2800" dirty="0">
              <a:sym typeface="Verdana"/>
            </a:endParaRPr>
          </a:p>
          <a:p>
            <a:endParaRPr lang="en-US" altLang="ko-KR" sz="2800" dirty="0" smtClean="0">
              <a:sym typeface="Verdana"/>
            </a:endParaRPr>
          </a:p>
          <a:p>
            <a:endParaRPr lang="en-US" altLang="ko-KR" sz="2800" dirty="0" smtClean="0">
              <a:sym typeface="Verdana"/>
            </a:endParaRPr>
          </a:p>
          <a:p>
            <a:r>
              <a:rPr lang="en-US" altLang="ko-KR" sz="2800" dirty="0">
                <a:sym typeface="Verdana"/>
              </a:rPr>
              <a:t>Gradient-Based </a:t>
            </a:r>
            <a:r>
              <a:rPr lang="en-US" altLang="ko-KR" sz="2800" dirty="0" smtClean="0">
                <a:sym typeface="Verdana"/>
              </a:rPr>
              <a:t>Inference</a:t>
            </a:r>
            <a:endParaRPr lang="en-US" altLang="ko-KR" sz="2800" dirty="0">
              <a:sym typeface="Verdana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184</a:t>
            </a:fld>
            <a:endParaRPr lang="en"/>
          </a:p>
        </p:txBody>
      </p:sp>
      <p:sp>
        <p:nvSpPr>
          <p:cNvPr id="23" name="Shape 66"/>
          <p:cNvSpPr txBox="1">
            <a:spLocks noGrp="1"/>
          </p:cNvSpPr>
          <p:nvPr>
            <p:ph type="title"/>
          </p:nvPr>
        </p:nvSpPr>
        <p:spPr>
          <a:xfrm>
            <a:off x="1835700" y="593367"/>
            <a:ext cx="8832300" cy="7636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lvl="0"/>
            <a:r>
              <a:rPr lang="en-US" altLang="ko-KR" dirty="0">
                <a:sym typeface="Verdana"/>
              </a:rPr>
              <a:t>Gradient-Based </a:t>
            </a:r>
            <a:r>
              <a:rPr lang="en-US" altLang="ko-KR" dirty="0" smtClean="0">
                <a:sym typeface="Verdana"/>
              </a:rPr>
              <a:t>Inference (GBI)</a:t>
            </a:r>
            <a:endParaRPr lang="en-US" sz="3600" b="1" dirty="0">
              <a:solidFill>
                <a:srgbClr val="404040"/>
              </a:solidFill>
              <a:latin typeface="Apple SD 산돌고딕 Neo 일반체"/>
              <a:ea typeface="Apple SD 산돌고딕 Neo 일반체"/>
              <a:cs typeface="Apple SD 산돌고딕 Neo 일반체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9746167" y="94405"/>
            <a:ext cx="2340100" cy="65851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smtClean="0">
                <a:solidFill>
                  <a:schemeClr val="bg1"/>
                </a:solidFill>
              </a:rPr>
              <a:t>Motivation</a:t>
            </a:r>
            <a:endParaRPr lang="en-US" sz="3600" b="1" dirty="0">
              <a:solidFill>
                <a:schemeClr val="bg1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3611" y="4594040"/>
            <a:ext cx="5680290" cy="113605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3175" y="2103114"/>
            <a:ext cx="3934884" cy="534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339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835700" y="1482065"/>
            <a:ext cx="8520600" cy="4555200"/>
          </a:xfrm>
        </p:spPr>
        <p:txBody>
          <a:bodyPr/>
          <a:lstStyle/>
          <a:p>
            <a:r>
              <a:rPr lang="en-US" altLang="ko-KR" sz="2800" dirty="0">
                <a:sym typeface="Verdana"/>
              </a:rPr>
              <a:t>Modified </a:t>
            </a:r>
            <a:r>
              <a:rPr lang="en-US" altLang="ko-KR" sz="2800" dirty="0" err="1">
                <a:sym typeface="Verdana"/>
              </a:rPr>
              <a:t>Lagrangian</a:t>
            </a:r>
            <a:r>
              <a:rPr lang="en-US" altLang="ko-KR" sz="2800" dirty="0">
                <a:sym typeface="Verdana"/>
              </a:rPr>
              <a:t> Relaxation</a:t>
            </a:r>
          </a:p>
          <a:p>
            <a:endParaRPr lang="en-US" altLang="ko-KR" sz="2800" dirty="0">
              <a:sym typeface="Verdana"/>
            </a:endParaRPr>
          </a:p>
          <a:p>
            <a:endParaRPr lang="en-US" altLang="ko-KR" sz="2800" dirty="0">
              <a:sym typeface="Verdana"/>
            </a:endParaRPr>
          </a:p>
          <a:p>
            <a:endParaRPr lang="en-US" altLang="ko-KR" sz="2800" dirty="0" smtClean="0">
              <a:sym typeface="Verdana"/>
            </a:endParaRPr>
          </a:p>
          <a:p>
            <a:endParaRPr lang="en-US" altLang="ko-KR" sz="2800" dirty="0" smtClean="0">
              <a:sym typeface="Verdana"/>
            </a:endParaRPr>
          </a:p>
          <a:p>
            <a:r>
              <a:rPr lang="en-US" altLang="ko-KR" sz="2800" dirty="0">
                <a:sym typeface="Verdana"/>
              </a:rPr>
              <a:t>Gradient-Based </a:t>
            </a:r>
            <a:r>
              <a:rPr lang="en-US" altLang="ko-KR" sz="2800" dirty="0" smtClean="0">
                <a:sym typeface="Verdana"/>
              </a:rPr>
              <a:t>Inference</a:t>
            </a:r>
            <a:endParaRPr lang="en-US" altLang="ko-KR" sz="2800" dirty="0">
              <a:sym typeface="Verdana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185</a:t>
            </a:fld>
            <a:endParaRPr lang="en"/>
          </a:p>
        </p:txBody>
      </p:sp>
      <p:sp>
        <p:nvSpPr>
          <p:cNvPr id="23" name="Shape 66"/>
          <p:cNvSpPr txBox="1">
            <a:spLocks noGrp="1"/>
          </p:cNvSpPr>
          <p:nvPr>
            <p:ph type="title"/>
          </p:nvPr>
        </p:nvSpPr>
        <p:spPr>
          <a:xfrm>
            <a:off x="1835700" y="593367"/>
            <a:ext cx="8832300" cy="7636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lvl="0"/>
            <a:r>
              <a:rPr lang="en-US" altLang="ko-KR" dirty="0">
                <a:sym typeface="Verdana"/>
              </a:rPr>
              <a:t>Gradient-Based </a:t>
            </a:r>
            <a:r>
              <a:rPr lang="en-US" altLang="ko-KR" dirty="0" smtClean="0">
                <a:sym typeface="Verdana"/>
              </a:rPr>
              <a:t>Inference (GBI)</a:t>
            </a:r>
            <a:endParaRPr lang="en-US" sz="3600" b="1" dirty="0">
              <a:solidFill>
                <a:srgbClr val="404040"/>
              </a:solidFill>
              <a:latin typeface="Apple SD 산돌고딕 Neo 일반체"/>
              <a:ea typeface="Apple SD 산돌고딕 Neo 일반체"/>
              <a:cs typeface="Apple SD 산돌고딕 Neo 일반체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5803" y="2074127"/>
            <a:ext cx="4951143" cy="55012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9746167" y="94405"/>
            <a:ext cx="2340100" cy="65851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smtClean="0">
                <a:solidFill>
                  <a:schemeClr val="bg1"/>
                </a:solidFill>
              </a:rPr>
              <a:t>Motivation</a:t>
            </a:r>
            <a:endParaRPr lang="en-US" sz="3600" b="1" dirty="0">
              <a:solidFill>
                <a:schemeClr val="bg1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3611" y="4594040"/>
            <a:ext cx="5680290" cy="1136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466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835700" y="1482065"/>
            <a:ext cx="8520600" cy="4555200"/>
          </a:xfrm>
        </p:spPr>
        <p:txBody>
          <a:bodyPr/>
          <a:lstStyle/>
          <a:p>
            <a:r>
              <a:rPr lang="en-US" altLang="ko-KR" sz="2800" dirty="0">
                <a:sym typeface="Verdana"/>
              </a:rPr>
              <a:t>Modified </a:t>
            </a:r>
            <a:r>
              <a:rPr lang="en-US" altLang="ko-KR" sz="2800" dirty="0" err="1">
                <a:sym typeface="Verdana"/>
              </a:rPr>
              <a:t>Lagrangian</a:t>
            </a:r>
            <a:r>
              <a:rPr lang="en-US" altLang="ko-KR" sz="2800" dirty="0">
                <a:sym typeface="Verdana"/>
              </a:rPr>
              <a:t> </a:t>
            </a:r>
            <a:r>
              <a:rPr lang="en-US" altLang="ko-KR" sz="2800" dirty="0" smtClean="0">
                <a:sym typeface="Verdana"/>
              </a:rPr>
              <a:t>Relaxation</a:t>
            </a:r>
          </a:p>
          <a:p>
            <a:endParaRPr lang="en-US" altLang="ko-KR" sz="2800" dirty="0" smtClean="0">
              <a:sym typeface="Verdana"/>
            </a:endParaRPr>
          </a:p>
          <a:p>
            <a:endParaRPr lang="en-US" altLang="ko-KR" sz="2800" dirty="0">
              <a:sym typeface="Verdana"/>
            </a:endParaRPr>
          </a:p>
          <a:p>
            <a:endParaRPr lang="en-US" altLang="ko-KR" sz="2800" dirty="0">
              <a:sym typeface="Verdana"/>
            </a:endParaRPr>
          </a:p>
          <a:p>
            <a:endParaRPr lang="en-US" altLang="ko-KR" sz="2800" dirty="0">
              <a:sym typeface="Verdana"/>
            </a:endParaRPr>
          </a:p>
          <a:p>
            <a:r>
              <a:rPr lang="en-US" altLang="ko-KR" sz="2800" dirty="0">
                <a:sym typeface="Verdana"/>
              </a:rPr>
              <a:t>Gradient-Based </a:t>
            </a:r>
            <a:r>
              <a:rPr lang="en-US" altLang="ko-KR" sz="2800" dirty="0" smtClean="0">
                <a:sym typeface="Verdana"/>
              </a:rPr>
              <a:t>Inference</a:t>
            </a:r>
            <a:endParaRPr lang="en-US" altLang="ko-KR" sz="2800" dirty="0">
              <a:sym typeface="Verdana"/>
            </a:endParaRPr>
          </a:p>
          <a:p>
            <a:endParaRPr lang="en-US" altLang="ko-KR" sz="2800" dirty="0">
              <a:sym typeface="Verdana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186</a:t>
            </a:fld>
            <a:endParaRPr lang="en"/>
          </a:p>
        </p:txBody>
      </p:sp>
      <p:sp>
        <p:nvSpPr>
          <p:cNvPr id="23" name="Shape 66"/>
          <p:cNvSpPr txBox="1">
            <a:spLocks noGrp="1"/>
          </p:cNvSpPr>
          <p:nvPr>
            <p:ph type="title"/>
          </p:nvPr>
        </p:nvSpPr>
        <p:spPr>
          <a:xfrm>
            <a:off x="1835700" y="593367"/>
            <a:ext cx="8832300" cy="7636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lvl="0"/>
            <a:r>
              <a:rPr lang="en-US" altLang="ko-KR" dirty="0">
                <a:sym typeface="Verdana"/>
              </a:rPr>
              <a:t>Gradient-Based Inference (GBI)</a:t>
            </a:r>
            <a:endParaRPr lang="en-US" sz="3600" b="1" dirty="0">
              <a:solidFill>
                <a:srgbClr val="404040"/>
              </a:solidFill>
              <a:latin typeface="Apple SD 산돌고딕 Neo 일반체"/>
              <a:ea typeface="Apple SD 산돌고딕 Neo 일반체"/>
              <a:cs typeface="Apple SD 산돌고딕 Neo 일반체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6185210" y="4443313"/>
            <a:ext cx="1075874" cy="728946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/>
          <p:cNvCxnSpPr>
            <a:stCxn id="17" idx="1"/>
            <a:endCxn id="15" idx="7"/>
          </p:cNvCxnSpPr>
          <p:nvPr/>
        </p:nvCxnSpPr>
        <p:spPr>
          <a:xfrm flipH="1">
            <a:off x="7103526" y="4047021"/>
            <a:ext cx="2100173" cy="50304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>
            <a:outerShdw blurRad="40000" dist="20000" dir="5400000" rotWithShape="0">
              <a:schemeClr val="accent6">
                <a:alpha val="38000"/>
              </a:scheme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9203699" y="3569967"/>
            <a:ext cx="2134872" cy="954107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Constraint violation</a:t>
            </a:r>
            <a:endParaRPr lang="en-US" sz="2400" dirty="0"/>
          </a:p>
        </p:txBody>
      </p:sp>
      <p:sp>
        <p:nvSpPr>
          <p:cNvPr id="14" name="Oval 13"/>
          <p:cNvSpPr/>
          <p:nvPr/>
        </p:nvSpPr>
        <p:spPr>
          <a:xfrm>
            <a:off x="4653213" y="4443313"/>
            <a:ext cx="1531998" cy="728946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9203699" y="2960562"/>
            <a:ext cx="2134872" cy="52322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/>
              <a:t>Likelihood</a:t>
            </a:r>
            <a:endParaRPr lang="en-US" sz="2800" dirty="0"/>
          </a:p>
        </p:txBody>
      </p:sp>
      <p:cxnSp>
        <p:nvCxnSpPr>
          <p:cNvPr id="19" name="Straight Arrow Connector 18"/>
          <p:cNvCxnSpPr>
            <a:stCxn id="18" idx="1"/>
            <a:endCxn id="14" idx="7"/>
          </p:cNvCxnSpPr>
          <p:nvPr/>
        </p:nvCxnSpPr>
        <p:spPr>
          <a:xfrm flipH="1">
            <a:off x="5960855" y="3222172"/>
            <a:ext cx="3242844" cy="132789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>
            <a:outerShdw blurRad="40000" dist="20000" dir="5400000" rotWithShape="0">
              <a:schemeClr val="accent6">
                <a:alpha val="38000"/>
              </a:scheme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5803" y="2074127"/>
            <a:ext cx="4951143" cy="550127"/>
          </a:xfrm>
          <a:prstGeom prst="rect">
            <a:avLst/>
          </a:prstGeom>
        </p:spPr>
      </p:pic>
      <p:cxnSp>
        <p:nvCxnSpPr>
          <p:cNvPr id="32" name="Straight Arrow Connector 31"/>
          <p:cNvCxnSpPr>
            <a:stCxn id="17" idx="1"/>
          </p:cNvCxnSpPr>
          <p:nvPr/>
        </p:nvCxnSpPr>
        <p:spPr>
          <a:xfrm flipH="1" flipV="1">
            <a:off x="8326245" y="2464394"/>
            <a:ext cx="877454" cy="1582627"/>
          </a:xfrm>
          <a:prstGeom prst="straightConnector1">
            <a:avLst/>
          </a:prstGeom>
          <a:ln>
            <a:solidFill>
              <a:srgbClr val="FF0000"/>
            </a:solidFill>
            <a:prstDash val="sysDot"/>
            <a:tailEnd type="arrow"/>
          </a:ln>
          <a:effectLst>
            <a:outerShdw blurRad="40000" dist="20000" dir="5400000" rotWithShape="0">
              <a:schemeClr val="accent6">
                <a:alpha val="38000"/>
              </a:scheme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18" idx="1"/>
          </p:cNvCxnSpPr>
          <p:nvPr/>
        </p:nvCxnSpPr>
        <p:spPr>
          <a:xfrm flipH="1" flipV="1">
            <a:off x="7396977" y="2469619"/>
            <a:ext cx="1806722" cy="752553"/>
          </a:xfrm>
          <a:prstGeom prst="straightConnector1">
            <a:avLst/>
          </a:prstGeom>
          <a:ln>
            <a:solidFill>
              <a:srgbClr val="FF0000"/>
            </a:solidFill>
            <a:prstDash val="sysDot"/>
            <a:tailEnd type="arrow"/>
          </a:ln>
          <a:effectLst>
            <a:outerShdw blurRad="40000" dist="20000" dir="5400000" rotWithShape="0">
              <a:schemeClr val="accent6">
                <a:alpha val="38000"/>
              </a:scheme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Rectangle 40"/>
          <p:cNvSpPr/>
          <p:nvPr/>
        </p:nvSpPr>
        <p:spPr>
          <a:xfrm>
            <a:off x="9746167" y="94405"/>
            <a:ext cx="2340100" cy="65851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smtClean="0">
                <a:solidFill>
                  <a:schemeClr val="bg1"/>
                </a:solidFill>
              </a:rPr>
              <a:t>Motivation</a:t>
            </a:r>
            <a:endParaRPr lang="en-US" sz="3600" b="1" dirty="0">
              <a:solidFill>
                <a:schemeClr val="bg1"/>
              </a:solidFill>
            </a:endParaRP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3611" y="4594040"/>
            <a:ext cx="5680290" cy="1136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806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835700" y="1482065"/>
            <a:ext cx="8520600" cy="4555200"/>
          </a:xfrm>
        </p:spPr>
        <p:txBody>
          <a:bodyPr/>
          <a:lstStyle/>
          <a:p>
            <a:r>
              <a:rPr lang="en-US" altLang="ko-KR" sz="2800" dirty="0">
                <a:sym typeface="Verdana"/>
              </a:rPr>
              <a:t>Modified </a:t>
            </a:r>
            <a:r>
              <a:rPr lang="en-US" altLang="ko-KR" sz="2800" dirty="0" err="1">
                <a:sym typeface="Verdana"/>
              </a:rPr>
              <a:t>Lagrangian</a:t>
            </a:r>
            <a:r>
              <a:rPr lang="en-US" altLang="ko-KR" sz="2800" dirty="0">
                <a:sym typeface="Verdana"/>
              </a:rPr>
              <a:t> Relaxation</a:t>
            </a:r>
          </a:p>
          <a:p>
            <a:endParaRPr lang="en-US" altLang="ko-KR" sz="2800" dirty="0">
              <a:sym typeface="Verdana"/>
            </a:endParaRPr>
          </a:p>
          <a:p>
            <a:endParaRPr lang="en-US" altLang="ko-KR" sz="2800" dirty="0">
              <a:sym typeface="Verdana"/>
            </a:endParaRPr>
          </a:p>
          <a:p>
            <a:endParaRPr lang="en-US" altLang="ko-KR" sz="2800" dirty="0">
              <a:sym typeface="Verdana"/>
            </a:endParaRPr>
          </a:p>
          <a:p>
            <a:endParaRPr lang="en-US" altLang="ko-KR" sz="2800" dirty="0">
              <a:sym typeface="Verdana"/>
            </a:endParaRPr>
          </a:p>
          <a:p>
            <a:r>
              <a:rPr lang="en-US" altLang="ko-KR" sz="2800" dirty="0">
                <a:sym typeface="Verdana"/>
              </a:rPr>
              <a:t>Gradient-Based </a:t>
            </a:r>
            <a:r>
              <a:rPr lang="en-US" altLang="ko-KR" sz="2800" dirty="0" smtClean="0">
                <a:sym typeface="Verdana"/>
              </a:rPr>
              <a:t>Inference</a:t>
            </a:r>
            <a:endParaRPr lang="en-US" altLang="ko-KR" sz="2800" dirty="0">
              <a:sym typeface="Verdana"/>
            </a:endParaRPr>
          </a:p>
          <a:p>
            <a:endParaRPr lang="en-US" altLang="ko-KR" sz="2800" dirty="0">
              <a:sym typeface="Verdana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187</a:t>
            </a:fld>
            <a:endParaRPr lang="en"/>
          </a:p>
        </p:txBody>
      </p:sp>
      <p:sp>
        <p:nvSpPr>
          <p:cNvPr id="23" name="Shape 66"/>
          <p:cNvSpPr txBox="1">
            <a:spLocks noGrp="1"/>
          </p:cNvSpPr>
          <p:nvPr>
            <p:ph type="title"/>
          </p:nvPr>
        </p:nvSpPr>
        <p:spPr>
          <a:xfrm>
            <a:off x="1835700" y="593367"/>
            <a:ext cx="8832300" cy="7636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lvl="0"/>
            <a:r>
              <a:rPr lang="en-US" altLang="ko-KR" dirty="0">
                <a:sym typeface="Verdana"/>
              </a:rPr>
              <a:t>Gradient-Based Inference (GBI)</a:t>
            </a:r>
            <a:endParaRPr lang="en-US" sz="3600" b="1" dirty="0">
              <a:solidFill>
                <a:srgbClr val="404040"/>
              </a:solidFill>
              <a:latin typeface="Apple SD 산돌고딕 Neo 일반체"/>
              <a:ea typeface="Apple SD 산돌고딕 Neo 일반체"/>
              <a:cs typeface="Apple SD 산돌고딕 Neo 일반체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7234933" y="4528066"/>
            <a:ext cx="2166975" cy="562211"/>
          </a:xfrm>
          <a:prstGeom prst="ellipse">
            <a:avLst/>
          </a:prstGeom>
          <a:noFill/>
          <a:ln w="38100" cmpd="sng">
            <a:solidFill>
              <a:srgbClr val="92D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8506702" y="5556292"/>
            <a:ext cx="1921111" cy="523220"/>
          </a:xfrm>
          <a:prstGeom prst="rect">
            <a:avLst/>
          </a:prstGeom>
          <a:noFill/>
          <a:ln w="38100" cmpd="sng"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/>
              <a:t>Regularizer</a:t>
            </a:r>
            <a:endParaRPr lang="en-US" sz="2800" dirty="0"/>
          </a:p>
        </p:txBody>
      </p:sp>
      <p:cxnSp>
        <p:nvCxnSpPr>
          <p:cNvPr id="25" name="Straight Arrow Connector 24"/>
          <p:cNvCxnSpPr>
            <a:stCxn id="24" idx="0"/>
          </p:cNvCxnSpPr>
          <p:nvPr/>
        </p:nvCxnSpPr>
        <p:spPr>
          <a:xfrm flipH="1" flipV="1">
            <a:off x="8362895" y="5121528"/>
            <a:ext cx="1104362" cy="434764"/>
          </a:xfrm>
          <a:prstGeom prst="straightConnector1">
            <a:avLst/>
          </a:prstGeom>
          <a:ln>
            <a:solidFill>
              <a:srgbClr val="92D050"/>
            </a:solidFill>
            <a:tailEnd type="arrow"/>
          </a:ln>
          <a:effectLst>
            <a:outerShdw blurRad="40000" dist="20000" dir="5400000" rotWithShape="0">
              <a:schemeClr val="accent6">
                <a:alpha val="38000"/>
              </a:scheme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5803" y="2074127"/>
            <a:ext cx="4951143" cy="550127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9746167" y="94405"/>
            <a:ext cx="2340100" cy="65851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smtClean="0">
                <a:solidFill>
                  <a:schemeClr val="bg1"/>
                </a:solidFill>
              </a:rPr>
              <a:t>Motivation</a:t>
            </a:r>
            <a:endParaRPr lang="en-US" sz="3600" b="1" dirty="0">
              <a:solidFill>
                <a:schemeClr val="bg1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5751821" y="2074127"/>
            <a:ext cx="544901" cy="437113"/>
          </a:xfrm>
          <a:prstGeom prst="ellipse">
            <a:avLst/>
          </a:prstGeom>
          <a:noFill/>
          <a:ln w="38100" cmpd="sng">
            <a:solidFill>
              <a:srgbClr val="92D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3611" y="4594040"/>
            <a:ext cx="5680290" cy="1136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894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835700" y="1482065"/>
            <a:ext cx="8520600" cy="4555200"/>
          </a:xfrm>
        </p:spPr>
        <p:txBody>
          <a:bodyPr/>
          <a:lstStyle/>
          <a:p>
            <a:r>
              <a:rPr lang="en-US" altLang="ko-KR" sz="2800" dirty="0" smtClean="0">
                <a:sym typeface="Verdana"/>
              </a:rPr>
              <a:t>Optimization with constraints</a:t>
            </a:r>
          </a:p>
          <a:p>
            <a:endParaRPr lang="en-US" altLang="ko-KR" sz="2800" dirty="0">
              <a:sym typeface="Verdana"/>
            </a:endParaRPr>
          </a:p>
          <a:p>
            <a:endParaRPr lang="en-US" altLang="ko-KR" sz="2800" dirty="0">
              <a:sym typeface="Verdana"/>
            </a:endParaRPr>
          </a:p>
          <a:p>
            <a:endParaRPr lang="en-US" altLang="ko-KR" sz="2800" dirty="0">
              <a:sym typeface="Verdana"/>
            </a:endParaRPr>
          </a:p>
          <a:p>
            <a:endParaRPr lang="en-US" altLang="ko-KR" sz="2800" dirty="0" smtClean="0">
              <a:sym typeface="Verdana"/>
            </a:endParaRPr>
          </a:p>
          <a:p>
            <a:r>
              <a:rPr lang="en-US" altLang="ko-KR" sz="2800" dirty="0">
                <a:sym typeface="Verdana"/>
              </a:rPr>
              <a:t>Gradient-Based Inference (in math)</a:t>
            </a:r>
          </a:p>
          <a:p>
            <a:endParaRPr lang="en-US" altLang="ko-KR" sz="2800" dirty="0">
              <a:sym typeface="Verdana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188</a:t>
            </a:fld>
            <a:endParaRPr lang="en"/>
          </a:p>
        </p:txBody>
      </p:sp>
      <p:sp>
        <p:nvSpPr>
          <p:cNvPr id="23" name="Shape 66"/>
          <p:cNvSpPr txBox="1">
            <a:spLocks noGrp="1"/>
          </p:cNvSpPr>
          <p:nvPr>
            <p:ph type="title"/>
          </p:nvPr>
        </p:nvSpPr>
        <p:spPr>
          <a:xfrm>
            <a:off x="1835700" y="593367"/>
            <a:ext cx="8832300" cy="7636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lvl="0"/>
            <a:r>
              <a:rPr lang="en-US" altLang="ko-KR" dirty="0">
                <a:sym typeface="Verdana"/>
              </a:rPr>
              <a:t>Gradient-Based </a:t>
            </a:r>
            <a:r>
              <a:rPr lang="en-US" altLang="ko-KR" dirty="0" smtClean="0">
                <a:sym typeface="Verdana"/>
              </a:rPr>
              <a:t>Inference (GBI)</a:t>
            </a:r>
            <a:endParaRPr lang="en-US" sz="3600" b="1" dirty="0">
              <a:solidFill>
                <a:srgbClr val="404040"/>
              </a:solidFill>
              <a:latin typeface="Apple SD 산돌고딕 Neo 일반체"/>
              <a:ea typeface="Apple SD 산돌고딕 Neo 일반체"/>
              <a:cs typeface="Apple SD 산돌고딕 Neo 일반체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0053" y="2083790"/>
            <a:ext cx="2731894" cy="96237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3611" y="4594040"/>
            <a:ext cx="5680290" cy="1136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286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835700" y="1482065"/>
            <a:ext cx="9621194" cy="4555200"/>
          </a:xfrm>
        </p:spPr>
        <p:txBody>
          <a:bodyPr>
            <a:normAutofit/>
          </a:bodyPr>
          <a:lstStyle/>
          <a:p>
            <a:r>
              <a:rPr lang="en-US" altLang="ko-KR" sz="2800" i="1" dirty="0" smtClean="0">
                <a:sym typeface="Verdana"/>
              </a:rPr>
              <a:t>Transduction (toy) </a:t>
            </a:r>
          </a:p>
          <a:p>
            <a:pPr lvl="1"/>
            <a:r>
              <a:rPr lang="en-US" altLang="ko-KR" sz="2000" dirty="0" smtClean="0">
                <a:sym typeface="Verdana"/>
              </a:rPr>
              <a:t>A transducer (T) is a </a:t>
            </a:r>
            <a:r>
              <a:rPr lang="en-US" sz="2000" dirty="0" smtClean="0"/>
              <a:t>function </a:t>
            </a:r>
            <a:r>
              <a:rPr lang="en-US" sz="2000" dirty="0"/>
              <a:t>from a 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					‘source language’ (L</a:t>
            </a:r>
            <a:r>
              <a:rPr lang="en-US" sz="2000" baseline="-25000" dirty="0" smtClean="0"/>
              <a:t>s</a:t>
            </a:r>
            <a:r>
              <a:rPr lang="en-US" sz="2000" dirty="0" smtClean="0"/>
              <a:t> ) to </a:t>
            </a:r>
            <a:r>
              <a:rPr lang="en-US" sz="2000" dirty="0"/>
              <a:t>a </a:t>
            </a:r>
            <a:r>
              <a:rPr lang="en-US" sz="2000" dirty="0" smtClean="0"/>
              <a:t>‘target language’ </a:t>
            </a:r>
            <a:r>
              <a:rPr lang="en-US" sz="2000" dirty="0"/>
              <a:t>(</a:t>
            </a:r>
            <a:r>
              <a:rPr lang="en-US" sz="2000" dirty="0" smtClean="0"/>
              <a:t>L</a:t>
            </a:r>
            <a:r>
              <a:rPr lang="en-US" sz="2000" baseline="-25000" dirty="0"/>
              <a:t>T</a:t>
            </a:r>
            <a:r>
              <a:rPr lang="en-US" sz="2000" dirty="0" smtClean="0"/>
              <a:t> </a:t>
            </a:r>
            <a:r>
              <a:rPr lang="en-US" sz="2000" dirty="0"/>
              <a:t>)</a:t>
            </a:r>
            <a:r>
              <a:rPr lang="en-US" sz="2000" dirty="0" smtClean="0"/>
              <a:t>. </a:t>
            </a:r>
            <a:endParaRPr lang="en-US" sz="2000" dirty="0"/>
          </a:p>
          <a:p>
            <a:pPr lvl="1"/>
            <a:endParaRPr lang="en-US" altLang="ko-KR" sz="2000" dirty="0" smtClean="0">
              <a:sym typeface="Verdana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18</a:t>
            </a:fld>
            <a:endParaRPr lang="en"/>
          </a:p>
        </p:txBody>
      </p:sp>
      <p:sp>
        <p:nvSpPr>
          <p:cNvPr id="23" name="Shape 66"/>
          <p:cNvSpPr txBox="1">
            <a:spLocks noGrp="1"/>
          </p:cNvSpPr>
          <p:nvPr>
            <p:ph type="title"/>
          </p:nvPr>
        </p:nvSpPr>
        <p:spPr>
          <a:xfrm>
            <a:off x="1835700" y="593367"/>
            <a:ext cx="8832300" cy="7636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lvl="0"/>
            <a:r>
              <a:rPr lang="en-US" dirty="0"/>
              <a:t>Transduction constraints</a:t>
            </a:r>
            <a:endParaRPr lang="en-US" sz="3600" b="1" dirty="0">
              <a:solidFill>
                <a:srgbClr val="404040"/>
              </a:solidFill>
              <a:latin typeface="Apple SD 산돌고딕 Neo 일반체"/>
              <a:ea typeface="Apple SD 산돌고딕 Neo 일반체"/>
              <a:cs typeface="Apple SD 산돌고딕 Neo 일반체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3506" y="2862728"/>
            <a:ext cx="2457398" cy="59316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741394" y="3545045"/>
            <a:ext cx="2245659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 smtClean="0">
                <a:sym typeface="Verdana"/>
              </a:rPr>
              <a:t>e.g. ) </a:t>
            </a:r>
          </a:p>
          <a:p>
            <a:r>
              <a:rPr lang="en-US" altLang="ko-KR" sz="2800" dirty="0" smtClean="0">
                <a:sym typeface="Verdana"/>
              </a:rPr>
              <a:t>T: </a:t>
            </a:r>
            <a:r>
              <a:rPr lang="en-US" altLang="ko-KR" sz="2800" dirty="0" err="1" smtClean="0">
                <a:sym typeface="Verdana"/>
              </a:rPr>
              <a:t>az</a:t>
            </a:r>
            <a:r>
              <a:rPr lang="en-US" altLang="ko-KR" sz="2800" dirty="0" smtClean="0">
                <a:sym typeface="Verdana"/>
              </a:rPr>
              <a:t> </a:t>
            </a:r>
            <a:r>
              <a:rPr lang="en-US" altLang="ko-KR" sz="2800" dirty="0" smtClean="0">
                <a:sym typeface="Wingdings"/>
              </a:rPr>
              <a:t> </a:t>
            </a:r>
            <a:r>
              <a:rPr lang="en-US" altLang="ko-KR" sz="2800" dirty="0" err="1" smtClean="0">
                <a:solidFill>
                  <a:srgbClr val="0070C0"/>
                </a:solidFill>
                <a:sym typeface="Wingdings"/>
              </a:rPr>
              <a:t>aaa</a:t>
            </a:r>
            <a:endParaRPr lang="en-US" altLang="ko-KR" sz="2800" dirty="0">
              <a:solidFill>
                <a:srgbClr val="0070C0"/>
              </a:solidFill>
              <a:sym typeface="Wingdings"/>
            </a:endParaRPr>
          </a:p>
          <a:p>
            <a:r>
              <a:rPr lang="en-US" altLang="ko-KR" sz="2800" dirty="0" smtClean="0">
                <a:sym typeface="Wingdings"/>
              </a:rPr>
              <a:t>    </a:t>
            </a:r>
            <a:r>
              <a:rPr lang="en-US" altLang="ko-KR" sz="2800" dirty="0" err="1" smtClean="0">
                <a:sym typeface="Wingdings"/>
              </a:rPr>
              <a:t>bz</a:t>
            </a:r>
            <a:r>
              <a:rPr lang="en-US" altLang="ko-KR" sz="2800" dirty="0" smtClean="0">
                <a:sym typeface="Wingdings"/>
              </a:rPr>
              <a:t>  </a:t>
            </a:r>
            <a:r>
              <a:rPr lang="en-US" altLang="ko-KR" sz="2800" dirty="0" err="1" smtClean="0">
                <a:solidFill>
                  <a:srgbClr val="0070C0"/>
                </a:solidFill>
                <a:sym typeface="Wingdings"/>
              </a:rPr>
              <a:t>zb</a:t>
            </a:r>
            <a:endParaRPr lang="en-US" altLang="ko-KR" sz="2800" dirty="0" smtClean="0">
              <a:solidFill>
                <a:srgbClr val="0070C0"/>
              </a:solidFill>
              <a:sym typeface="Wingdings"/>
            </a:endParaRPr>
          </a:p>
          <a:p>
            <a:endParaRPr lang="en-US" sz="2800" dirty="0">
              <a:sym typeface="Wingdings"/>
            </a:endParaRPr>
          </a:p>
          <a:p>
            <a:endParaRPr lang="en-US" sz="2800" dirty="0"/>
          </a:p>
        </p:txBody>
      </p:sp>
      <p:sp>
        <p:nvSpPr>
          <p:cNvPr id="37" name="Rectangle 36"/>
          <p:cNvSpPr/>
          <p:nvPr/>
        </p:nvSpPr>
        <p:spPr>
          <a:xfrm>
            <a:off x="4334436" y="3713171"/>
            <a:ext cx="6389594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/>
              <a:t>S: </a:t>
            </a:r>
            <a:r>
              <a:rPr lang="en-US" sz="2800" dirty="0" err="1" smtClean="0"/>
              <a:t>azazbzazbzbzazbzbzbzbzbz</a:t>
            </a:r>
            <a:r>
              <a:rPr lang="en-US" sz="2800" dirty="0" smtClean="0"/>
              <a:t> </a:t>
            </a:r>
            <a:endParaRPr lang="en-US" sz="2800" dirty="0"/>
          </a:p>
          <a:p>
            <a:endParaRPr lang="en-US" sz="2800" dirty="0">
              <a:sym typeface="Wingdings"/>
            </a:endParaRPr>
          </a:p>
          <a:p>
            <a:endParaRPr lang="en-US" sz="2800" dirty="0" smtClean="0">
              <a:sym typeface="Wingdings"/>
            </a:endParaRPr>
          </a:p>
          <a:p>
            <a:r>
              <a:rPr lang="en-US" sz="2800" dirty="0" smtClean="0">
                <a:solidFill>
                  <a:srgbClr val="0070C0"/>
                </a:solidFill>
              </a:rPr>
              <a:t>T: </a:t>
            </a:r>
            <a:r>
              <a:rPr lang="en-US" sz="2800" dirty="0" err="1" smtClean="0">
                <a:solidFill>
                  <a:srgbClr val="0070C0"/>
                </a:solidFill>
              </a:rPr>
              <a:t>aaaaaazbaaazbzbaaazbzbzbzbzb</a:t>
            </a:r>
            <a:r>
              <a:rPr lang="en-US" sz="2800" dirty="0" smtClean="0">
                <a:solidFill>
                  <a:srgbClr val="0070C0"/>
                </a:solidFill>
              </a:rPr>
              <a:t> </a:t>
            </a:r>
            <a:endParaRPr lang="en-US" sz="2800" dirty="0">
              <a:solidFill>
                <a:srgbClr val="0070C0"/>
              </a:solidFill>
              <a:sym typeface="Wingdings"/>
            </a:endParaRPr>
          </a:p>
          <a:p>
            <a:endParaRPr lang="en-US" sz="2800" dirty="0"/>
          </a:p>
        </p:txBody>
      </p:sp>
      <p:sp>
        <p:nvSpPr>
          <p:cNvPr id="49" name="Right Arrow 48"/>
          <p:cNvSpPr/>
          <p:nvPr/>
        </p:nvSpPr>
        <p:spPr>
          <a:xfrm rot="5400000">
            <a:off x="5767187" y="4500935"/>
            <a:ext cx="734028" cy="235298"/>
          </a:xfrm>
          <a:prstGeom prst="rightArrow">
            <a:avLst/>
          </a:prstGeom>
          <a:solidFill>
            <a:schemeClr val="tx1">
              <a:alpha val="92000"/>
            </a:scheme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9" tIns="34295" rIns="68589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8905399" y="3836071"/>
            <a:ext cx="3122810" cy="83099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rgbClr val="F79646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2400" dirty="0" smtClean="0">
                <a:sym typeface="Verdana"/>
              </a:rPr>
              <a:t>constraint:</a:t>
            </a:r>
          </a:p>
          <a:p>
            <a:r>
              <a:rPr lang="en-US" sz="2400" dirty="0" smtClean="0">
                <a:sym typeface="Verdana"/>
              </a:rPr>
              <a:t>3 x (# a in </a:t>
            </a:r>
            <a:r>
              <a:rPr lang="en-US" sz="2400" b="1" dirty="0" smtClean="0">
                <a:sym typeface="Verdana"/>
              </a:rPr>
              <a:t>S</a:t>
            </a:r>
            <a:r>
              <a:rPr lang="en-US" sz="2400" dirty="0" smtClean="0">
                <a:sym typeface="Verdana"/>
              </a:rPr>
              <a:t>)  = # a in </a:t>
            </a:r>
            <a:r>
              <a:rPr lang="en-US" sz="2400" b="1" dirty="0" smtClean="0">
                <a:sym typeface="Verdana"/>
              </a:rPr>
              <a:t>T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851290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835700" y="1482065"/>
            <a:ext cx="8520600" cy="4555200"/>
          </a:xfrm>
        </p:spPr>
        <p:txBody>
          <a:bodyPr/>
          <a:lstStyle/>
          <a:p>
            <a:r>
              <a:rPr lang="en-US" altLang="ko-KR" sz="2800" dirty="0">
                <a:sym typeface="Verdana"/>
              </a:rPr>
              <a:t>GBI (in Algorithm)</a:t>
            </a:r>
          </a:p>
          <a:p>
            <a:endParaRPr lang="en-US" altLang="ko-KR" sz="2800" dirty="0">
              <a:sym typeface="Verdana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189</a:t>
            </a:fld>
            <a:endParaRPr lang="en"/>
          </a:p>
        </p:txBody>
      </p:sp>
      <p:sp>
        <p:nvSpPr>
          <p:cNvPr id="23" name="Shape 66"/>
          <p:cNvSpPr txBox="1">
            <a:spLocks noGrp="1"/>
          </p:cNvSpPr>
          <p:nvPr>
            <p:ph type="title"/>
          </p:nvPr>
        </p:nvSpPr>
        <p:spPr>
          <a:xfrm>
            <a:off x="1835700" y="593367"/>
            <a:ext cx="8832300" cy="7636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lvl="0"/>
            <a:r>
              <a:rPr lang="en-US" altLang="ko-KR" dirty="0">
                <a:sym typeface="Verdana"/>
              </a:rPr>
              <a:t>Gradient-Based Inference (GBI)</a:t>
            </a:r>
            <a:endParaRPr lang="en-US" sz="3600" b="1" dirty="0">
              <a:solidFill>
                <a:srgbClr val="404040"/>
              </a:solidFill>
              <a:latin typeface="Apple SD 산돌고딕 Neo 일반체"/>
              <a:ea typeface="Apple SD 산돌고딕 Neo 일반체"/>
              <a:cs typeface="Apple SD 산돌고딕 Neo 일반체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0169347" y="139009"/>
            <a:ext cx="1916919" cy="65851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DETAIL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8150" y="3635063"/>
            <a:ext cx="8775700" cy="25273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968331" y="4282067"/>
            <a:ext cx="4417601" cy="364273"/>
          </a:xfrm>
          <a:prstGeom prst="rect">
            <a:avLst/>
          </a:prstGeom>
          <a:solidFill>
            <a:srgbClr val="FFFF00">
              <a:alpha val="18000"/>
            </a:srgbClr>
          </a:solidFill>
          <a:ln>
            <a:solidFill>
              <a:schemeClr val="accent1">
                <a:shade val="95000"/>
                <a:satMod val="105000"/>
                <a:alpha val="98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>
            <a:endCxn id="14" idx="3"/>
          </p:cNvCxnSpPr>
          <p:nvPr/>
        </p:nvCxnSpPr>
        <p:spPr>
          <a:xfrm flipH="1">
            <a:off x="6385932" y="4448465"/>
            <a:ext cx="2646783" cy="15739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  <a:effectLst>
            <a:outerShdw blurRad="40000" dist="20000" dir="5400000" rotWithShape="0">
              <a:schemeClr val="accent6">
                <a:alpha val="38000"/>
              </a:scheme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9032715" y="4282067"/>
            <a:ext cx="2896088" cy="436567"/>
          </a:xfrm>
          <a:prstGeom prst="rect">
            <a:avLst/>
          </a:prstGeom>
          <a:solidFill>
            <a:srgbClr val="FFFF00">
              <a:alpha val="18000"/>
            </a:srgbClr>
          </a:solidFill>
          <a:ln>
            <a:solidFill>
              <a:schemeClr val="accent1">
                <a:shade val="95000"/>
                <a:satMod val="105000"/>
                <a:alpha val="98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Initiate as model weight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5787" y="1969854"/>
            <a:ext cx="5680290" cy="1136058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910908" y="6364839"/>
            <a:ext cx="10175358" cy="346259"/>
          </a:xfrm>
          <a:prstGeom prst="rect">
            <a:avLst/>
          </a:prstGeom>
        </p:spPr>
        <p:txBody>
          <a:bodyPr wrap="square" lIns="68589" tIns="34295" rIns="68589" bIns="34295">
            <a:spAutoFit/>
          </a:bodyPr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Jay Yoon 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</a:rPr>
              <a:t>Lee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</a:rPr>
              <a:t>et al,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Gradient-based Inference for Networks with Output 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</a:rPr>
              <a:t>Constraint, AAAI 2019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8322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835700" y="1482065"/>
            <a:ext cx="8520600" cy="4555200"/>
          </a:xfrm>
        </p:spPr>
        <p:txBody>
          <a:bodyPr/>
          <a:lstStyle/>
          <a:p>
            <a:r>
              <a:rPr lang="en-US" altLang="ko-KR" sz="2800" dirty="0">
                <a:sym typeface="Verdana"/>
              </a:rPr>
              <a:t>GBI (in Algorithm)</a:t>
            </a:r>
          </a:p>
          <a:p>
            <a:endParaRPr lang="en-US" altLang="ko-KR" sz="2800" dirty="0">
              <a:sym typeface="Verdana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190</a:t>
            </a:fld>
            <a:endParaRPr lang="en"/>
          </a:p>
        </p:txBody>
      </p:sp>
      <p:sp>
        <p:nvSpPr>
          <p:cNvPr id="23" name="Shape 66"/>
          <p:cNvSpPr txBox="1">
            <a:spLocks noGrp="1"/>
          </p:cNvSpPr>
          <p:nvPr>
            <p:ph type="title"/>
          </p:nvPr>
        </p:nvSpPr>
        <p:spPr>
          <a:xfrm>
            <a:off x="1835700" y="593367"/>
            <a:ext cx="8832300" cy="7636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lvl="0"/>
            <a:r>
              <a:rPr lang="en-US" altLang="ko-KR" dirty="0">
                <a:sym typeface="Verdana"/>
              </a:rPr>
              <a:t>Gradient-Based Inference (GBI)</a:t>
            </a:r>
            <a:endParaRPr lang="en-US" sz="3600" b="1" dirty="0">
              <a:solidFill>
                <a:srgbClr val="404040"/>
              </a:solidFill>
              <a:latin typeface="Apple SD 산돌고딕 Neo 일반체"/>
              <a:ea typeface="Apple SD 산돌고딕 Neo 일반체"/>
              <a:cs typeface="Apple SD 산돌고딕 Neo 일반체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0169347" y="139009"/>
            <a:ext cx="1916919" cy="65851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DETAIL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8150" y="3635063"/>
            <a:ext cx="8775700" cy="252730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349189" y="4869366"/>
            <a:ext cx="5575611" cy="371804"/>
          </a:xfrm>
          <a:prstGeom prst="rect">
            <a:avLst/>
          </a:prstGeom>
          <a:solidFill>
            <a:srgbClr val="FFFF00">
              <a:alpha val="18000"/>
            </a:srgbClr>
          </a:solidFill>
          <a:ln>
            <a:solidFill>
              <a:schemeClr val="accent1">
                <a:shade val="95000"/>
                <a:satMod val="105000"/>
                <a:alpha val="98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3655882" y="2467164"/>
            <a:ext cx="4127669" cy="621008"/>
          </a:xfrm>
          <a:prstGeom prst="rect">
            <a:avLst/>
          </a:prstGeom>
          <a:solidFill>
            <a:srgbClr val="FFFF00">
              <a:alpha val="18000"/>
            </a:srgbClr>
          </a:solidFill>
          <a:ln>
            <a:solidFill>
              <a:schemeClr val="accent1">
                <a:shade val="95000"/>
                <a:satMod val="105000"/>
                <a:alpha val="98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5787" y="1969854"/>
            <a:ext cx="5680290" cy="1136058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910908" y="6364839"/>
            <a:ext cx="10175358" cy="346259"/>
          </a:xfrm>
          <a:prstGeom prst="rect">
            <a:avLst/>
          </a:prstGeom>
        </p:spPr>
        <p:txBody>
          <a:bodyPr wrap="square" lIns="68589" tIns="34295" rIns="68589" bIns="34295">
            <a:spAutoFit/>
          </a:bodyPr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Jay Yoon 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</a:rPr>
              <a:t>Lee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</a:rPr>
              <a:t>et al,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Gradient-based Inference for Networks with Output 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</a:rPr>
              <a:t>Constraint, AAAI 2019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3477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835700" y="1482065"/>
            <a:ext cx="8520600" cy="4555200"/>
          </a:xfrm>
        </p:spPr>
        <p:txBody>
          <a:bodyPr/>
          <a:lstStyle/>
          <a:p>
            <a:r>
              <a:rPr lang="en-US" altLang="ko-KR" sz="2800" dirty="0" smtClean="0">
                <a:sym typeface="Verdana"/>
              </a:rPr>
              <a:t>GBI (in Algorithm)</a:t>
            </a:r>
            <a:endParaRPr lang="en-US" altLang="ko-KR" sz="2800" dirty="0">
              <a:sym typeface="Verdana"/>
            </a:endParaRPr>
          </a:p>
          <a:p>
            <a:endParaRPr lang="en-US" altLang="ko-KR" sz="2800" dirty="0">
              <a:sym typeface="Verdana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191</a:t>
            </a:fld>
            <a:endParaRPr lang="en"/>
          </a:p>
        </p:txBody>
      </p:sp>
      <p:sp>
        <p:nvSpPr>
          <p:cNvPr id="23" name="Shape 66"/>
          <p:cNvSpPr txBox="1">
            <a:spLocks noGrp="1"/>
          </p:cNvSpPr>
          <p:nvPr>
            <p:ph type="title"/>
          </p:nvPr>
        </p:nvSpPr>
        <p:spPr>
          <a:xfrm>
            <a:off x="1835700" y="593367"/>
            <a:ext cx="8832300" cy="7636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lvl="0"/>
            <a:r>
              <a:rPr lang="en-US" altLang="ko-KR" dirty="0">
                <a:sym typeface="Verdana"/>
              </a:rPr>
              <a:t>Gradient-Based Inference (GBI)</a:t>
            </a:r>
            <a:endParaRPr lang="en-US" sz="3600" b="1" dirty="0">
              <a:solidFill>
                <a:srgbClr val="404040"/>
              </a:solidFill>
              <a:latin typeface="Apple SD 산돌고딕 Neo 일반체"/>
              <a:ea typeface="Apple SD 산돌고딕 Neo 일반체"/>
              <a:cs typeface="Apple SD 산돌고딕 Neo 일반체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0169347" y="139009"/>
            <a:ext cx="1916919" cy="65851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DETAIL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8150" y="3635063"/>
            <a:ext cx="8775700" cy="252730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334320" y="5122126"/>
            <a:ext cx="8149529" cy="683941"/>
          </a:xfrm>
          <a:prstGeom prst="rect">
            <a:avLst/>
          </a:prstGeom>
          <a:solidFill>
            <a:srgbClr val="FFFF00">
              <a:alpha val="18000"/>
            </a:srgbClr>
          </a:solidFill>
          <a:ln>
            <a:solidFill>
              <a:schemeClr val="accent1">
                <a:shade val="95000"/>
                <a:satMod val="105000"/>
                <a:alpha val="98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3655882" y="1915354"/>
            <a:ext cx="5361738" cy="621008"/>
          </a:xfrm>
          <a:prstGeom prst="rect">
            <a:avLst/>
          </a:prstGeom>
          <a:solidFill>
            <a:srgbClr val="FFFF00">
              <a:alpha val="18000"/>
            </a:srgbClr>
          </a:solidFill>
          <a:ln>
            <a:solidFill>
              <a:schemeClr val="accent1">
                <a:shade val="95000"/>
                <a:satMod val="105000"/>
                <a:alpha val="98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5787" y="1969854"/>
            <a:ext cx="5680290" cy="1136058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910908" y="6364839"/>
            <a:ext cx="10175358" cy="346259"/>
          </a:xfrm>
          <a:prstGeom prst="rect">
            <a:avLst/>
          </a:prstGeom>
        </p:spPr>
        <p:txBody>
          <a:bodyPr wrap="square" lIns="68589" tIns="34295" rIns="68589" bIns="34295">
            <a:spAutoFit/>
          </a:bodyPr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Jay Yoon 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</a:rPr>
              <a:t>Lee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</a:rPr>
              <a:t>et al,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Gradient-based Inference for Networks with Output 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</a:rPr>
              <a:t>Constraint, AAAI 2019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3066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835700" y="1482065"/>
            <a:ext cx="8520600" cy="4555200"/>
          </a:xfrm>
        </p:spPr>
        <p:txBody>
          <a:bodyPr/>
          <a:lstStyle/>
          <a:p>
            <a:r>
              <a:rPr lang="en-US" altLang="ko-KR" sz="2800" dirty="0">
                <a:sym typeface="Verdana"/>
              </a:rPr>
              <a:t>GBI (in Algorithm)</a:t>
            </a:r>
          </a:p>
          <a:p>
            <a:endParaRPr lang="en-US" altLang="ko-KR" sz="2800" dirty="0">
              <a:sym typeface="Verdana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192</a:t>
            </a:fld>
            <a:endParaRPr lang="en"/>
          </a:p>
        </p:txBody>
      </p:sp>
      <p:sp>
        <p:nvSpPr>
          <p:cNvPr id="23" name="Shape 66"/>
          <p:cNvSpPr txBox="1">
            <a:spLocks noGrp="1"/>
          </p:cNvSpPr>
          <p:nvPr>
            <p:ph type="title"/>
          </p:nvPr>
        </p:nvSpPr>
        <p:spPr>
          <a:xfrm>
            <a:off x="1835700" y="593367"/>
            <a:ext cx="8832300" cy="7636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lvl="0"/>
            <a:r>
              <a:rPr lang="en-US" altLang="ko-KR" dirty="0">
                <a:sym typeface="Verdana"/>
              </a:rPr>
              <a:t>Gradient-Based Inference (GBI)</a:t>
            </a:r>
            <a:endParaRPr lang="en-US" sz="3600" b="1" dirty="0">
              <a:solidFill>
                <a:srgbClr val="404040"/>
              </a:solidFill>
              <a:latin typeface="Apple SD 산돌고딕 Neo 일반체"/>
              <a:ea typeface="Apple SD 산돌고딕 Neo 일반체"/>
              <a:cs typeface="Apple SD 산돌고딕 Neo 일반체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0169347" y="139009"/>
            <a:ext cx="1916919" cy="65851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DETAIL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8150" y="3635063"/>
            <a:ext cx="8775700" cy="25273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968331" y="4282067"/>
            <a:ext cx="4417601" cy="364273"/>
          </a:xfrm>
          <a:prstGeom prst="rect">
            <a:avLst/>
          </a:prstGeom>
          <a:solidFill>
            <a:srgbClr val="FFFF00">
              <a:alpha val="18000"/>
            </a:srgbClr>
          </a:solidFill>
          <a:ln>
            <a:solidFill>
              <a:schemeClr val="accent1">
                <a:shade val="95000"/>
                <a:satMod val="105000"/>
                <a:alpha val="98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>
            <a:endCxn id="14" idx="3"/>
          </p:cNvCxnSpPr>
          <p:nvPr/>
        </p:nvCxnSpPr>
        <p:spPr>
          <a:xfrm flipH="1">
            <a:off x="6385932" y="4448465"/>
            <a:ext cx="2646783" cy="15739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  <a:effectLst>
            <a:outerShdw blurRad="40000" dist="20000" dir="5400000" rotWithShape="0">
              <a:schemeClr val="accent6">
                <a:alpha val="38000"/>
              </a:scheme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9032715" y="4282067"/>
            <a:ext cx="2896088" cy="436567"/>
          </a:xfrm>
          <a:prstGeom prst="rect">
            <a:avLst/>
          </a:prstGeom>
          <a:solidFill>
            <a:srgbClr val="FFFF00">
              <a:alpha val="18000"/>
            </a:srgbClr>
          </a:solidFill>
          <a:ln>
            <a:solidFill>
              <a:schemeClr val="accent1">
                <a:shade val="95000"/>
                <a:satMod val="105000"/>
                <a:alpha val="98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Reset for new instance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5787" y="1969854"/>
            <a:ext cx="5680290" cy="1136058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910908" y="6364839"/>
            <a:ext cx="10175358" cy="346259"/>
          </a:xfrm>
          <a:prstGeom prst="rect">
            <a:avLst/>
          </a:prstGeom>
        </p:spPr>
        <p:txBody>
          <a:bodyPr wrap="square" lIns="68589" tIns="34295" rIns="68589" bIns="34295">
            <a:spAutoFit/>
          </a:bodyPr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Jay Yoon 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</a:rPr>
              <a:t>Lee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</a:rPr>
              <a:t>et al,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Gradient-based Inference for Networks with Output 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</a:rPr>
              <a:t>Constraint, AAAI 2019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243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GBI on Parsing	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193</a:t>
            </a:fld>
            <a:endParaRPr lang="en"/>
          </a:p>
        </p:txBody>
      </p:sp>
      <p:sp>
        <p:nvSpPr>
          <p:cNvPr id="5" name="Rectangle 4"/>
          <p:cNvSpPr/>
          <p:nvPr/>
        </p:nvSpPr>
        <p:spPr>
          <a:xfrm>
            <a:off x="1539270" y="2995563"/>
            <a:ext cx="7037055" cy="18620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500" dirty="0" smtClean="0"/>
              <a:t>Preliminary</a:t>
            </a:r>
            <a:endParaRPr lang="en-US" sz="11500" dirty="0"/>
          </a:p>
        </p:txBody>
      </p:sp>
    </p:spTree>
    <p:extLst>
      <p:ext uri="{BB962C8B-B14F-4D97-AF65-F5344CB8AC3E}">
        <p14:creationId xmlns:p14="http://schemas.microsoft.com/office/powerpoint/2010/main" val="847981147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835700" y="1485900"/>
            <a:ext cx="8520600" cy="4555200"/>
          </a:xfrm>
        </p:spPr>
        <p:txBody>
          <a:bodyPr>
            <a:normAutofit/>
          </a:bodyPr>
          <a:lstStyle/>
          <a:p>
            <a:r>
              <a:rPr lang="en-US" sz="2800" dirty="0"/>
              <a:t>Initial Results</a:t>
            </a:r>
            <a:r>
              <a:rPr lang="ko-KR" altLang="en-US" sz="2800" dirty="0"/>
              <a:t> </a:t>
            </a:r>
            <a:r>
              <a:rPr lang="en-US" altLang="ko-KR" sz="2800" dirty="0"/>
              <a:t>( </a:t>
            </a:r>
            <a:r>
              <a:rPr lang="en-US" altLang="ko-KR" sz="2800" b="1" dirty="0"/>
              <a:t>NO knowledge injection</a:t>
            </a:r>
            <a:r>
              <a:rPr lang="en-US" altLang="ko-KR" sz="2800" dirty="0"/>
              <a:t>)</a:t>
            </a:r>
            <a:endParaRPr lang="en-US" sz="2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194</a:t>
            </a:fld>
            <a:endParaRPr lang="en"/>
          </a:p>
        </p:txBody>
      </p:sp>
      <p:sp>
        <p:nvSpPr>
          <p:cNvPr id="23" name="Shape 66"/>
          <p:cNvSpPr txBox="1">
            <a:spLocks noGrp="1"/>
          </p:cNvSpPr>
          <p:nvPr>
            <p:ph type="title"/>
          </p:nvPr>
        </p:nvSpPr>
        <p:spPr>
          <a:xfrm>
            <a:off x="1835700" y="593367"/>
            <a:ext cx="8832300" cy="7636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lvl="0"/>
            <a:r>
              <a:rPr lang="en-US" dirty="0" smtClean="0"/>
              <a:t>Preliminary Experiment: Parsing</a:t>
            </a:r>
            <a:endParaRPr lang="en-US" sz="3600" b="1" dirty="0">
              <a:solidFill>
                <a:srgbClr val="404040"/>
              </a:solidFill>
              <a:latin typeface="Apple SD 산돌고딕 Neo 일반체"/>
              <a:ea typeface="Apple SD 산돌고딕 Neo 일반체"/>
              <a:cs typeface="Apple SD 산돌고딕 Neo 일반체"/>
            </a:endParaRPr>
          </a:p>
        </p:txBody>
      </p:sp>
      <p:sp>
        <p:nvSpPr>
          <p:cNvPr id="12" name="Content Placeholder 1"/>
          <p:cNvSpPr txBox="1">
            <a:spLocks/>
          </p:cNvSpPr>
          <p:nvPr/>
        </p:nvSpPr>
        <p:spPr>
          <a:xfrm>
            <a:off x="1922468" y="1485900"/>
            <a:ext cx="8347065" cy="2971800"/>
          </a:xfrm>
          <a:prstGeom prst="rect">
            <a:avLst/>
          </a:prstGeom>
          <a:ln w="76200" cmpd="sng">
            <a:noFill/>
          </a:ln>
        </p:spPr>
        <p:txBody>
          <a:bodyPr vert="horz" lIns="91425" tIns="91425" rIns="91425" bIns="91425" rtlCol="0" anchor="t" anchorCtr="0">
            <a:normAutofit/>
          </a:bodyPr>
          <a:lstStyle>
            <a:lvl1pPr marL="342900" lvl="0" indent="-342900" algn="l" defTabSz="457200" rtl="0" eaLnBrk="1" latinLnBrk="0" hangingPunct="1">
              <a:spcBef>
                <a:spcPts val="0"/>
              </a:spcBef>
              <a:buFont typeface="Arial"/>
              <a:buChar char="•"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1pPr>
            <a:lvl2pPr marL="742950" lvl="1" indent="-285750" algn="l" defTabSz="457200" rtl="0" eaLnBrk="1" latinLnBrk="0" hangingPunct="1">
              <a:spcBef>
                <a:spcPts val="0"/>
              </a:spcBef>
              <a:buFont typeface="Arial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2pPr>
            <a:lvl3pPr marL="1143000" lvl="2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3pPr>
            <a:lvl4pPr marL="1600200" lvl="3" indent="-228600" algn="l" defTabSz="457200" rtl="0" eaLnBrk="1" latinLnBrk="0" hangingPunct="1">
              <a:spcBef>
                <a:spcPts val="0"/>
              </a:spcBef>
              <a:buFont typeface="Arial"/>
              <a:buChar char="–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4pPr>
            <a:lvl5pPr marL="2057400" lvl="4" indent="-228600" algn="l" defTabSz="457200" rtl="0" eaLnBrk="1" latinLnBrk="0" hangingPunct="1">
              <a:spcBef>
                <a:spcPts val="0"/>
              </a:spcBef>
              <a:buFont typeface="Arial"/>
              <a:buChar char="»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5pPr>
            <a:lvl6pPr marL="2514600" lvl="5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7086" y="2165661"/>
            <a:ext cx="6968887" cy="387160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239065" y="2165661"/>
            <a:ext cx="1434904" cy="3871604"/>
          </a:xfrm>
          <a:prstGeom prst="rect">
            <a:avLst/>
          </a:prstGeom>
          <a:solidFill>
            <a:srgbClr val="FFFF00">
              <a:alpha val="18000"/>
            </a:srgbClr>
          </a:solidFill>
          <a:ln>
            <a:solidFill>
              <a:schemeClr val="accent1">
                <a:shade val="95000"/>
                <a:satMod val="105000"/>
                <a:alpha val="98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718497" y="2165661"/>
            <a:ext cx="1434904" cy="3871604"/>
          </a:xfrm>
          <a:prstGeom prst="rect">
            <a:avLst/>
          </a:prstGeom>
          <a:solidFill>
            <a:srgbClr val="FFFF00">
              <a:alpha val="18000"/>
            </a:srgbClr>
          </a:solidFill>
          <a:ln>
            <a:solidFill>
              <a:schemeClr val="accent1">
                <a:shade val="95000"/>
                <a:satMod val="105000"/>
                <a:alpha val="98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203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835700" y="1482065"/>
            <a:ext cx="8520600" cy="4555200"/>
          </a:xfrm>
        </p:spPr>
        <p:txBody>
          <a:bodyPr>
            <a:normAutofit/>
          </a:bodyPr>
          <a:lstStyle/>
          <a:p>
            <a:r>
              <a:rPr lang="en-US" sz="2800" b="1" dirty="0"/>
              <a:t>Improvements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195</a:t>
            </a:fld>
            <a:endParaRPr lang="en"/>
          </a:p>
        </p:txBody>
      </p:sp>
      <p:sp>
        <p:nvSpPr>
          <p:cNvPr id="12" name="Content Placeholder 1"/>
          <p:cNvSpPr txBox="1">
            <a:spLocks/>
          </p:cNvSpPr>
          <p:nvPr/>
        </p:nvSpPr>
        <p:spPr>
          <a:xfrm>
            <a:off x="1922468" y="1485900"/>
            <a:ext cx="8347065" cy="2971800"/>
          </a:xfrm>
          <a:prstGeom prst="rect">
            <a:avLst/>
          </a:prstGeom>
          <a:ln w="76200" cmpd="sng">
            <a:noFill/>
          </a:ln>
        </p:spPr>
        <p:txBody>
          <a:bodyPr vert="horz" lIns="91425" tIns="91425" rIns="91425" bIns="91425" rtlCol="0" anchor="t" anchorCtr="0">
            <a:normAutofit/>
          </a:bodyPr>
          <a:lstStyle>
            <a:lvl1pPr marL="342900" lvl="0" indent="-342900" algn="l" defTabSz="457200" rtl="0" eaLnBrk="1" latinLnBrk="0" hangingPunct="1">
              <a:spcBef>
                <a:spcPts val="0"/>
              </a:spcBef>
              <a:buFont typeface="Arial"/>
              <a:buChar char="•"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1pPr>
            <a:lvl2pPr marL="742950" lvl="1" indent="-285750" algn="l" defTabSz="457200" rtl="0" eaLnBrk="1" latinLnBrk="0" hangingPunct="1">
              <a:spcBef>
                <a:spcPts val="0"/>
              </a:spcBef>
              <a:buFont typeface="Arial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2pPr>
            <a:lvl3pPr marL="1143000" lvl="2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3pPr>
            <a:lvl4pPr marL="1600200" lvl="3" indent="-228600" algn="l" defTabSz="457200" rtl="0" eaLnBrk="1" latinLnBrk="0" hangingPunct="1">
              <a:spcBef>
                <a:spcPts val="0"/>
              </a:spcBef>
              <a:buFont typeface="Arial"/>
              <a:buChar char="–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4pPr>
            <a:lvl5pPr marL="2057400" lvl="4" indent="-228600" algn="l" defTabSz="457200" rtl="0" eaLnBrk="1" latinLnBrk="0" hangingPunct="1">
              <a:spcBef>
                <a:spcPts val="0"/>
              </a:spcBef>
              <a:buFont typeface="Arial"/>
              <a:buChar char="»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5pPr>
            <a:lvl6pPr marL="2514600" lvl="5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975" y="2144061"/>
            <a:ext cx="7147751" cy="398338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436012" y="2165661"/>
            <a:ext cx="1786597" cy="3871604"/>
          </a:xfrm>
          <a:prstGeom prst="rect">
            <a:avLst/>
          </a:prstGeom>
          <a:solidFill>
            <a:srgbClr val="FFFF00">
              <a:alpha val="18000"/>
            </a:srgbClr>
          </a:solidFill>
          <a:ln>
            <a:solidFill>
              <a:schemeClr val="accent1">
                <a:shade val="95000"/>
                <a:satMod val="105000"/>
                <a:alpha val="98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hape 66"/>
          <p:cNvSpPr txBox="1">
            <a:spLocks noGrp="1"/>
          </p:cNvSpPr>
          <p:nvPr>
            <p:ph type="title"/>
          </p:nvPr>
        </p:nvSpPr>
        <p:spPr>
          <a:xfrm>
            <a:off x="1835150" y="593725"/>
            <a:ext cx="8832850" cy="763588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lvl="0"/>
            <a:r>
              <a:rPr lang="en-US" dirty="0" smtClean="0"/>
              <a:t>Preliminary Experiment: Parsing</a:t>
            </a:r>
            <a:endParaRPr lang="en-US" sz="3600" b="1" dirty="0">
              <a:solidFill>
                <a:srgbClr val="404040"/>
              </a:solidFill>
              <a:latin typeface="Apple SD 산돌고딕 Neo 일반체"/>
              <a:ea typeface="Apple SD 산돌고딕 Neo 일반체"/>
              <a:cs typeface="Apple SD 산돌고딕 Neo 일반체"/>
            </a:endParaRPr>
          </a:p>
        </p:txBody>
      </p:sp>
    </p:spTree>
    <p:extLst>
      <p:ext uri="{BB962C8B-B14F-4D97-AF65-F5344CB8AC3E}">
        <p14:creationId xmlns:p14="http://schemas.microsoft.com/office/powerpoint/2010/main" val="1653916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GBI on Parsing	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196</a:t>
            </a:fld>
            <a:endParaRPr lang="en"/>
          </a:p>
        </p:txBody>
      </p:sp>
      <p:sp>
        <p:nvSpPr>
          <p:cNvPr id="5" name="Rectangle 4"/>
          <p:cNvSpPr/>
          <p:nvPr/>
        </p:nvSpPr>
        <p:spPr>
          <a:xfrm>
            <a:off x="1539270" y="2995563"/>
            <a:ext cx="7356245" cy="18620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500" dirty="0" smtClean="0"/>
              <a:t>Motivations</a:t>
            </a:r>
            <a:endParaRPr lang="en-US" sz="11500" dirty="0"/>
          </a:p>
        </p:txBody>
      </p:sp>
    </p:spTree>
    <p:extLst>
      <p:ext uri="{BB962C8B-B14F-4D97-AF65-F5344CB8AC3E}">
        <p14:creationId xmlns:p14="http://schemas.microsoft.com/office/powerpoint/2010/main" val="1943079529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1835700" y="593367"/>
            <a:ext cx="8520600" cy="7636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r>
              <a:rPr lang="en-US" dirty="0" smtClean="0"/>
              <a:t>Motivation</a:t>
            </a:r>
            <a:endParaRPr lang="en" dirty="0"/>
          </a:p>
        </p:txBody>
      </p:sp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1803358" y="1536633"/>
            <a:ext cx="8520600" cy="45552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r>
              <a:rPr lang="en-US" dirty="0" smtClean="0">
                <a:latin typeface="Apple SD 산돌고딕 Neo 일반체"/>
                <a:ea typeface="Apple SD 산돌고딕 Neo 일반체"/>
                <a:cs typeface="Apple SD 산돌고딕 Neo 일반체"/>
                <a:sym typeface="Verdana"/>
              </a:rPr>
              <a:t>Is neural mode</a:t>
            </a:r>
            <a:r>
              <a:rPr lang="en-US" dirty="0" smtClean="0">
                <a:sym typeface="Verdana"/>
              </a:rPr>
              <a:t>l </a:t>
            </a:r>
            <a:r>
              <a:rPr lang="en-US" dirty="0" smtClean="0">
                <a:latin typeface="Apple SD 산돌고딕 Neo 일반체"/>
                <a:ea typeface="Apple SD 산돌고딕 Neo 일반체"/>
                <a:cs typeface="Apple SD 산돌고딕 Neo 일반체"/>
                <a:sym typeface="Verdana"/>
              </a:rPr>
              <a:t>good enough?</a:t>
            </a:r>
            <a:endParaRPr lang="en-US" altLang="ko-KR" sz="2800" dirty="0">
              <a:sym typeface="Verdana"/>
            </a:endParaRPr>
          </a:p>
          <a:p>
            <a:pPr lvl="1"/>
            <a:endParaRPr lang="en-US" altLang="ko-KR" sz="2400" dirty="0">
              <a:sym typeface="Verdana"/>
            </a:endParaRPr>
          </a:p>
          <a:p>
            <a:endParaRPr lang="en-US" altLang="ko-KR" dirty="0">
              <a:latin typeface="Apple SD 산돌고딕 Neo 일반체"/>
              <a:ea typeface="Apple SD 산돌고딕 Neo 일반체"/>
              <a:cs typeface="Apple SD 산돌고딕 Neo 일반체"/>
              <a:sym typeface="Verdana"/>
            </a:endParaRPr>
          </a:p>
          <a:p>
            <a:endParaRPr lang="en-US" altLang="ko-KR" sz="2800" dirty="0">
              <a:sym typeface="Verdana"/>
            </a:endParaRPr>
          </a:p>
          <a:p>
            <a:pPr marL="0" indent="0">
              <a:buNone/>
            </a:pPr>
            <a:endParaRPr lang="en-US" sz="2800" dirty="0">
              <a:sym typeface="Verdana"/>
            </a:endParaRPr>
          </a:p>
          <a:p>
            <a:pPr marL="971550" lvl="1"/>
            <a:endParaRPr lang="en-US" dirty="0" smtClean="0">
              <a:latin typeface="Apple SD 산돌고딕 Neo 일반체"/>
              <a:ea typeface="Apple SD 산돌고딕 Neo 일반체"/>
              <a:cs typeface="Apple SD 산돌고딕 Neo 일반체"/>
              <a:sym typeface="Verdana"/>
            </a:endParaRPr>
          </a:p>
          <a:p>
            <a:pPr marL="285750" indent="-285750"/>
            <a:endParaRPr sz="24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197</a:t>
            </a:fld>
            <a:endParaRPr lang="en"/>
          </a:p>
        </p:txBody>
      </p:sp>
      <p:sp>
        <p:nvSpPr>
          <p:cNvPr id="5" name="TextBox 4"/>
          <p:cNvSpPr txBox="1"/>
          <p:nvPr/>
        </p:nvSpPr>
        <p:spPr>
          <a:xfrm>
            <a:off x="-251696" y="1796381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60838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1835700" y="593367"/>
            <a:ext cx="8520600" cy="7636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r>
              <a:rPr lang="en-US" dirty="0" smtClean="0"/>
              <a:t>Motivation</a:t>
            </a:r>
            <a:endParaRPr lang="en" dirty="0"/>
          </a:p>
        </p:txBody>
      </p:sp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1803358" y="1536633"/>
            <a:ext cx="8520600" cy="45552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r>
              <a:rPr lang="en-US" dirty="0">
                <a:sym typeface="Verdana"/>
              </a:rPr>
              <a:t>Is neural model good enough?</a:t>
            </a:r>
            <a:endParaRPr lang="en-US" altLang="ko-KR" sz="2800" dirty="0">
              <a:sym typeface="Verdana"/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en-US" altLang="ko-KR" sz="2400" b="1" dirty="0" smtClean="0">
                <a:sym typeface="Verdana"/>
              </a:rPr>
              <a:t>Not very well performing on small dataset.</a:t>
            </a:r>
            <a:endParaRPr lang="en-US" altLang="ko-KR" sz="2400" b="1" dirty="0">
              <a:sym typeface="Verdana"/>
            </a:endParaRPr>
          </a:p>
          <a:p>
            <a:pPr lvl="1"/>
            <a:endParaRPr lang="en-US" altLang="ko-KR" sz="2400" dirty="0">
              <a:sym typeface="Verdana"/>
            </a:endParaRPr>
          </a:p>
          <a:p>
            <a:endParaRPr lang="en-US" altLang="ko-KR" dirty="0">
              <a:latin typeface="Apple SD 산돌고딕 Neo 일반체"/>
              <a:ea typeface="Apple SD 산돌고딕 Neo 일반체"/>
              <a:cs typeface="Apple SD 산돌고딕 Neo 일반체"/>
              <a:sym typeface="Verdana"/>
            </a:endParaRPr>
          </a:p>
          <a:p>
            <a:endParaRPr lang="en-US" altLang="ko-KR" sz="2800" dirty="0">
              <a:sym typeface="Verdana"/>
            </a:endParaRPr>
          </a:p>
          <a:p>
            <a:pPr marL="0" indent="0">
              <a:buNone/>
            </a:pPr>
            <a:endParaRPr lang="en-US" sz="2800" dirty="0">
              <a:sym typeface="Verdana"/>
            </a:endParaRPr>
          </a:p>
          <a:p>
            <a:pPr marL="971550" lvl="1"/>
            <a:endParaRPr lang="en-US" dirty="0" smtClean="0">
              <a:latin typeface="Apple SD 산돌고딕 Neo 일반체"/>
              <a:ea typeface="Apple SD 산돌고딕 Neo 일반체"/>
              <a:cs typeface="Apple SD 산돌고딕 Neo 일반체"/>
              <a:sym typeface="Verdana"/>
            </a:endParaRPr>
          </a:p>
          <a:p>
            <a:pPr marL="285750" indent="-285750"/>
            <a:endParaRPr sz="24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198</a:t>
            </a:fld>
            <a:endParaRPr lang="en"/>
          </a:p>
        </p:txBody>
      </p:sp>
      <p:sp>
        <p:nvSpPr>
          <p:cNvPr id="5" name="TextBox 4"/>
          <p:cNvSpPr txBox="1"/>
          <p:nvPr/>
        </p:nvSpPr>
        <p:spPr>
          <a:xfrm>
            <a:off x="-251696" y="1796381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9468" y="2580732"/>
            <a:ext cx="6209825" cy="3482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8298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835700" y="1482065"/>
            <a:ext cx="8520600" cy="4555200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4000" dirty="0"/>
              <a:t>Injecting constraints</a:t>
            </a:r>
            <a:r>
              <a:rPr lang="en-US" sz="4400" dirty="0"/>
              <a:t> </a:t>
            </a:r>
            <a:r>
              <a:rPr lang="en-US" sz="4400" dirty="0" smtClean="0"/>
              <a:t/>
            </a:r>
            <a:br>
              <a:rPr lang="en-US" sz="4400" dirty="0" smtClean="0"/>
            </a:br>
            <a:r>
              <a:rPr lang="en-US" sz="4000" dirty="0" smtClean="0"/>
              <a:t>into </a:t>
            </a:r>
            <a:r>
              <a:rPr lang="en-US" sz="4000" dirty="0"/>
              <a:t>neural NLP </a:t>
            </a:r>
            <a:r>
              <a:rPr lang="en-US" sz="4000" dirty="0" smtClean="0"/>
              <a:t>models</a:t>
            </a:r>
          </a:p>
          <a:p>
            <a:endParaRPr lang="en-US" altLang="ko-KR" sz="3600" dirty="0">
              <a:sym typeface="Verdana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</a:t>
            </a:fld>
            <a:endParaRPr lang="en"/>
          </a:p>
        </p:txBody>
      </p:sp>
      <p:sp>
        <p:nvSpPr>
          <p:cNvPr id="23" name="Shape 66"/>
          <p:cNvSpPr txBox="1">
            <a:spLocks noGrp="1"/>
          </p:cNvSpPr>
          <p:nvPr>
            <p:ph type="title"/>
          </p:nvPr>
        </p:nvSpPr>
        <p:spPr>
          <a:xfrm>
            <a:off x="1835700" y="593367"/>
            <a:ext cx="8832300" cy="7636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lvl="0"/>
            <a:endParaRPr lang="en-US" sz="3600" b="1" dirty="0">
              <a:solidFill>
                <a:srgbClr val="404040"/>
              </a:solidFill>
              <a:latin typeface="Apple SD 산돌고딕 Neo 일반체"/>
              <a:ea typeface="Apple SD 산돌고딕 Neo 일반체"/>
              <a:cs typeface="Apple SD 산돌고딕 Neo 일반체"/>
            </a:endParaRPr>
          </a:p>
        </p:txBody>
      </p:sp>
    </p:spTree>
    <p:extLst>
      <p:ext uri="{BB962C8B-B14F-4D97-AF65-F5344CB8AC3E}">
        <p14:creationId xmlns:p14="http://schemas.microsoft.com/office/powerpoint/2010/main" val="861821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835700" y="1482065"/>
            <a:ext cx="8520600" cy="4555200"/>
          </a:xfrm>
        </p:spPr>
        <p:txBody>
          <a:bodyPr>
            <a:normAutofit/>
          </a:bodyPr>
          <a:lstStyle/>
          <a:p>
            <a:r>
              <a:rPr lang="en-US" altLang="ko-KR" sz="2800" i="1" dirty="0">
                <a:sym typeface="Verdana"/>
              </a:rPr>
              <a:t>Syntactic </a:t>
            </a:r>
            <a:r>
              <a:rPr lang="en-US" altLang="ko-KR" sz="2800" i="1" dirty="0" smtClean="0">
                <a:sym typeface="Verdana"/>
              </a:rPr>
              <a:t>Parsing</a:t>
            </a:r>
          </a:p>
          <a:p>
            <a:pPr lvl="1"/>
            <a:r>
              <a:rPr lang="en-US" altLang="ko-KR" sz="2000" dirty="0" smtClean="0">
                <a:sym typeface="Verdana"/>
              </a:rPr>
              <a:t>Finding structure of the provided (input) sentence.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19</a:t>
            </a:fld>
            <a:endParaRPr lang="en"/>
          </a:p>
        </p:txBody>
      </p:sp>
      <p:sp>
        <p:nvSpPr>
          <p:cNvPr id="23" name="Shape 66"/>
          <p:cNvSpPr txBox="1">
            <a:spLocks noGrp="1"/>
          </p:cNvSpPr>
          <p:nvPr>
            <p:ph type="title"/>
          </p:nvPr>
        </p:nvSpPr>
        <p:spPr>
          <a:xfrm>
            <a:off x="1835700" y="593367"/>
            <a:ext cx="8832300" cy="7636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lvl="0"/>
            <a:r>
              <a:rPr lang="en-US" dirty="0"/>
              <a:t>Considered Applications in NLP</a:t>
            </a:r>
            <a:endParaRPr lang="en-US" sz="3600" b="1" dirty="0">
              <a:solidFill>
                <a:srgbClr val="404040"/>
              </a:solidFill>
              <a:latin typeface="Apple SD 산돌고딕 Neo 일반체"/>
              <a:ea typeface="Apple SD 산돌고딕 Neo 일반체"/>
              <a:cs typeface="Apple SD 산돌고딕 Neo 일반체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2285620" y="2768165"/>
            <a:ext cx="5036093" cy="579581"/>
          </a:xfrm>
          <a:prstGeom prst="rect">
            <a:avLst/>
          </a:prstGeom>
          <a:solidFill>
            <a:srgbClr val="000000">
              <a:alpha val="92000"/>
            </a:srgb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9" tIns="34295" rIns="68589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3600" b="1" dirty="0"/>
              <a:t>Parser</a:t>
            </a:r>
          </a:p>
        </p:txBody>
      </p:sp>
      <p:sp>
        <p:nvSpPr>
          <p:cNvPr id="43" name="Right Arrow 42"/>
          <p:cNvSpPr/>
          <p:nvPr/>
        </p:nvSpPr>
        <p:spPr>
          <a:xfrm rot="16200000">
            <a:off x="2898333" y="3452953"/>
            <a:ext cx="734028" cy="481978"/>
          </a:xfrm>
          <a:prstGeom prst="rightArrow">
            <a:avLst/>
          </a:prstGeom>
          <a:solidFill>
            <a:srgbClr val="0070C0">
              <a:alpha val="92000"/>
            </a:srgb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9" tIns="34295" rIns="68589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/>
          </a:p>
        </p:txBody>
      </p:sp>
      <p:sp>
        <p:nvSpPr>
          <p:cNvPr id="46" name="Right Arrow 45"/>
          <p:cNvSpPr/>
          <p:nvPr/>
        </p:nvSpPr>
        <p:spPr>
          <a:xfrm rot="5400000">
            <a:off x="6154607" y="3499146"/>
            <a:ext cx="734028" cy="481978"/>
          </a:xfrm>
          <a:prstGeom prst="rightArrow">
            <a:avLst/>
          </a:prstGeom>
          <a:solidFill>
            <a:srgbClr val="F79646">
              <a:alpha val="92000"/>
            </a:srgb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9" tIns="34295" rIns="68589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5864756" y="4146288"/>
            <a:ext cx="1320781" cy="378220"/>
          </a:xfrm>
          <a:prstGeom prst="rect">
            <a:avLst/>
          </a:prstGeom>
          <a:noFill/>
          <a:ln w="38100" cmpd="sng">
            <a:solidFill>
              <a:srgbClr val="F79646"/>
            </a:solidFill>
          </a:ln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400" b="1" dirty="0">
                <a:solidFill>
                  <a:srgbClr val="000000"/>
                </a:solidFill>
              </a:rPr>
              <a:t>Y</a:t>
            </a:r>
            <a:r>
              <a:rPr lang="en-US" sz="2400" dirty="0">
                <a:solidFill>
                  <a:srgbClr val="000000"/>
                </a:solidFill>
              </a:rPr>
              <a:t> (output)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2566391" y="4135725"/>
            <a:ext cx="1199808" cy="393806"/>
          </a:xfrm>
          <a:prstGeom prst="rect">
            <a:avLst/>
          </a:prstGeom>
          <a:noFill/>
          <a:ln w="38100" cmpd="sng">
            <a:solidFill>
              <a:srgbClr val="00B0F0"/>
            </a:solidFill>
          </a:ln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400" b="1" dirty="0">
                <a:solidFill>
                  <a:srgbClr val="000000"/>
                </a:solidFill>
              </a:rPr>
              <a:t>X </a:t>
            </a:r>
            <a:r>
              <a:rPr lang="en-US" sz="2400" dirty="0">
                <a:solidFill>
                  <a:srgbClr val="000000"/>
                </a:solidFill>
              </a:rPr>
              <a:t>(Input )</a:t>
            </a:r>
            <a:endParaRPr lang="en-US" sz="2400" b="1" dirty="0">
              <a:solidFill>
                <a:srgbClr val="000000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0792999" y="1475739"/>
            <a:ext cx="265674" cy="39380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2400" dirty="0"/>
              <a:t>S</a:t>
            </a:r>
          </a:p>
        </p:txBody>
      </p:sp>
      <p:cxnSp>
        <p:nvCxnSpPr>
          <p:cNvPr id="48" name="Straight Connector 47"/>
          <p:cNvCxnSpPr/>
          <p:nvPr/>
        </p:nvCxnSpPr>
        <p:spPr>
          <a:xfrm flipV="1">
            <a:off x="9556053" y="1713852"/>
            <a:ext cx="1154496" cy="553896"/>
          </a:xfrm>
          <a:prstGeom prst="line">
            <a:avLst/>
          </a:prstGeom>
          <a:ln w="19050">
            <a:solidFill>
              <a:schemeClr val="accent5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11072230" y="1718255"/>
            <a:ext cx="957528" cy="545093"/>
          </a:xfrm>
          <a:prstGeom prst="line">
            <a:avLst/>
          </a:prstGeom>
          <a:ln w="19050">
            <a:solidFill>
              <a:schemeClr val="accent5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10865918" y="1823395"/>
            <a:ext cx="13742" cy="457912"/>
          </a:xfrm>
          <a:prstGeom prst="line">
            <a:avLst/>
          </a:prstGeom>
          <a:ln w="19050">
            <a:solidFill>
              <a:schemeClr val="accent5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9423215" y="2267749"/>
            <a:ext cx="265674" cy="39380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2400" dirty="0"/>
              <a:t>NP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10746823" y="2281308"/>
            <a:ext cx="265674" cy="39380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2400" dirty="0"/>
              <a:t>VP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12079590" y="2258235"/>
            <a:ext cx="265674" cy="39380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2400" dirty="0"/>
              <a:t>.</a:t>
            </a:r>
          </a:p>
        </p:txBody>
      </p:sp>
      <p:cxnSp>
        <p:nvCxnSpPr>
          <p:cNvPr id="56" name="Straight Connector 55"/>
          <p:cNvCxnSpPr/>
          <p:nvPr/>
        </p:nvCxnSpPr>
        <p:spPr>
          <a:xfrm flipV="1">
            <a:off x="10426552" y="2579128"/>
            <a:ext cx="306714" cy="389404"/>
          </a:xfrm>
          <a:prstGeom prst="line">
            <a:avLst/>
          </a:prstGeom>
          <a:ln w="19050">
            <a:solidFill>
              <a:schemeClr val="accent5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11113271" y="2601847"/>
            <a:ext cx="366817" cy="348369"/>
          </a:xfrm>
          <a:prstGeom prst="line">
            <a:avLst/>
          </a:prstGeom>
          <a:ln w="19050">
            <a:solidFill>
              <a:schemeClr val="accent5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11383332" y="2899312"/>
            <a:ext cx="265674" cy="39380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2400" dirty="0"/>
              <a:t>NP</a:t>
            </a:r>
          </a:p>
        </p:txBody>
      </p:sp>
      <p:cxnSp>
        <p:nvCxnSpPr>
          <p:cNvPr id="59" name="Straight Connector 58"/>
          <p:cNvCxnSpPr/>
          <p:nvPr/>
        </p:nvCxnSpPr>
        <p:spPr>
          <a:xfrm flipV="1">
            <a:off x="11177761" y="3242924"/>
            <a:ext cx="192015" cy="238471"/>
          </a:xfrm>
          <a:prstGeom prst="line">
            <a:avLst/>
          </a:prstGeom>
          <a:ln w="19050">
            <a:solidFill>
              <a:schemeClr val="accent5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11703973" y="3219851"/>
            <a:ext cx="270811" cy="224911"/>
          </a:xfrm>
          <a:prstGeom prst="line">
            <a:avLst/>
          </a:prstGeom>
          <a:ln w="19050">
            <a:solidFill>
              <a:schemeClr val="accent5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10895165" y="3453327"/>
            <a:ext cx="265674" cy="39380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2400" b="1" dirty="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11705744" y="3430253"/>
            <a:ext cx="265674" cy="39380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2400" b="1" dirty="0">
                <a:solidFill>
                  <a:srgbClr val="000000"/>
                </a:solidFill>
              </a:rPr>
              <a:t>dog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10210330" y="2917272"/>
            <a:ext cx="265674" cy="39380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2400" b="1" dirty="0">
                <a:solidFill>
                  <a:srgbClr val="000000"/>
                </a:solidFill>
              </a:rPr>
              <a:t>has</a:t>
            </a:r>
          </a:p>
        </p:txBody>
      </p:sp>
      <p:cxnSp>
        <p:nvCxnSpPr>
          <p:cNvPr id="64" name="Straight Connector 63"/>
          <p:cNvCxnSpPr/>
          <p:nvPr/>
        </p:nvCxnSpPr>
        <p:spPr>
          <a:xfrm>
            <a:off x="9556054" y="2606605"/>
            <a:ext cx="185" cy="325295"/>
          </a:xfrm>
          <a:prstGeom prst="line">
            <a:avLst/>
          </a:prstGeom>
          <a:ln w="19050">
            <a:solidFill>
              <a:schemeClr val="accent5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9371893" y="2903357"/>
            <a:ext cx="265674" cy="39380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2400" b="1" dirty="0">
                <a:solidFill>
                  <a:srgbClr val="000000"/>
                </a:solidFill>
              </a:rPr>
              <a:t>John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1821580" y="4633846"/>
            <a:ext cx="2460848" cy="60111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2800" dirty="0">
                <a:solidFill>
                  <a:srgbClr val="000000"/>
                </a:solidFill>
              </a:rPr>
              <a:t>John has  a dog .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8182632" y="2241215"/>
            <a:ext cx="1232899" cy="393805"/>
          </a:xfrm>
          <a:prstGeom prst="rect">
            <a:avLst/>
          </a:prstGeom>
          <a:noFill/>
          <a:ln w="38100" cmpd="sng">
            <a:solidFill>
              <a:srgbClr val="0000FF"/>
            </a:solidFill>
          </a:ln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400" dirty="0"/>
              <a:t>Tree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8317738" y="4542248"/>
            <a:ext cx="2176480" cy="457082"/>
          </a:xfrm>
          <a:prstGeom prst="rect">
            <a:avLst/>
          </a:prstGeom>
          <a:noFill/>
          <a:ln w="38100" cmpd="sng">
            <a:solidFill>
              <a:srgbClr val="0000FF"/>
            </a:solidFill>
          </a:ln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400" dirty="0"/>
              <a:t>Linearized Tree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10814793" y="2806300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endParaRPr lang="en-US"/>
          </a:p>
        </p:txBody>
      </p:sp>
      <p:sp>
        <p:nvSpPr>
          <p:cNvPr id="8" name="Left-Right Arrow 7"/>
          <p:cNvSpPr/>
          <p:nvPr/>
        </p:nvSpPr>
        <p:spPr>
          <a:xfrm rot="16200000">
            <a:off x="7690589" y="3413567"/>
            <a:ext cx="1814926" cy="337304"/>
          </a:xfrm>
          <a:prstGeom prst="left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7736030" y="3237763"/>
            <a:ext cx="128958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solidFill>
                  <a:srgbClr val="000000"/>
                </a:solidFill>
                <a:ea typeface="Apple SD 산돌고딕 Neo 일반체"/>
                <a:sym typeface="Verdana"/>
              </a:rPr>
              <a:t>Equivalent</a:t>
            </a:r>
          </a:p>
          <a:p>
            <a:r>
              <a:rPr lang="en-US" i="1" dirty="0" smtClean="0">
                <a:solidFill>
                  <a:srgbClr val="000000"/>
                </a:solidFill>
                <a:ea typeface="Apple SD 산돌고딕 Neo 일반체"/>
                <a:sym typeface="Verdana"/>
              </a:rPr>
              <a:t>information</a:t>
            </a:r>
            <a:endParaRPr lang="en-US" i="1" dirty="0"/>
          </a:p>
        </p:txBody>
      </p:sp>
      <p:sp>
        <p:nvSpPr>
          <p:cNvPr id="9" name="Rectangle 8"/>
          <p:cNvSpPr/>
          <p:nvPr/>
        </p:nvSpPr>
        <p:spPr>
          <a:xfrm>
            <a:off x="4685523" y="4601504"/>
            <a:ext cx="3640740" cy="4247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lnSpc>
                <a:spcPct val="90000"/>
              </a:lnSpc>
            </a:pPr>
            <a:r>
              <a:rPr lang="en-US" sz="2400" dirty="0">
                <a:solidFill>
                  <a:srgbClr val="000000"/>
                </a:solidFill>
                <a:ea typeface="Apple SD 산돌고딕 Neo 일반체"/>
                <a:sym typeface="Verdana"/>
              </a:rPr>
              <a:t>(S (NP xx)  (VP xx (NP xx xx))</a:t>
            </a:r>
          </a:p>
        </p:txBody>
      </p:sp>
    </p:spTree>
    <p:extLst>
      <p:ext uri="{BB962C8B-B14F-4D97-AF65-F5344CB8AC3E}">
        <p14:creationId xmlns:p14="http://schemas.microsoft.com/office/powerpoint/2010/main" val="970488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1835700" y="593367"/>
            <a:ext cx="8520600" cy="7636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r>
              <a:rPr lang="en-US" dirty="0" smtClean="0"/>
              <a:t>Motivation</a:t>
            </a:r>
            <a:endParaRPr lang="en" dirty="0"/>
          </a:p>
        </p:txBody>
      </p:sp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1803358" y="1536633"/>
            <a:ext cx="8520600" cy="45552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r>
              <a:rPr lang="en-US" dirty="0">
                <a:sym typeface="Verdana"/>
              </a:rPr>
              <a:t>Is neural model good enough?</a:t>
            </a:r>
            <a:endParaRPr lang="en-US" altLang="ko-KR" sz="2800" dirty="0">
              <a:sym typeface="Verdana"/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en-US" altLang="ko-KR" sz="2400" b="1" dirty="0">
                <a:sym typeface="Verdana"/>
              </a:rPr>
              <a:t>Not very good on small dataset. </a:t>
            </a:r>
            <a:endParaRPr lang="en-US" altLang="ko-KR" sz="2400" b="1" dirty="0" smtClean="0">
              <a:sym typeface="Verdana"/>
            </a:endParaRPr>
          </a:p>
          <a:p>
            <a:pPr marL="1314450" lvl="2" indent="-457200"/>
            <a:r>
              <a:rPr lang="en-US" altLang="ko-KR" sz="1800" dirty="0">
                <a:sym typeface="Verdana"/>
              </a:rPr>
              <a:t>LARGE dataset is required</a:t>
            </a:r>
            <a:r>
              <a:rPr lang="en-US" altLang="ko-KR" sz="1800" dirty="0" smtClean="0">
                <a:sym typeface="Verdana"/>
              </a:rPr>
              <a:t>. (</a:t>
            </a:r>
            <a:r>
              <a:rPr lang="en-US" altLang="ko-KR" sz="1800" dirty="0">
                <a:sym typeface="Verdana"/>
              </a:rPr>
              <a:t>Data-deficiency problem</a:t>
            </a:r>
            <a:r>
              <a:rPr lang="en-US" altLang="ko-KR" sz="1800" dirty="0" smtClean="0">
                <a:sym typeface="Verdana"/>
              </a:rPr>
              <a:t>)</a:t>
            </a:r>
          </a:p>
          <a:p>
            <a:pPr lvl="2"/>
            <a:endParaRPr lang="en-US" altLang="ko-KR" dirty="0">
              <a:sym typeface="Verdana"/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en-US" altLang="ko-KR" sz="2400" b="1" dirty="0">
                <a:sym typeface="Verdana"/>
              </a:rPr>
              <a:t>End-to-End learning</a:t>
            </a:r>
          </a:p>
          <a:p>
            <a:pPr marL="1314450" lvl="2" indent="-457200"/>
            <a:r>
              <a:rPr lang="en-US" altLang="ko-KR" sz="2000" b="1" dirty="0">
                <a:sym typeface="Verdana"/>
              </a:rPr>
              <a:t>Better Performance?</a:t>
            </a:r>
            <a:r>
              <a:rPr lang="en-US" altLang="ko-KR" sz="2000" dirty="0">
                <a:sym typeface="Verdana"/>
              </a:rPr>
              <a:t> Yes. </a:t>
            </a:r>
            <a:r>
              <a:rPr lang="en-US" altLang="ko-KR" sz="2000" b="1" dirty="0">
                <a:sym typeface="Verdana"/>
              </a:rPr>
              <a:t>Perfect?</a:t>
            </a:r>
            <a:r>
              <a:rPr lang="en-US" altLang="ko-KR" sz="2000" dirty="0">
                <a:sym typeface="Verdana"/>
              </a:rPr>
              <a:t> No.</a:t>
            </a:r>
          </a:p>
          <a:p>
            <a:pPr marL="1314450" lvl="2" indent="-457200"/>
            <a:r>
              <a:rPr lang="en-US" altLang="ko-KR" sz="2000" dirty="0">
                <a:sym typeface="Verdana"/>
              </a:rPr>
              <a:t>often ignores the constraints on the output space.</a:t>
            </a:r>
          </a:p>
          <a:p>
            <a:pPr lvl="2"/>
            <a:endParaRPr lang="en-US" altLang="ko-KR" sz="2000" dirty="0">
              <a:sym typeface="Verdana"/>
            </a:endParaRPr>
          </a:p>
          <a:p>
            <a:pPr marL="914400" lvl="1" indent="-457200">
              <a:buFont typeface="+mj-lt"/>
              <a:buAutoNum type="arabicPeriod"/>
            </a:pPr>
            <a:endParaRPr lang="en-US" dirty="0" smtClean="0">
              <a:latin typeface="Apple SD 산돌고딕 Neo 일반체"/>
              <a:ea typeface="Apple SD 산돌고딕 Neo 일반체"/>
              <a:cs typeface="Apple SD 산돌고딕 Neo 일반체"/>
              <a:sym typeface="Verdana"/>
            </a:endParaRPr>
          </a:p>
          <a:p>
            <a:pPr marL="285750" indent="-285750"/>
            <a:endParaRPr sz="24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199</a:t>
            </a:fld>
            <a:endParaRPr lang="en"/>
          </a:p>
        </p:txBody>
      </p:sp>
      <p:sp>
        <p:nvSpPr>
          <p:cNvPr id="5" name="TextBox 4"/>
          <p:cNvSpPr txBox="1"/>
          <p:nvPr/>
        </p:nvSpPr>
        <p:spPr>
          <a:xfrm>
            <a:off x="-251696" y="1796381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7269505" y="4229032"/>
            <a:ext cx="621792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5"/>
            <a:endParaRPr lang="en-US" dirty="0"/>
          </a:p>
          <a:p>
            <a:pPr lvl="5"/>
            <a:endParaRPr lang="en-US" dirty="0"/>
          </a:p>
          <a:p>
            <a:pPr lvl="4"/>
            <a:endParaRPr lang="en-US" dirty="0"/>
          </a:p>
          <a:p>
            <a:pPr lvl="4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8826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1835700" y="593367"/>
            <a:ext cx="8520600" cy="7636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r>
              <a:rPr lang="en-US" dirty="0" smtClean="0"/>
              <a:t>Motivation</a:t>
            </a:r>
            <a:endParaRPr lang="en" dirty="0"/>
          </a:p>
        </p:txBody>
      </p:sp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1803358" y="1536633"/>
            <a:ext cx="8520600" cy="45552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r>
              <a:rPr lang="en-US" dirty="0">
                <a:sym typeface="Verdana"/>
              </a:rPr>
              <a:t>Is neural model good enough?</a:t>
            </a:r>
            <a:endParaRPr lang="en-US" altLang="ko-KR" sz="2800" dirty="0">
              <a:sym typeface="Verdana"/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en-US" altLang="ko-KR" sz="2400" b="1" dirty="0">
                <a:sym typeface="Verdana"/>
              </a:rPr>
              <a:t>Not very good on small dataset. </a:t>
            </a:r>
          </a:p>
          <a:p>
            <a:pPr marL="1314450" lvl="2" indent="-457200"/>
            <a:r>
              <a:rPr lang="en-US" altLang="ko-KR" sz="1800" dirty="0">
                <a:sym typeface="Verdana"/>
              </a:rPr>
              <a:t>LARGE dataset is required. (Data-deficiency problem)</a:t>
            </a:r>
          </a:p>
          <a:p>
            <a:pPr marL="914400" lvl="1" indent="-457200">
              <a:buFont typeface="+mj-lt"/>
              <a:buAutoNum type="arabicPeriod"/>
            </a:pPr>
            <a:endParaRPr lang="en-US" altLang="ko-KR" sz="2400" b="1" dirty="0" smtClean="0">
              <a:sym typeface="Verdana"/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en-US" altLang="ko-KR" sz="2400" b="1" dirty="0" smtClean="0">
                <a:sym typeface="Verdana"/>
              </a:rPr>
              <a:t>End-to-End </a:t>
            </a:r>
            <a:r>
              <a:rPr lang="en-US" altLang="ko-KR" sz="2400" b="1" dirty="0">
                <a:sym typeface="Verdana"/>
              </a:rPr>
              <a:t>learning</a:t>
            </a:r>
          </a:p>
          <a:p>
            <a:pPr marL="1314450" lvl="2" indent="-457200"/>
            <a:r>
              <a:rPr lang="en-US" altLang="ko-KR" sz="2000" dirty="0">
                <a:sym typeface="Verdana"/>
              </a:rPr>
              <a:t>often ignores the constraints on the output space.</a:t>
            </a:r>
          </a:p>
          <a:p>
            <a:pPr marL="914400" lvl="1" indent="-457200">
              <a:buFont typeface="+mj-lt"/>
              <a:buAutoNum type="arabicPeriod"/>
            </a:pPr>
            <a:endParaRPr lang="en-US" altLang="ko-KR" sz="2400" b="1" dirty="0" smtClean="0">
              <a:sym typeface="Verdana"/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en-US" altLang="ko-KR" sz="2400" b="1" dirty="0" smtClean="0">
                <a:sym typeface="Verdana"/>
              </a:rPr>
              <a:t>Hard to inject knowledge/constraints.</a:t>
            </a:r>
          </a:p>
          <a:p>
            <a:pPr marL="1314450" lvl="2" indent="-457200"/>
            <a:r>
              <a:rPr lang="en-US" altLang="ko-KR" sz="2000" dirty="0" smtClean="0">
                <a:sym typeface="Verdana"/>
              </a:rPr>
              <a:t>Non-differentiable constraints (rules)</a:t>
            </a:r>
          </a:p>
          <a:p>
            <a:pPr marL="1314450" lvl="2" indent="-457200"/>
            <a:r>
              <a:rPr lang="en-US" altLang="ko-KR" sz="2000" dirty="0" smtClean="0">
                <a:sym typeface="Verdana"/>
              </a:rPr>
              <a:t>Besides gold-labels, which instances should we explore?</a:t>
            </a:r>
          </a:p>
          <a:p>
            <a:pPr marL="1314450" lvl="2" indent="-457200"/>
            <a:endParaRPr lang="en-US" altLang="ko-KR" sz="2400" b="1" dirty="0">
              <a:sym typeface="Verdana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200</a:t>
            </a:fld>
            <a:endParaRPr lang="en"/>
          </a:p>
        </p:txBody>
      </p:sp>
      <p:sp>
        <p:nvSpPr>
          <p:cNvPr id="5" name="TextBox 4"/>
          <p:cNvSpPr txBox="1"/>
          <p:nvPr/>
        </p:nvSpPr>
        <p:spPr>
          <a:xfrm>
            <a:off x="-251696" y="1796381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7269505" y="4229032"/>
            <a:ext cx="621792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5"/>
            <a:endParaRPr lang="en-US" dirty="0"/>
          </a:p>
          <a:p>
            <a:pPr lvl="5"/>
            <a:endParaRPr lang="en-US" dirty="0"/>
          </a:p>
          <a:p>
            <a:pPr lvl="4"/>
            <a:endParaRPr lang="en-US" dirty="0"/>
          </a:p>
          <a:p>
            <a:pPr lvl="4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38012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1835700" y="593367"/>
            <a:ext cx="8520600" cy="7636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r>
              <a:rPr lang="en-US" dirty="0" smtClean="0"/>
              <a:t>Motivation</a:t>
            </a:r>
            <a:endParaRPr lang="en" dirty="0"/>
          </a:p>
        </p:txBody>
      </p:sp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1803358" y="1536633"/>
            <a:ext cx="8520600" cy="45552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r>
              <a:rPr lang="en-US" dirty="0">
                <a:sym typeface="Verdana"/>
              </a:rPr>
              <a:t>Is neural model good enough?</a:t>
            </a:r>
            <a:endParaRPr lang="en-US" altLang="ko-KR" sz="2800" dirty="0">
              <a:sym typeface="Verdana"/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en-US" altLang="ko-KR" sz="2400" b="1" dirty="0">
                <a:sym typeface="Verdana"/>
              </a:rPr>
              <a:t>Not very good on small dataset. </a:t>
            </a:r>
          </a:p>
          <a:p>
            <a:pPr marL="1314450" lvl="2" indent="-457200"/>
            <a:r>
              <a:rPr lang="en-US" altLang="ko-KR" sz="1800" dirty="0">
                <a:sym typeface="Verdana"/>
              </a:rPr>
              <a:t>LARGE dataset is required. (Data-deficiency problem)</a:t>
            </a:r>
          </a:p>
          <a:p>
            <a:pPr marL="914400" lvl="1" indent="-457200">
              <a:buFont typeface="+mj-lt"/>
              <a:buAutoNum type="arabicPeriod"/>
            </a:pPr>
            <a:endParaRPr lang="en-US" altLang="ko-KR" sz="2400" b="1" dirty="0" smtClean="0">
              <a:sym typeface="Verdana"/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en-US" altLang="ko-KR" sz="2400" b="1" dirty="0" smtClean="0">
                <a:sym typeface="Verdana"/>
              </a:rPr>
              <a:t>End-to-End </a:t>
            </a:r>
            <a:r>
              <a:rPr lang="en-US" altLang="ko-KR" sz="2400" b="1" dirty="0">
                <a:sym typeface="Verdana"/>
              </a:rPr>
              <a:t>learning</a:t>
            </a:r>
          </a:p>
          <a:p>
            <a:pPr marL="1314450" lvl="2" indent="-457200"/>
            <a:r>
              <a:rPr lang="en-US" altLang="ko-KR" sz="2000" dirty="0">
                <a:sym typeface="Verdana"/>
              </a:rPr>
              <a:t>often ignores the constraints on the output space.</a:t>
            </a:r>
          </a:p>
          <a:p>
            <a:pPr marL="914400" lvl="1" indent="-457200">
              <a:buFont typeface="+mj-lt"/>
              <a:buAutoNum type="arabicPeriod"/>
            </a:pPr>
            <a:endParaRPr lang="en-US" altLang="ko-KR" sz="2400" b="1" dirty="0" smtClean="0">
              <a:sym typeface="Verdana"/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en-US" altLang="ko-KR" sz="2400" b="1" dirty="0" smtClean="0">
                <a:sym typeface="Verdana"/>
              </a:rPr>
              <a:t>Hard to inject constraints.</a:t>
            </a:r>
          </a:p>
          <a:p>
            <a:pPr marL="1314450" lvl="2" indent="-457200"/>
            <a:r>
              <a:rPr lang="en-US" altLang="ko-KR" sz="2000" dirty="0" smtClean="0">
                <a:sym typeface="Verdana"/>
              </a:rPr>
              <a:t>The constraint I refer to are usually rules. </a:t>
            </a:r>
          </a:p>
          <a:p>
            <a:pPr marL="1314450" lvl="2" indent="-457200"/>
            <a:endParaRPr lang="en-US" altLang="ko-KR" sz="2400" b="1" dirty="0">
              <a:sym typeface="Verdana"/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en-US" altLang="ko-KR" sz="2400" b="1" dirty="0">
                <a:sym typeface="Verdana"/>
              </a:rPr>
              <a:t>More violations on out-of-domain data</a:t>
            </a:r>
            <a:r>
              <a:rPr lang="en-US" altLang="ko-KR" sz="2400" b="1" dirty="0" smtClean="0">
                <a:sym typeface="Verdana"/>
              </a:rPr>
              <a:t>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201</a:t>
            </a:fld>
            <a:endParaRPr lang="en"/>
          </a:p>
        </p:txBody>
      </p:sp>
      <p:sp>
        <p:nvSpPr>
          <p:cNvPr id="5" name="TextBox 4"/>
          <p:cNvSpPr txBox="1"/>
          <p:nvPr/>
        </p:nvSpPr>
        <p:spPr>
          <a:xfrm>
            <a:off x="-251696" y="1796381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7269505" y="4229032"/>
            <a:ext cx="621792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5"/>
            <a:endParaRPr lang="en-US" dirty="0"/>
          </a:p>
          <a:p>
            <a:pPr lvl="5"/>
            <a:endParaRPr lang="en-US" dirty="0"/>
          </a:p>
          <a:p>
            <a:pPr lvl="4"/>
            <a:endParaRPr lang="en-US" dirty="0"/>
          </a:p>
          <a:p>
            <a:pPr lvl="4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86139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GBI on Parsing	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202</a:t>
            </a:fld>
            <a:endParaRPr lang="en"/>
          </a:p>
        </p:txBody>
      </p:sp>
      <p:sp>
        <p:nvSpPr>
          <p:cNvPr id="5" name="Rectangle 4"/>
          <p:cNvSpPr/>
          <p:nvPr/>
        </p:nvSpPr>
        <p:spPr>
          <a:xfrm>
            <a:off x="1539270" y="2995563"/>
            <a:ext cx="8956298" cy="18620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500" dirty="0"/>
              <a:t>GBI on Parsing	</a:t>
            </a:r>
          </a:p>
        </p:txBody>
      </p:sp>
    </p:spTree>
    <p:extLst>
      <p:ext uri="{BB962C8B-B14F-4D97-AF65-F5344CB8AC3E}">
        <p14:creationId xmlns:p14="http://schemas.microsoft.com/office/powerpoint/2010/main" val="655215461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203</a:t>
            </a:fld>
            <a:endParaRPr lang="en"/>
          </a:p>
        </p:txBody>
      </p:sp>
      <p:sp>
        <p:nvSpPr>
          <p:cNvPr id="12" name="Content Placeholder 1"/>
          <p:cNvSpPr txBox="1">
            <a:spLocks/>
          </p:cNvSpPr>
          <p:nvPr/>
        </p:nvSpPr>
        <p:spPr>
          <a:xfrm>
            <a:off x="1922468" y="1485900"/>
            <a:ext cx="8347065" cy="2971800"/>
          </a:xfrm>
          <a:prstGeom prst="rect">
            <a:avLst/>
          </a:prstGeom>
          <a:ln w="76200" cmpd="sng">
            <a:noFill/>
          </a:ln>
        </p:spPr>
        <p:txBody>
          <a:bodyPr vert="horz" lIns="91425" tIns="91425" rIns="91425" bIns="91425" rtlCol="0" anchor="t" anchorCtr="0">
            <a:normAutofit/>
          </a:bodyPr>
          <a:lstStyle>
            <a:lvl1pPr marL="342900" lvl="0" indent="-342900" algn="l" defTabSz="457200" rtl="0" eaLnBrk="1" latinLnBrk="0" hangingPunct="1">
              <a:spcBef>
                <a:spcPts val="0"/>
              </a:spcBef>
              <a:buFont typeface="Arial"/>
              <a:buChar char="•"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1pPr>
            <a:lvl2pPr marL="742950" lvl="1" indent="-285750" algn="l" defTabSz="457200" rtl="0" eaLnBrk="1" latinLnBrk="0" hangingPunct="1">
              <a:spcBef>
                <a:spcPts val="0"/>
              </a:spcBef>
              <a:buFont typeface="Arial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2pPr>
            <a:lvl3pPr marL="1143000" lvl="2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3pPr>
            <a:lvl4pPr marL="1600200" lvl="3" indent="-228600" algn="l" defTabSz="457200" rtl="0" eaLnBrk="1" latinLnBrk="0" hangingPunct="1">
              <a:spcBef>
                <a:spcPts val="0"/>
              </a:spcBef>
              <a:buFont typeface="Arial"/>
              <a:buChar char="–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4pPr>
            <a:lvl5pPr marL="2057400" lvl="4" indent="-228600" algn="l" defTabSz="457200" rtl="0" eaLnBrk="1" latinLnBrk="0" hangingPunct="1">
              <a:spcBef>
                <a:spcPts val="0"/>
              </a:spcBef>
              <a:buFont typeface="Arial"/>
              <a:buChar char="»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5pPr>
            <a:lvl6pPr marL="2514600" lvl="5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9100" y="2908495"/>
            <a:ext cx="8801100" cy="1828800"/>
          </a:xfrm>
          <a:prstGeom prst="rect">
            <a:avLst/>
          </a:prstGeom>
        </p:spPr>
      </p:pic>
      <p:sp>
        <p:nvSpPr>
          <p:cNvPr id="9" name="Text Placeholder 1"/>
          <p:cNvSpPr txBox="1">
            <a:spLocks noGrp="1"/>
          </p:cNvSpPr>
          <p:nvPr>
            <p:ph type="body" idx="1"/>
          </p:nvPr>
        </p:nvSpPr>
        <p:spPr>
          <a:xfrm>
            <a:off x="1835150" y="1482725"/>
            <a:ext cx="8521700" cy="4554538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rmAutofit/>
          </a:bodyPr>
          <a:lstStyle>
            <a:lvl1pPr marL="342900" lvl="0" indent="-342900" algn="l" defTabSz="457200" rtl="0" eaLnBrk="1" latinLnBrk="0" hangingPunct="1">
              <a:spcBef>
                <a:spcPts val="0"/>
              </a:spcBef>
              <a:buFont typeface="Arial"/>
              <a:buChar char="•"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1pPr>
            <a:lvl2pPr marL="742950" lvl="1" indent="-285750" algn="l" defTabSz="457200" rtl="0" eaLnBrk="1" latinLnBrk="0" hangingPunct="1">
              <a:spcBef>
                <a:spcPts val="0"/>
              </a:spcBef>
              <a:buFont typeface="Arial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2pPr>
            <a:lvl3pPr marL="1143000" lvl="2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3pPr>
            <a:lvl4pPr marL="1600200" lvl="3" indent="-228600" algn="l" defTabSz="457200" rtl="0" eaLnBrk="1" latinLnBrk="0" hangingPunct="1">
              <a:spcBef>
                <a:spcPts val="0"/>
              </a:spcBef>
              <a:buFont typeface="Arial"/>
              <a:buChar char="–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4pPr>
            <a:lvl5pPr marL="2057400" lvl="4" indent="-228600" algn="l" defTabSz="457200" rtl="0" eaLnBrk="1" latinLnBrk="0" hangingPunct="1">
              <a:spcBef>
                <a:spcPts val="0"/>
              </a:spcBef>
              <a:buFont typeface="Arial"/>
              <a:buChar char="»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5pPr>
            <a:lvl6pPr marL="2514600" lvl="5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800" dirty="0" smtClean="0">
                <a:sym typeface="Verdana"/>
              </a:rPr>
              <a:t>Q1: Baseline’s performance on constraint satisfaction.</a:t>
            </a:r>
          </a:p>
          <a:p>
            <a:pPr lvl="1"/>
            <a:r>
              <a:rPr lang="en-US" altLang="ko-KR" sz="2400" dirty="0" smtClean="0">
                <a:sym typeface="Verdana"/>
              </a:rPr>
              <a:t>On best model:  7.8%, 11.8% </a:t>
            </a:r>
          </a:p>
          <a:p>
            <a:endParaRPr lang="en-US" altLang="ko-KR" sz="2800" dirty="0" smtClean="0">
              <a:sym typeface="Verdana"/>
            </a:endParaRPr>
          </a:p>
          <a:p>
            <a:endParaRPr lang="en-US" altLang="ko-KR" sz="2800" dirty="0" smtClean="0">
              <a:sym typeface="Verdana"/>
            </a:endParaRPr>
          </a:p>
          <a:p>
            <a:endParaRPr lang="en-US" altLang="ko-KR" sz="2800" dirty="0" smtClean="0">
              <a:sym typeface="Verdana"/>
            </a:endParaRPr>
          </a:p>
          <a:p>
            <a:endParaRPr lang="en-US" altLang="ko-KR" sz="2800" dirty="0" smtClean="0">
              <a:sym typeface="Verdana"/>
            </a:endParaRPr>
          </a:p>
          <a:p>
            <a:endParaRPr lang="en-US" altLang="ko-KR" sz="2800" dirty="0" smtClean="0">
              <a:sym typeface="Verdana"/>
            </a:endParaRPr>
          </a:p>
          <a:p>
            <a:endParaRPr lang="en-US" altLang="ko-KR" sz="2800" dirty="0">
              <a:sym typeface="Verdana"/>
            </a:endParaRPr>
          </a:p>
        </p:txBody>
      </p:sp>
      <p:sp>
        <p:nvSpPr>
          <p:cNvPr id="11" name="Shape 66"/>
          <p:cNvSpPr txBox="1">
            <a:spLocks/>
          </p:cNvSpPr>
          <p:nvPr/>
        </p:nvSpPr>
        <p:spPr>
          <a:xfrm>
            <a:off x="1835700" y="593367"/>
            <a:ext cx="8832300" cy="7636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lvl="0" algn="l" defTabSz="457200" rtl="0" eaLnBrk="1" latinLnBrk="0" hangingPunct="1">
              <a:spcBef>
                <a:spcPts val="0"/>
              </a:spcBef>
              <a:buNone/>
              <a:defRPr sz="44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r>
              <a:rPr lang="en-US" smtClean="0"/>
              <a:t>GBI on parsing: Experiments</a:t>
            </a:r>
            <a:endParaRPr lang="en-US" sz="3600" b="1" dirty="0">
              <a:solidFill>
                <a:srgbClr val="404040"/>
              </a:solidFill>
              <a:latin typeface="Apple SD 산돌고딕 Neo 일반체"/>
              <a:ea typeface="Apple SD 산돌고딕 Neo 일반체"/>
              <a:cs typeface="Apple SD 산돌고딕 Neo 일반체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789118" y="2709287"/>
            <a:ext cx="2754747" cy="2142308"/>
          </a:xfrm>
          <a:prstGeom prst="rect">
            <a:avLst/>
          </a:prstGeom>
          <a:solidFill>
            <a:srgbClr val="FFFF00">
              <a:alpha val="18000"/>
            </a:srgbClr>
          </a:solidFill>
          <a:ln>
            <a:solidFill>
              <a:schemeClr val="accent1">
                <a:shade val="95000"/>
                <a:satMod val="105000"/>
                <a:alpha val="98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061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204</a:t>
            </a:fld>
            <a:endParaRPr lang="en"/>
          </a:p>
        </p:txBody>
      </p:sp>
      <p:sp>
        <p:nvSpPr>
          <p:cNvPr id="12" name="Content Placeholder 1"/>
          <p:cNvSpPr txBox="1">
            <a:spLocks/>
          </p:cNvSpPr>
          <p:nvPr/>
        </p:nvSpPr>
        <p:spPr>
          <a:xfrm>
            <a:off x="1922468" y="1485900"/>
            <a:ext cx="8347065" cy="2971800"/>
          </a:xfrm>
          <a:prstGeom prst="rect">
            <a:avLst/>
          </a:prstGeom>
          <a:ln w="76200" cmpd="sng">
            <a:noFill/>
          </a:ln>
        </p:spPr>
        <p:txBody>
          <a:bodyPr vert="horz" lIns="91425" tIns="91425" rIns="91425" bIns="91425" rtlCol="0" anchor="t" anchorCtr="0">
            <a:normAutofit/>
          </a:bodyPr>
          <a:lstStyle>
            <a:lvl1pPr marL="342900" lvl="0" indent="-342900" algn="l" defTabSz="457200" rtl="0" eaLnBrk="1" latinLnBrk="0" hangingPunct="1">
              <a:spcBef>
                <a:spcPts val="0"/>
              </a:spcBef>
              <a:buFont typeface="Arial"/>
              <a:buChar char="•"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1pPr>
            <a:lvl2pPr marL="742950" lvl="1" indent="-285750" algn="l" defTabSz="457200" rtl="0" eaLnBrk="1" latinLnBrk="0" hangingPunct="1">
              <a:spcBef>
                <a:spcPts val="0"/>
              </a:spcBef>
              <a:buFont typeface="Arial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2pPr>
            <a:lvl3pPr marL="1143000" lvl="2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3pPr>
            <a:lvl4pPr marL="1600200" lvl="3" indent="-228600" algn="l" defTabSz="457200" rtl="0" eaLnBrk="1" latinLnBrk="0" hangingPunct="1">
              <a:spcBef>
                <a:spcPts val="0"/>
              </a:spcBef>
              <a:buFont typeface="Arial"/>
              <a:buChar char="–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4pPr>
            <a:lvl5pPr marL="2057400" lvl="4" indent="-228600" algn="l" defTabSz="457200" rtl="0" eaLnBrk="1" latinLnBrk="0" hangingPunct="1">
              <a:spcBef>
                <a:spcPts val="0"/>
              </a:spcBef>
              <a:buFont typeface="Arial"/>
              <a:buChar char="»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5pPr>
            <a:lvl6pPr marL="2514600" lvl="5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9100" y="2908495"/>
            <a:ext cx="8801100" cy="1828800"/>
          </a:xfrm>
          <a:prstGeom prst="rect">
            <a:avLst/>
          </a:prstGeom>
        </p:spPr>
      </p:pic>
      <p:sp>
        <p:nvSpPr>
          <p:cNvPr id="9" name="Text Placeholder 1"/>
          <p:cNvSpPr txBox="1">
            <a:spLocks noGrp="1"/>
          </p:cNvSpPr>
          <p:nvPr>
            <p:ph type="body" idx="1"/>
          </p:nvPr>
        </p:nvSpPr>
        <p:spPr>
          <a:xfrm>
            <a:off x="1835149" y="1482725"/>
            <a:ext cx="10193059" cy="4554538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rmAutofit/>
          </a:bodyPr>
          <a:lstStyle>
            <a:lvl1pPr marL="342900" lvl="0" indent="-342900" algn="l" defTabSz="457200" rtl="0" eaLnBrk="1" latinLnBrk="0" hangingPunct="1">
              <a:spcBef>
                <a:spcPts val="0"/>
              </a:spcBef>
              <a:buFont typeface="Arial"/>
              <a:buChar char="•"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1pPr>
            <a:lvl2pPr marL="742950" lvl="1" indent="-285750" algn="l" defTabSz="457200" rtl="0" eaLnBrk="1" latinLnBrk="0" hangingPunct="1">
              <a:spcBef>
                <a:spcPts val="0"/>
              </a:spcBef>
              <a:buFont typeface="Arial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2pPr>
            <a:lvl3pPr marL="1143000" lvl="2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3pPr>
            <a:lvl4pPr marL="1600200" lvl="3" indent="-228600" algn="l" defTabSz="457200" rtl="0" eaLnBrk="1" latinLnBrk="0" hangingPunct="1">
              <a:spcBef>
                <a:spcPts val="0"/>
              </a:spcBef>
              <a:buFont typeface="Arial"/>
              <a:buChar char="–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4pPr>
            <a:lvl5pPr marL="2057400" lvl="4" indent="-228600" algn="l" defTabSz="457200" rtl="0" eaLnBrk="1" latinLnBrk="0" hangingPunct="1">
              <a:spcBef>
                <a:spcPts val="0"/>
              </a:spcBef>
              <a:buFont typeface="Arial"/>
              <a:buChar char="»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5pPr>
            <a:lvl6pPr marL="2514600" lvl="5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800" dirty="0" smtClean="0">
                <a:sym typeface="Verdana"/>
              </a:rPr>
              <a:t>Q2</a:t>
            </a:r>
            <a:r>
              <a:rPr lang="en-US" altLang="ko-KR" sz="2800" dirty="0">
                <a:sym typeface="Verdana"/>
              </a:rPr>
              <a:t>: GBI enforces constraints</a:t>
            </a:r>
            <a:r>
              <a:rPr lang="en-US" altLang="ko-KR" sz="2800" dirty="0" smtClean="0">
                <a:sym typeface="Verdana"/>
              </a:rPr>
              <a:t>.</a:t>
            </a:r>
          </a:p>
        </p:txBody>
      </p:sp>
      <p:sp>
        <p:nvSpPr>
          <p:cNvPr id="11" name="Shape 66"/>
          <p:cNvSpPr txBox="1">
            <a:spLocks/>
          </p:cNvSpPr>
          <p:nvPr/>
        </p:nvSpPr>
        <p:spPr>
          <a:xfrm>
            <a:off x="1835700" y="593367"/>
            <a:ext cx="8832300" cy="7636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lvl="0" algn="l" defTabSz="457200" rtl="0" eaLnBrk="1" latinLnBrk="0" hangingPunct="1">
              <a:spcBef>
                <a:spcPts val="0"/>
              </a:spcBef>
              <a:buNone/>
              <a:defRPr sz="44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r>
              <a:rPr lang="en-US" smtClean="0"/>
              <a:t>GBI on parsing: Experiments</a:t>
            </a:r>
            <a:endParaRPr lang="en-US" sz="3600" b="1" dirty="0">
              <a:solidFill>
                <a:srgbClr val="404040"/>
              </a:solidFill>
              <a:latin typeface="Apple SD 산돌고딕 Neo 일반체"/>
              <a:ea typeface="Apple SD 산돌고딕 Neo 일반체"/>
              <a:cs typeface="Apple SD 산돌고딕 Neo 일반체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276578" y="2751741"/>
            <a:ext cx="1364567" cy="2142308"/>
          </a:xfrm>
          <a:prstGeom prst="rect">
            <a:avLst/>
          </a:prstGeom>
          <a:solidFill>
            <a:srgbClr val="FFFF00">
              <a:alpha val="18000"/>
            </a:srgbClr>
          </a:solidFill>
          <a:ln>
            <a:solidFill>
              <a:schemeClr val="accent1">
                <a:shade val="95000"/>
                <a:satMod val="105000"/>
                <a:alpha val="98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526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205</a:t>
            </a:fld>
            <a:endParaRPr lang="en"/>
          </a:p>
        </p:txBody>
      </p:sp>
      <p:sp>
        <p:nvSpPr>
          <p:cNvPr id="12" name="Content Placeholder 1"/>
          <p:cNvSpPr txBox="1">
            <a:spLocks/>
          </p:cNvSpPr>
          <p:nvPr/>
        </p:nvSpPr>
        <p:spPr>
          <a:xfrm>
            <a:off x="1922468" y="1485900"/>
            <a:ext cx="8347065" cy="2971800"/>
          </a:xfrm>
          <a:prstGeom prst="rect">
            <a:avLst/>
          </a:prstGeom>
          <a:ln w="76200" cmpd="sng">
            <a:noFill/>
          </a:ln>
        </p:spPr>
        <p:txBody>
          <a:bodyPr vert="horz" lIns="91425" tIns="91425" rIns="91425" bIns="91425" rtlCol="0" anchor="t" anchorCtr="0">
            <a:normAutofit/>
          </a:bodyPr>
          <a:lstStyle>
            <a:lvl1pPr marL="342900" lvl="0" indent="-342900" algn="l" defTabSz="457200" rtl="0" eaLnBrk="1" latinLnBrk="0" hangingPunct="1">
              <a:spcBef>
                <a:spcPts val="0"/>
              </a:spcBef>
              <a:buFont typeface="Arial"/>
              <a:buChar char="•"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1pPr>
            <a:lvl2pPr marL="742950" lvl="1" indent="-285750" algn="l" defTabSz="457200" rtl="0" eaLnBrk="1" latinLnBrk="0" hangingPunct="1">
              <a:spcBef>
                <a:spcPts val="0"/>
              </a:spcBef>
              <a:buFont typeface="Arial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2pPr>
            <a:lvl3pPr marL="1143000" lvl="2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3pPr>
            <a:lvl4pPr marL="1600200" lvl="3" indent="-228600" algn="l" defTabSz="457200" rtl="0" eaLnBrk="1" latinLnBrk="0" hangingPunct="1">
              <a:spcBef>
                <a:spcPts val="0"/>
              </a:spcBef>
              <a:buFont typeface="Arial"/>
              <a:buChar char="–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4pPr>
            <a:lvl5pPr marL="2057400" lvl="4" indent="-228600" algn="l" defTabSz="457200" rtl="0" eaLnBrk="1" latinLnBrk="0" hangingPunct="1">
              <a:spcBef>
                <a:spcPts val="0"/>
              </a:spcBef>
              <a:buFont typeface="Arial"/>
              <a:buChar char="»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5pPr>
            <a:lvl6pPr marL="2514600" lvl="5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9100" y="2908495"/>
            <a:ext cx="8801100" cy="1828800"/>
          </a:xfrm>
          <a:prstGeom prst="rect">
            <a:avLst/>
          </a:prstGeom>
        </p:spPr>
      </p:pic>
      <p:sp>
        <p:nvSpPr>
          <p:cNvPr id="9" name="Text Placeholder 1"/>
          <p:cNvSpPr txBox="1">
            <a:spLocks noGrp="1"/>
          </p:cNvSpPr>
          <p:nvPr>
            <p:ph type="body" idx="1"/>
          </p:nvPr>
        </p:nvSpPr>
        <p:spPr>
          <a:xfrm>
            <a:off x="1835149" y="1482725"/>
            <a:ext cx="10193059" cy="4554538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rmAutofit/>
          </a:bodyPr>
          <a:lstStyle>
            <a:lvl1pPr marL="342900" lvl="0" indent="-342900" algn="l" defTabSz="457200" rtl="0" eaLnBrk="1" latinLnBrk="0" hangingPunct="1">
              <a:spcBef>
                <a:spcPts val="0"/>
              </a:spcBef>
              <a:buFont typeface="Arial"/>
              <a:buChar char="•"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1pPr>
            <a:lvl2pPr marL="742950" lvl="1" indent="-285750" algn="l" defTabSz="457200" rtl="0" eaLnBrk="1" latinLnBrk="0" hangingPunct="1">
              <a:spcBef>
                <a:spcPts val="0"/>
              </a:spcBef>
              <a:buFont typeface="Arial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2pPr>
            <a:lvl3pPr marL="1143000" lvl="2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3pPr>
            <a:lvl4pPr marL="1600200" lvl="3" indent="-228600" algn="l" defTabSz="457200" rtl="0" eaLnBrk="1" latinLnBrk="0" hangingPunct="1">
              <a:spcBef>
                <a:spcPts val="0"/>
              </a:spcBef>
              <a:buFont typeface="Arial"/>
              <a:buChar char="–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4pPr>
            <a:lvl5pPr marL="2057400" lvl="4" indent="-228600" algn="l" defTabSz="457200" rtl="0" eaLnBrk="1" latinLnBrk="0" hangingPunct="1">
              <a:spcBef>
                <a:spcPts val="0"/>
              </a:spcBef>
              <a:buFont typeface="Arial"/>
              <a:buChar char="»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5pPr>
            <a:lvl6pPr marL="2514600" lvl="5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800" dirty="0" smtClean="0">
                <a:sym typeface="Verdana"/>
              </a:rPr>
              <a:t>Q3</a:t>
            </a:r>
            <a:r>
              <a:rPr lang="en-US" altLang="ko-KR" sz="2800" dirty="0">
                <a:sym typeface="Verdana"/>
              </a:rPr>
              <a:t>: GBI enforces constraints </a:t>
            </a:r>
            <a:r>
              <a:rPr lang="en-US" altLang="ko-KR" sz="2800" b="1" dirty="0">
                <a:sym typeface="Verdana"/>
              </a:rPr>
              <a:t>without hurting </a:t>
            </a:r>
            <a:r>
              <a:rPr lang="en-US" altLang="ko-KR" sz="2800" dirty="0">
                <a:sym typeface="Verdana"/>
              </a:rPr>
              <a:t>the system</a:t>
            </a:r>
            <a:r>
              <a:rPr lang="en-US" altLang="ko-KR" sz="2800" dirty="0" smtClean="0">
                <a:sym typeface="Verdana"/>
              </a:rPr>
              <a:t>.</a:t>
            </a:r>
          </a:p>
          <a:p>
            <a:pPr lvl="1"/>
            <a:r>
              <a:rPr lang="en-US" altLang="ko-KR" sz="2400" b="1" dirty="0" smtClean="0">
                <a:solidFill>
                  <a:schemeClr val="tx2"/>
                </a:solidFill>
                <a:sym typeface="Verdana"/>
              </a:rPr>
              <a:t>As well as SRL, </a:t>
            </a:r>
            <a:r>
              <a:rPr lang="en-US" altLang="ko-KR" sz="2400" b="1" dirty="0">
                <a:solidFill>
                  <a:schemeClr val="tx2"/>
                </a:solidFill>
                <a:sym typeface="Verdana"/>
              </a:rPr>
              <a:t>it improves the overall system </a:t>
            </a:r>
            <a:r>
              <a:rPr lang="en-US" altLang="ko-KR" sz="2400" b="1" dirty="0" smtClean="0">
                <a:solidFill>
                  <a:schemeClr val="tx2"/>
                </a:solidFill>
                <a:sym typeface="Verdana"/>
              </a:rPr>
              <a:t>performance</a:t>
            </a:r>
          </a:p>
          <a:p>
            <a:endParaRPr lang="en-US" altLang="ko-KR" b="1" dirty="0">
              <a:solidFill>
                <a:schemeClr val="tx2"/>
              </a:solidFill>
              <a:sym typeface="Verdana"/>
            </a:endParaRPr>
          </a:p>
          <a:p>
            <a:pPr lvl="1"/>
            <a:endParaRPr lang="en-US" altLang="ko-KR" sz="2400" dirty="0">
              <a:sym typeface="Verdana"/>
            </a:endParaRPr>
          </a:p>
          <a:p>
            <a:endParaRPr lang="en-US" altLang="ko-KR" sz="2800" dirty="0">
              <a:sym typeface="Verdana"/>
            </a:endParaRPr>
          </a:p>
          <a:p>
            <a:endParaRPr lang="en-US" altLang="ko-KR" sz="2800" dirty="0" smtClean="0">
              <a:sym typeface="Verdana"/>
            </a:endParaRPr>
          </a:p>
          <a:p>
            <a:endParaRPr lang="en-US" altLang="ko-KR" sz="2800" dirty="0" smtClean="0">
              <a:sym typeface="Verdana"/>
            </a:endParaRPr>
          </a:p>
          <a:p>
            <a:endParaRPr lang="en-US" altLang="ko-KR" sz="2800" dirty="0" smtClean="0">
              <a:sym typeface="Verdana"/>
            </a:endParaRPr>
          </a:p>
          <a:p>
            <a:endParaRPr lang="en-US" altLang="ko-KR" sz="2800" dirty="0" smtClean="0">
              <a:sym typeface="Verdana"/>
            </a:endParaRPr>
          </a:p>
          <a:p>
            <a:endParaRPr lang="en-US" altLang="ko-KR" sz="2800" dirty="0" smtClean="0">
              <a:sym typeface="Verdana"/>
            </a:endParaRPr>
          </a:p>
          <a:p>
            <a:endParaRPr lang="en-US" altLang="ko-KR" sz="2800" dirty="0">
              <a:sym typeface="Verdana"/>
            </a:endParaRPr>
          </a:p>
        </p:txBody>
      </p:sp>
      <p:sp>
        <p:nvSpPr>
          <p:cNvPr id="11" name="Shape 66"/>
          <p:cNvSpPr txBox="1">
            <a:spLocks/>
          </p:cNvSpPr>
          <p:nvPr/>
        </p:nvSpPr>
        <p:spPr>
          <a:xfrm>
            <a:off x="1835700" y="593367"/>
            <a:ext cx="8832300" cy="7636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lvl="0" algn="l" defTabSz="457200" rtl="0" eaLnBrk="1" latinLnBrk="0" hangingPunct="1">
              <a:spcBef>
                <a:spcPts val="0"/>
              </a:spcBef>
              <a:buNone/>
              <a:defRPr sz="44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r>
              <a:rPr lang="en-US" smtClean="0"/>
              <a:t>GBI on parsing: Experiments</a:t>
            </a:r>
            <a:endParaRPr lang="en-US" sz="3600" b="1" dirty="0">
              <a:solidFill>
                <a:srgbClr val="404040"/>
              </a:solidFill>
              <a:latin typeface="Apple SD 산돌고딕 Neo 일반체"/>
              <a:ea typeface="Apple SD 산돌고딕 Neo 일반체"/>
              <a:cs typeface="Apple SD 산돌고딕 Neo 일반체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276578" y="2751741"/>
            <a:ext cx="6139004" cy="2142308"/>
          </a:xfrm>
          <a:prstGeom prst="rect">
            <a:avLst/>
          </a:prstGeom>
          <a:solidFill>
            <a:srgbClr val="FFFF00">
              <a:alpha val="18000"/>
            </a:srgbClr>
          </a:solidFill>
          <a:ln>
            <a:solidFill>
              <a:schemeClr val="accent1">
                <a:shade val="95000"/>
                <a:satMod val="105000"/>
                <a:alpha val="98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348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206</a:t>
            </a:fld>
            <a:endParaRPr lang="en"/>
          </a:p>
        </p:txBody>
      </p:sp>
      <p:sp>
        <p:nvSpPr>
          <p:cNvPr id="12" name="Content Placeholder 1"/>
          <p:cNvSpPr txBox="1">
            <a:spLocks/>
          </p:cNvSpPr>
          <p:nvPr/>
        </p:nvSpPr>
        <p:spPr>
          <a:xfrm>
            <a:off x="1922468" y="1485900"/>
            <a:ext cx="8347065" cy="2971800"/>
          </a:xfrm>
          <a:prstGeom prst="rect">
            <a:avLst/>
          </a:prstGeom>
          <a:ln w="76200" cmpd="sng">
            <a:noFill/>
          </a:ln>
        </p:spPr>
        <p:txBody>
          <a:bodyPr vert="horz" lIns="91425" tIns="91425" rIns="91425" bIns="91425" rtlCol="0" anchor="t" anchorCtr="0">
            <a:normAutofit/>
          </a:bodyPr>
          <a:lstStyle>
            <a:lvl1pPr marL="342900" lvl="0" indent="-342900" algn="l" defTabSz="457200" rtl="0" eaLnBrk="1" latinLnBrk="0" hangingPunct="1">
              <a:spcBef>
                <a:spcPts val="0"/>
              </a:spcBef>
              <a:buFont typeface="Arial"/>
              <a:buChar char="•"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1pPr>
            <a:lvl2pPr marL="742950" lvl="1" indent="-285750" algn="l" defTabSz="457200" rtl="0" eaLnBrk="1" latinLnBrk="0" hangingPunct="1">
              <a:spcBef>
                <a:spcPts val="0"/>
              </a:spcBef>
              <a:buFont typeface="Arial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2pPr>
            <a:lvl3pPr marL="1143000" lvl="2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3pPr>
            <a:lvl4pPr marL="1600200" lvl="3" indent="-228600" algn="l" defTabSz="457200" rtl="0" eaLnBrk="1" latinLnBrk="0" hangingPunct="1">
              <a:spcBef>
                <a:spcPts val="0"/>
              </a:spcBef>
              <a:buFont typeface="Arial"/>
              <a:buChar char="–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4pPr>
            <a:lvl5pPr marL="2057400" lvl="4" indent="-228600" algn="l" defTabSz="457200" rtl="0" eaLnBrk="1" latinLnBrk="0" hangingPunct="1">
              <a:spcBef>
                <a:spcPts val="0"/>
              </a:spcBef>
              <a:buFont typeface="Arial"/>
              <a:buChar char="»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5pPr>
            <a:lvl6pPr marL="2514600" lvl="5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9" name="Text Placeholder 1"/>
          <p:cNvSpPr txBox="1">
            <a:spLocks noGrp="1"/>
          </p:cNvSpPr>
          <p:nvPr>
            <p:ph type="body" idx="1"/>
          </p:nvPr>
        </p:nvSpPr>
        <p:spPr>
          <a:xfrm>
            <a:off x="1835149" y="1482725"/>
            <a:ext cx="10193059" cy="4554538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rmAutofit/>
          </a:bodyPr>
          <a:lstStyle>
            <a:lvl1pPr marL="342900" lvl="0" indent="-342900" algn="l" defTabSz="457200" rtl="0" eaLnBrk="1" latinLnBrk="0" hangingPunct="1">
              <a:spcBef>
                <a:spcPts val="0"/>
              </a:spcBef>
              <a:buFont typeface="Arial"/>
              <a:buChar char="•"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1pPr>
            <a:lvl2pPr marL="742950" lvl="1" indent="-285750" algn="l" defTabSz="457200" rtl="0" eaLnBrk="1" latinLnBrk="0" hangingPunct="1">
              <a:spcBef>
                <a:spcPts val="0"/>
              </a:spcBef>
              <a:buFont typeface="Arial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2pPr>
            <a:lvl3pPr marL="1143000" lvl="2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3pPr>
            <a:lvl4pPr marL="1600200" lvl="3" indent="-228600" algn="l" defTabSz="457200" rtl="0" eaLnBrk="1" latinLnBrk="0" hangingPunct="1">
              <a:spcBef>
                <a:spcPts val="0"/>
              </a:spcBef>
              <a:buFont typeface="Arial"/>
              <a:buChar char="–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4pPr>
            <a:lvl5pPr marL="2057400" lvl="4" indent="-228600" algn="l" defTabSz="457200" rtl="0" eaLnBrk="1" latinLnBrk="0" hangingPunct="1">
              <a:spcBef>
                <a:spcPts val="0"/>
              </a:spcBef>
              <a:buFont typeface="Arial"/>
              <a:buChar char="»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5pPr>
            <a:lvl6pPr marL="2514600" lvl="5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 smtClean="0">
                <a:sym typeface="Verdana"/>
              </a:rPr>
              <a:t>Q4</a:t>
            </a:r>
            <a:r>
              <a:rPr lang="en-US" altLang="ko-KR" sz="2400" dirty="0">
                <a:sym typeface="Verdana"/>
              </a:rPr>
              <a:t>: Not sensitive to the baseline model performance</a:t>
            </a:r>
          </a:p>
          <a:p>
            <a:endParaRPr lang="en-US" altLang="ko-KR" b="1" dirty="0">
              <a:solidFill>
                <a:schemeClr val="tx2"/>
              </a:solidFill>
              <a:sym typeface="Verdana"/>
            </a:endParaRPr>
          </a:p>
          <a:p>
            <a:pPr lvl="1"/>
            <a:endParaRPr lang="en-US" altLang="ko-KR" sz="2400" dirty="0">
              <a:sym typeface="Verdana"/>
            </a:endParaRPr>
          </a:p>
          <a:p>
            <a:endParaRPr lang="en-US" altLang="ko-KR" sz="2800" dirty="0">
              <a:sym typeface="Verdana"/>
            </a:endParaRPr>
          </a:p>
          <a:p>
            <a:endParaRPr lang="en-US" altLang="ko-KR" sz="2800" dirty="0" smtClean="0">
              <a:sym typeface="Verdana"/>
            </a:endParaRPr>
          </a:p>
          <a:p>
            <a:endParaRPr lang="en-US" altLang="ko-KR" sz="2800" dirty="0" smtClean="0">
              <a:sym typeface="Verdana"/>
            </a:endParaRPr>
          </a:p>
          <a:p>
            <a:endParaRPr lang="en-US" altLang="ko-KR" sz="2800" dirty="0" smtClean="0">
              <a:sym typeface="Verdana"/>
            </a:endParaRPr>
          </a:p>
          <a:p>
            <a:endParaRPr lang="en-US" altLang="ko-KR" sz="2800" dirty="0" smtClean="0">
              <a:sym typeface="Verdana"/>
            </a:endParaRPr>
          </a:p>
          <a:p>
            <a:endParaRPr lang="en-US" altLang="ko-KR" sz="2800" dirty="0" smtClean="0">
              <a:sym typeface="Verdana"/>
            </a:endParaRPr>
          </a:p>
          <a:p>
            <a:endParaRPr lang="en-US" altLang="ko-KR" sz="2800" dirty="0">
              <a:sym typeface="Verdana"/>
            </a:endParaRPr>
          </a:p>
        </p:txBody>
      </p:sp>
      <p:sp>
        <p:nvSpPr>
          <p:cNvPr id="11" name="Shape 66"/>
          <p:cNvSpPr txBox="1">
            <a:spLocks/>
          </p:cNvSpPr>
          <p:nvPr/>
        </p:nvSpPr>
        <p:spPr>
          <a:xfrm>
            <a:off x="1835700" y="593367"/>
            <a:ext cx="8832300" cy="7636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lvl="0" algn="l" defTabSz="457200" rtl="0" eaLnBrk="1" latinLnBrk="0" hangingPunct="1">
              <a:spcBef>
                <a:spcPts val="0"/>
              </a:spcBef>
              <a:buNone/>
              <a:defRPr sz="44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r>
              <a:rPr lang="en-US" smtClean="0"/>
              <a:t>GBI on parsing: Experiments</a:t>
            </a:r>
            <a:endParaRPr lang="en-US" sz="3600" b="1" dirty="0">
              <a:solidFill>
                <a:srgbClr val="404040"/>
              </a:solidFill>
              <a:latin typeface="Apple SD 산돌고딕 Neo 일반체"/>
              <a:ea typeface="Apple SD 산돌고딕 Neo 일반체"/>
              <a:cs typeface="Apple SD 산돌고딕 Neo 일반체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7550" y="2495550"/>
            <a:ext cx="5689600" cy="39243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7341491" y="2495550"/>
            <a:ext cx="1490689" cy="4049398"/>
          </a:xfrm>
          <a:prstGeom prst="rect">
            <a:avLst/>
          </a:prstGeom>
          <a:solidFill>
            <a:srgbClr val="FFFF00">
              <a:alpha val="18000"/>
            </a:srgbClr>
          </a:solidFill>
          <a:ln>
            <a:solidFill>
              <a:schemeClr val="accent1">
                <a:shade val="95000"/>
                <a:satMod val="105000"/>
                <a:alpha val="98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5824025" y="2430622"/>
            <a:ext cx="787790" cy="4114325"/>
          </a:xfrm>
          <a:prstGeom prst="rect">
            <a:avLst/>
          </a:prstGeom>
          <a:solidFill>
            <a:srgbClr val="FFFF00">
              <a:alpha val="18000"/>
            </a:srgbClr>
          </a:solidFill>
          <a:ln>
            <a:solidFill>
              <a:schemeClr val="accent1">
                <a:shade val="95000"/>
                <a:satMod val="105000"/>
                <a:alpha val="98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918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207</a:t>
            </a:fld>
            <a:endParaRPr lang="en"/>
          </a:p>
        </p:txBody>
      </p:sp>
      <p:sp>
        <p:nvSpPr>
          <p:cNvPr id="12" name="Content Placeholder 1"/>
          <p:cNvSpPr txBox="1">
            <a:spLocks/>
          </p:cNvSpPr>
          <p:nvPr/>
        </p:nvSpPr>
        <p:spPr>
          <a:xfrm>
            <a:off x="1922468" y="1485900"/>
            <a:ext cx="8347065" cy="2971800"/>
          </a:xfrm>
          <a:prstGeom prst="rect">
            <a:avLst/>
          </a:prstGeom>
          <a:ln w="76200" cmpd="sng">
            <a:noFill/>
          </a:ln>
        </p:spPr>
        <p:txBody>
          <a:bodyPr vert="horz" lIns="91425" tIns="91425" rIns="91425" bIns="91425" rtlCol="0" anchor="t" anchorCtr="0">
            <a:normAutofit/>
          </a:bodyPr>
          <a:lstStyle>
            <a:lvl1pPr marL="342900" lvl="0" indent="-342900" algn="l" defTabSz="457200" rtl="0" eaLnBrk="1" latinLnBrk="0" hangingPunct="1">
              <a:spcBef>
                <a:spcPts val="0"/>
              </a:spcBef>
              <a:buFont typeface="Arial"/>
              <a:buChar char="•"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1pPr>
            <a:lvl2pPr marL="742950" lvl="1" indent="-285750" algn="l" defTabSz="457200" rtl="0" eaLnBrk="1" latinLnBrk="0" hangingPunct="1">
              <a:spcBef>
                <a:spcPts val="0"/>
              </a:spcBef>
              <a:buFont typeface="Arial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2pPr>
            <a:lvl3pPr marL="1143000" lvl="2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3pPr>
            <a:lvl4pPr marL="1600200" lvl="3" indent="-228600" algn="l" defTabSz="457200" rtl="0" eaLnBrk="1" latinLnBrk="0" hangingPunct="1">
              <a:spcBef>
                <a:spcPts val="0"/>
              </a:spcBef>
              <a:buFont typeface="Arial"/>
              <a:buChar char="–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4pPr>
            <a:lvl5pPr marL="2057400" lvl="4" indent="-228600" algn="l" defTabSz="457200" rtl="0" eaLnBrk="1" latinLnBrk="0" hangingPunct="1">
              <a:spcBef>
                <a:spcPts val="0"/>
              </a:spcBef>
              <a:buFont typeface="Arial"/>
              <a:buChar char="»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5pPr>
            <a:lvl6pPr marL="2514600" lvl="5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9" name="Text Placeholder 1"/>
          <p:cNvSpPr txBox="1">
            <a:spLocks noGrp="1"/>
          </p:cNvSpPr>
          <p:nvPr>
            <p:ph type="body" idx="1"/>
          </p:nvPr>
        </p:nvSpPr>
        <p:spPr>
          <a:xfrm>
            <a:off x="1835149" y="1482725"/>
            <a:ext cx="10193059" cy="4554538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rmAutofit/>
          </a:bodyPr>
          <a:lstStyle>
            <a:lvl1pPr marL="342900" lvl="0" indent="-342900" algn="l" defTabSz="457200" rtl="0" eaLnBrk="1" latinLnBrk="0" hangingPunct="1">
              <a:spcBef>
                <a:spcPts val="0"/>
              </a:spcBef>
              <a:buFont typeface="Arial"/>
              <a:buChar char="•"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1pPr>
            <a:lvl2pPr marL="742950" lvl="1" indent="-285750" algn="l" defTabSz="457200" rtl="0" eaLnBrk="1" latinLnBrk="0" hangingPunct="1">
              <a:spcBef>
                <a:spcPts val="0"/>
              </a:spcBef>
              <a:buFont typeface="Arial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2pPr>
            <a:lvl3pPr marL="1143000" lvl="2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3pPr>
            <a:lvl4pPr marL="1600200" lvl="3" indent="-228600" algn="l" defTabSz="457200" rtl="0" eaLnBrk="1" latinLnBrk="0" hangingPunct="1">
              <a:spcBef>
                <a:spcPts val="0"/>
              </a:spcBef>
              <a:buFont typeface="Arial"/>
              <a:buChar char="–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4pPr>
            <a:lvl5pPr marL="2057400" lvl="4" indent="-228600" algn="l" defTabSz="457200" rtl="0" eaLnBrk="1" latinLnBrk="0" hangingPunct="1">
              <a:spcBef>
                <a:spcPts val="0"/>
              </a:spcBef>
              <a:buFont typeface="Arial"/>
              <a:buChar char="»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5pPr>
            <a:lvl6pPr marL="2514600" lvl="5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 smtClean="0">
                <a:sym typeface="Verdana"/>
              </a:rPr>
              <a:t>Q4</a:t>
            </a:r>
            <a:r>
              <a:rPr lang="en-US" altLang="ko-KR" sz="2400" dirty="0">
                <a:sym typeface="Verdana"/>
              </a:rPr>
              <a:t>: Not sensitive to the baseline model </a:t>
            </a:r>
            <a:r>
              <a:rPr lang="en-US" altLang="ko-KR" sz="2400" dirty="0" smtClean="0">
                <a:sym typeface="Verdana"/>
              </a:rPr>
              <a:t>performance.</a:t>
            </a:r>
          </a:p>
          <a:p>
            <a:r>
              <a:rPr lang="en-US" altLang="ko-KR" sz="2400" dirty="0" smtClean="0">
                <a:sym typeface="Verdana"/>
              </a:rPr>
              <a:t>Not only that, </a:t>
            </a:r>
            <a:r>
              <a:rPr lang="en-US" altLang="ko-KR" sz="2400" b="1" dirty="0">
                <a:solidFill>
                  <a:schemeClr val="accent5">
                    <a:lumMod val="75000"/>
                  </a:schemeClr>
                </a:solidFill>
                <a:sym typeface="Verdana"/>
              </a:rPr>
              <a:t>GBI </a:t>
            </a:r>
            <a:r>
              <a:rPr lang="en-US" altLang="ko-KR" sz="2400" b="1" dirty="0" smtClean="0">
                <a:solidFill>
                  <a:schemeClr val="accent5">
                    <a:lumMod val="75000"/>
                  </a:schemeClr>
                </a:solidFill>
                <a:sym typeface="Verdana"/>
              </a:rPr>
              <a:t>also compatible with various decoding methods.</a:t>
            </a:r>
            <a:endParaRPr lang="en-US" altLang="ko-KR" sz="2400" b="1" dirty="0">
              <a:solidFill>
                <a:schemeClr val="accent5">
                  <a:lumMod val="75000"/>
                </a:schemeClr>
              </a:solidFill>
              <a:sym typeface="Verdana"/>
            </a:endParaRPr>
          </a:p>
          <a:p>
            <a:endParaRPr lang="en-US" altLang="ko-KR" b="1" dirty="0">
              <a:solidFill>
                <a:schemeClr val="tx2"/>
              </a:solidFill>
              <a:sym typeface="Verdana"/>
            </a:endParaRPr>
          </a:p>
          <a:p>
            <a:pPr lvl="1"/>
            <a:endParaRPr lang="en-US" altLang="ko-KR" sz="2400" dirty="0">
              <a:sym typeface="Verdana"/>
            </a:endParaRPr>
          </a:p>
          <a:p>
            <a:endParaRPr lang="en-US" altLang="ko-KR" sz="2800" dirty="0">
              <a:sym typeface="Verdana"/>
            </a:endParaRPr>
          </a:p>
          <a:p>
            <a:endParaRPr lang="en-US" altLang="ko-KR" sz="2800" dirty="0" smtClean="0">
              <a:sym typeface="Verdana"/>
            </a:endParaRPr>
          </a:p>
          <a:p>
            <a:endParaRPr lang="en-US" altLang="ko-KR" sz="2800" dirty="0" smtClean="0">
              <a:sym typeface="Verdana"/>
            </a:endParaRPr>
          </a:p>
          <a:p>
            <a:endParaRPr lang="en-US" altLang="ko-KR" sz="2800" dirty="0" smtClean="0">
              <a:sym typeface="Verdana"/>
            </a:endParaRPr>
          </a:p>
          <a:p>
            <a:endParaRPr lang="en-US" altLang="ko-KR" sz="2800" dirty="0" smtClean="0">
              <a:sym typeface="Verdana"/>
            </a:endParaRPr>
          </a:p>
          <a:p>
            <a:endParaRPr lang="en-US" altLang="ko-KR" sz="2800" dirty="0" smtClean="0">
              <a:sym typeface="Verdana"/>
            </a:endParaRPr>
          </a:p>
          <a:p>
            <a:endParaRPr lang="en-US" altLang="ko-KR" sz="2800" dirty="0">
              <a:sym typeface="Verdana"/>
            </a:endParaRPr>
          </a:p>
        </p:txBody>
      </p:sp>
      <p:sp>
        <p:nvSpPr>
          <p:cNvPr id="11" name="Shape 66"/>
          <p:cNvSpPr txBox="1">
            <a:spLocks/>
          </p:cNvSpPr>
          <p:nvPr/>
        </p:nvSpPr>
        <p:spPr>
          <a:xfrm>
            <a:off x="1835700" y="593367"/>
            <a:ext cx="8832300" cy="7636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lvl="0" algn="l" defTabSz="457200" rtl="0" eaLnBrk="1" latinLnBrk="0" hangingPunct="1">
              <a:spcBef>
                <a:spcPts val="0"/>
              </a:spcBef>
              <a:buNone/>
              <a:defRPr sz="44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r>
              <a:rPr lang="en-US" smtClean="0"/>
              <a:t>GBI on parsing: Experiments</a:t>
            </a:r>
            <a:endParaRPr lang="en-US" sz="3600" b="1" dirty="0">
              <a:solidFill>
                <a:srgbClr val="404040"/>
              </a:solidFill>
              <a:latin typeface="Apple SD 산돌고딕 Neo 일반체"/>
              <a:ea typeface="Apple SD 산돌고딕 Neo 일반체"/>
              <a:cs typeface="Apple SD 산돌고딕 Neo 일반체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7550" y="2495550"/>
            <a:ext cx="5689600" cy="39243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7341491" y="2430622"/>
            <a:ext cx="1490689" cy="4114326"/>
          </a:xfrm>
          <a:prstGeom prst="rect">
            <a:avLst/>
          </a:prstGeom>
          <a:solidFill>
            <a:srgbClr val="FFFF00">
              <a:alpha val="18000"/>
            </a:srgbClr>
          </a:solidFill>
          <a:ln>
            <a:solidFill>
              <a:schemeClr val="accent1">
                <a:shade val="95000"/>
                <a:satMod val="105000"/>
                <a:alpha val="98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5824025" y="2430622"/>
            <a:ext cx="787790" cy="4114325"/>
          </a:xfrm>
          <a:prstGeom prst="rect">
            <a:avLst/>
          </a:prstGeom>
          <a:solidFill>
            <a:srgbClr val="FFFF00">
              <a:alpha val="18000"/>
            </a:srgbClr>
          </a:solidFill>
          <a:ln>
            <a:solidFill>
              <a:schemeClr val="accent1">
                <a:shade val="95000"/>
                <a:satMod val="105000"/>
                <a:alpha val="98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3826412" y="2430622"/>
            <a:ext cx="1095620" cy="4049399"/>
          </a:xfrm>
          <a:prstGeom prst="rect">
            <a:avLst/>
          </a:prstGeom>
          <a:solidFill>
            <a:srgbClr val="00B0F0">
              <a:alpha val="18000"/>
            </a:srgbClr>
          </a:solidFill>
          <a:ln>
            <a:solidFill>
              <a:schemeClr val="accent1">
                <a:shade val="95000"/>
                <a:satMod val="105000"/>
                <a:alpha val="98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918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GBI on Parsing	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208</a:t>
            </a:fld>
            <a:endParaRPr lang="en"/>
          </a:p>
        </p:txBody>
      </p:sp>
      <p:sp>
        <p:nvSpPr>
          <p:cNvPr id="5" name="Rectangle 4"/>
          <p:cNvSpPr/>
          <p:nvPr/>
        </p:nvSpPr>
        <p:spPr>
          <a:xfrm>
            <a:off x="1539270" y="2995563"/>
            <a:ext cx="8260851" cy="18620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500" dirty="0" smtClean="0"/>
              <a:t>Related Work</a:t>
            </a:r>
            <a:endParaRPr lang="en-US" sz="11500" dirty="0"/>
          </a:p>
        </p:txBody>
      </p:sp>
    </p:spTree>
    <p:extLst>
      <p:ext uri="{BB962C8B-B14F-4D97-AF65-F5344CB8AC3E}">
        <p14:creationId xmlns:p14="http://schemas.microsoft.com/office/powerpoint/2010/main" val="4309105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835700" y="1482065"/>
            <a:ext cx="8520600" cy="4555200"/>
          </a:xfrm>
        </p:spPr>
        <p:txBody>
          <a:bodyPr>
            <a:normAutofit/>
          </a:bodyPr>
          <a:lstStyle/>
          <a:p>
            <a:r>
              <a:rPr lang="en-US" altLang="ko-KR" sz="2800" i="1" dirty="0">
                <a:sym typeface="Verdana"/>
              </a:rPr>
              <a:t>Syntactic </a:t>
            </a:r>
            <a:r>
              <a:rPr lang="en-US" altLang="ko-KR" sz="2800" i="1" dirty="0" smtClean="0">
                <a:sym typeface="Verdana"/>
              </a:rPr>
              <a:t>Parsing</a:t>
            </a:r>
          </a:p>
          <a:p>
            <a:pPr lvl="1"/>
            <a:r>
              <a:rPr lang="en-US" altLang="ko-KR" sz="2000" dirty="0" smtClean="0">
                <a:sym typeface="Verdana"/>
              </a:rPr>
              <a:t>Finding structure of the provided (input) sentence.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20</a:t>
            </a:fld>
            <a:endParaRPr lang="en"/>
          </a:p>
        </p:txBody>
      </p:sp>
      <p:sp>
        <p:nvSpPr>
          <p:cNvPr id="23" name="Shape 66"/>
          <p:cNvSpPr txBox="1">
            <a:spLocks noGrp="1"/>
          </p:cNvSpPr>
          <p:nvPr>
            <p:ph type="title"/>
          </p:nvPr>
        </p:nvSpPr>
        <p:spPr>
          <a:xfrm>
            <a:off x="1835700" y="593367"/>
            <a:ext cx="8832300" cy="7636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lvl="0"/>
            <a:r>
              <a:rPr lang="en-US" dirty="0"/>
              <a:t>Considered Applications in NLP</a:t>
            </a:r>
            <a:endParaRPr lang="en-US" sz="3600" b="1" dirty="0">
              <a:solidFill>
                <a:srgbClr val="404040"/>
              </a:solidFill>
              <a:latin typeface="Apple SD 산돌고딕 Neo 일반체"/>
              <a:ea typeface="Apple SD 산돌고딕 Neo 일반체"/>
              <a:cs typeface="Apple SD 산돌고딕 Neo 일반체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2285620" y="2768165"/>
            <a:ext cx="5036093" cy="579581"/>
          </a:xfrm>
          <a:prstGeom prst="rect">
            <a:avLst/>
          </a:prstGeom>
          <a:solidFill>
            <a:srgbClr val="000000">
              <a:alpha val="92000"/>
            </a:srgb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9" tIns="34295" rIns="68589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3600" b="1" dirty="0"/>
              <a:t>Parser</a:t>
            </a:r>
          </a:p>
        </p:txBody>
      </p:sp>
      <p:sp>
        <p:nvSpPr>
          <p:cNvPr id="43" name="Right Arrow 42"/>
          <p:cNvSpPr/>
          <p:nvPr/>
        </p:nvSpPr>
        <p:spPr>
          <a:xfrm rot="16200000">
            <a:off x="2898333" y="3452953"/>
            <a:ext cx="734028" cy="481978"/>
          </a:xfrm>
          <a:prstGeom prst="rightArrow">
            <a:avLst/>
          </a:prstGeom>
          <a:solidFill>
            <a:srgbClr val="0070C0">
              <a:alpha val="92000"/>
            </a:srgb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9" tIns="34295" rIns="68589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/>
          </a:p>
        </p:txBody>
      </p:sp>
      <p:sp>
        <p:nvSpPr>
          <p:cNvPr id="46" name="Right Arrow 45"/>
          <p:cNvSpPr/>
          <p:nvPr/>
        </p:nvSpPr>
        <p:spPr>
          <a:xfrm rot="5400000">
            <a:off x="6154607" y="3499146"/>
            <a:ext cx="734028" cy="481978"/>
          </a:xfrm>
          <a:prstGeom prst="rightArrow">
            <a:avLst/>
          </a:prstGeom>
          <a:solidFill>
            <a:srgbClr val="F79646">
              <a:alpha val="92000"/>
            </a:srgb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9" tIns="34295" rIns="68589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5864756" y="4146288"/>
            <a:ext cx="1320781" cy="378220"/>
          </a:xfrm>
          <a:prstGeom prst="rect">
            <a:avLst/>
          </a:prstGeom>
          <a:noFill/>
          <a:ln w="38100" cmpd="sng">
            <a:solidFill>
              <a:srgbClr val="F79646"/>
            </a:solidFill>
          </a:ln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400" b="1" dirty="0">
                <a:solidFill>
                  <a:srgbClr val="000000"/>
                </a:solidFill>
              </a:rPr>
              <a:t>Y</a:t>
            </a:r>
            <a:r>
              <a:rPr lang="en-US" sz="2400" dirty="0">
                <a:solidFill>
                  <a:srgbClr val="000000"/>
                </a:solidFill>
              </a:rPr>
              <a:t> (output)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2566391" y="4135725"/>
            <a:ext cx="1199808" cy="393806"/>
          </a:xfrm>
          <a:prstGeom prst="rect">
            <a:avLst/>
          </a:prstGeom>
          <a:noFill/>
          <a:ln w="38100" cmpd="sng">
            <a:solidFill>
              <a:srgbClr val="00B0F0"/>
            </a:solidFill>
          </a:ln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400" b="1" dirty="0">
                <a:solidFill>
                  <a:srgbClr val="000000"/>
                </a:solidFill>
              </a:rPr>
              <a:t>X </a:t>
            </a:r>
            <a:r>
              <a:rPr lang="en-US" sz="2400" dirty="0">
                <a:solidFill>
                  <a:srgbClr val="000000"/>
                </a:solidFill>
              </a:rPr>
              <a:t>(Input )</a:t>
            </a:r>
            <a:endParaRPr lang="en-US" sz="2400" b="1" dirty="0">
              <a:solidFill>
                <a:srgbClr val="000000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0792999" y="1475739"/>
            <a:ext cx="265674" cy="39380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2400" dirty="0"/>
              <a:t>S</a:t>
            </a:r>
          </a:p>
        </p:txBody>
      </p:sp>
      <p:cxnSp>
        <p:nvCxnSpPr>
          <p:cNvPr id="48" name="Straight Connector 47"/>
          <p:cNvCxnSpPr/>
          <p:nvPr/>
        </p:nvCxnSpPr>
        <p:spPr>
          <a:xfrm flipV="1">
            <a:off x="9556053" y="1713852"/>
            <a:ext cx="1154496" cy="553896"/>
          </a:xfrm>
          <a:prstGeom prst="line">
            <a:avLst/>
          </a:prstGeom>
          <a:ln w="19050">
            <a:solidFill>
              <a:schemeClr val="accent5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11072230" y="1718255"/>
            <a:ext cx="957528" cy="545093"/>
          </a:xfrm>
          <a:prstGeom prst="line">
            <a:avLst/>
          </a:prstGeom>
          <a:ln w="19050">
            <a:solidFill>
              <a:schemeClr val="accent5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10865918" y="1823395"/>
            <a:ext cx="13742" cy="457912"/>
          </a:xfrm>
          <a:prstGeom prst="line">
            <a:avLst/>
          </a:prstGeom>
          <a:ln w="19050">
            <a:solidFill>
              <a:schemeClr val="accent5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9423215" y="2267749"/>
            <a:ext cx="265674" cy="39380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2400" dirty="0"/>
              <a:t>NP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10746823" y="2281308"/>
            <a:ext cx="265674" cy="39380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2400" dirty="0"/>
              <a:t>VP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12079590" y="2258235"/>
            <a:ext cx="265674" cy="39380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2400" dirty="0"/>
              <a:t>.</a:t>
            </a:r>
          </a:p>
        </p:txBody>
      </p:sp>
      <p:cxnSp>
        <p:nvCxnSpPr>
          <p:cNvPr id="56" name="Straight Connector 55"/>
          <p:cNvCxnSpPr/>
          <p:nvPr/>
        </p:nvCxnSpPr>
        <p:spPr>
          <a:xfrm flipV="1">
            <a:off x="10426552" y="2579128"/>
            <a:ext cx="306714" cy="389404"/>
          </a:xfrm>
          <a:prstGeom prst="line">
            <a:avLst/>
          </a:prstGeom>
          <a:ln w="19050">
            <a:solidFill>
              <a:schemeClr val="accent5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11113271" y="2601847"/>
            <a:ext cx="366817" cy="348369"/>
          </a:xfrm>
          <a:prstGeom prst="line">
            <a:avLst/>
          </a:prstGeom>
          <a:ln w="19050">
            <a:solidFill>
              <a:schemeClr val="accent5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11383332" y="2899312"/>
            <a:ext cx="265674" cy="39380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2400" dirty="0"/>
              <a:t>NP</a:t>
            </a:r>
          </a:p>
        </p:txBody>
      </p:sp>
      <p:cxnSp>
        <p:nvCxnSpPr>
          <p:cNvPr id="59" name="Straight Connector 58"/>
          <p:cNvCxnSpPr/>
          <p:nvPr/>
        </p:nvCxnSpPr>
        <p:spPr>
          <a:xfrm flipV="1">
            <a:off x="11177761" y="3242924"/>
            <a:ext cx="192015" cy="238471"/>
          </a:xfrm>
          <a:prstGeom prst="line">
            <a:avLst/>
          </a:prstGeom>
          <a:ln w="19050">
            <a:solidFill>
              <a:schemeClr val="accent5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11703973" y="3219851"/>
            <a:ext cx="270811" cy="224911"/>
          </a:xfrm>
          <a:prstGeom prst="line">
            <a:avLst/>
          </a:prstGeom>
          <a:ln w="19050">
            <a:solidFill>
              <a:schemeClr val="accent5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10895165" y="3453327"/>
            <a:ext cx="265674" cy="39380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2400" b="1" dirty="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11705744" y="3430253"/>
            <a:ext cx="265674" cy="39380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2400" b="1" dirty="0">
                <a:solidFill>
                  <a:srgbClr val="000000"/>
                </a:solidFill>
              </a:rPr>
              <a:t>dog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10210330" y="2917272"/>
            <a:ext cx="265674" cy="39380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2400" b="1" dirty="0">
                <a:solidFill>
                  <a:srgbClr val="000000"/>
                </a:solidFill>
              </a:rPr>
              <a:t>has</a:t>
            </a:r>
          </a:p>
        </p:txBody>
      </p:sp>
      <p:cxnSp>
        <p:nvCxnSpPr>
          <p:cNvPr id="64" name="Straight Connector 63"/>
          <p:cNvCxnSpPr/>
          <p:nvPr/>
        </p:nvCxnSpPr>
        <p:spPr>
          <a:xfrm>
            <a:off x="9556054" y="2606605"/>
            <a:ext cx="185" cy="325295"/>
          </a:xfrm>
          <a:prstGeom prst="line">
            <a:avLst/>
          </a:prstGeom>
          <a:ln w="19050">
            <a:solidFill>
              <a:schemeClr val="accent5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9371893" y="2903357"/>
            <a:ext cx="265674" cy="39380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2400" b="1" dirty="0">
                <a:solidFill>
                  <a:srgbClr val="000000"/>
                </a:solidFill>
              </a:rPr>
              <a:t>John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1821580" y="4633846"/>
            <a:ext cx="2460848" cy="60111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2800" dirty="0">
                <a:solidFill>
                  <a:srgbClr val="000000"/>
                </a:solidFill>
              </a:rPr>
              <a:t>John has  a dog .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8182632" y="2241215"/>
            <a:ext cx="1232899" cy="393805"/>
          </a:xfrm>
          <a:prstGeom prst="rect">
            <a:avLst/>
          </a:prstGeom>
          <a:noFill/>
          <a:ln w="38100" cmpd="sng">
            <a:solidFill>
              <a:srgbClr val="0000FF"/>
            </a:solidFill>
          </a:ln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400" dirty="0"/>
              <a:t>Tree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8317738" y="4542248"/>
            <a:ext cx="2176480" cy="457082"/>
          </a:xfrm>
          <a:prstGeom prst="rect">
            <a:avLst/>
          </a:prstGeom>
          <a:noFill/>
          <a:ln w="38100" cmpd="sng">
            <a:solidFill>
              <a:srgbClr val="0000FF"/>
            </a:solidFill>
          </a:ln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400" dirty="0"/>
              <a:t>Linearized Tree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10814793" y="2806300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endParaRPr lang="en-US"/>
          </a:p>
        </p:txBody>
      </p:sp>
      <p:sp>
        <p:nvSpPr>
          <p:cNvPr id="8" name="Left-Right Arrow 7"/>
          <p:cNvSpPr/>
          <p:nvPr/>
        </p:nvSpPr>
        <p:spPr>
          <a:xfrm rot="16200000">
            <a:off x="7690589" y="3413567"/>
            <a:ext cx="1814926" cy="337304"/>
          </a:xfrm>
          <a:prstGeom prst="left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7736030" y="3237763"/>
            <a:ext cx="128958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solidFill>
                  <a:srgbClr val="000000"/>
                </a:solidFill>
                <a:ea typeface="Apple SD 산돌고딕 Neo 일반체"/>
                <a:sym typeface="Verdana"/>
              </a:rPr>
              <a:t>Equivalent</a:t>
            </a:r>
          </a:p>
          <a:p>
            <a:r>
              <a:rPr lang="en-US" i="1" dirty="0" smtClean="0">
                <a:solidFill>
                  <a:srgbClr val="000000"/>
                </a:solidFill>
                <a:ea typeface="Apple SD 산돌고딕 Neo 일반체"/>
                <a:sym typeface="Verdana"/>
              </a:rPr>
              <a:t>information</a:t>
            </a:r>
            <a:endParaRPr lang="en-US" i="1" dirty="0"/>
          </a:p>
        </p:txBody>
      </p:sp>
      <p:sp>
        <p:nvSpPr>
          <p:cNvPr id="9" name="Rectangle 8"/>
          <p:cNvSpPr/>
          <p:nvPr/>
        </p:nvSpPr>
        <p:spPr>
          <a:xfrm>
            <a:off x="4685523" y="4601504"/>
            <a:ext cx="3640740" cy="4247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lnSpc>
                <a:spcPct val="90000"/>
              </a:lnSpc>
            </a:pPr>
            <a:r>
              <a:rPr lang="en-US" sz="2400" dirty="0">
                <a:solidFill>
                  <a:srgbClr val="000000"/>
                </a:solidFill>
                <a:ea typeface="Apple SD 산돌고딕 Neo 일반체"/>
                <a:sym typeface="Verdana"/>
              </a:rPr>
              <a:t>(S (NP xx)  (VP xx (NP xx xx))</a:t>
            </a:r>
          </a:p>
        </p:txBody>
      </p:sp>
      <p:sp>
        <p:nvSpPr>
          <p:cNvPr id="10" name="Rectangle 9"/>
          <p:cNvSpPr/>
          <p:nvPr/>
        </p:nvSpPr>
        <p:spPr>
          <a:xfrm>
            <a:off x="898069" y="5503935"/>
            <a:ext cx="1060578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altLang="ko-KR" sz="2400" dirty="0" smtClean="0">
                <a:sym typeface="Verdana"/>
              </a:rPr>
              <a:t>To use </a:t>
            </a:r>
            <a:r>
              <a:rPr lang="en-US" altLang="ko-KR" sz="2400" i="1" dirty="0" smtClean="0">
                <a:sym typeface="Verdana"/>
              </a:rPr>
              <a:t>Sequence-to-Sequence </a:t>
            </a:r>
            <a:r>
              <a:rPr lang="en-US" altLang="ko-KR" sz="2400" dirty="0">
                <a:sym typeface="Verdana"/>
              </a:rPr>
              <a:t>model: </a:t>
            </a:r>
            <a:endParaRPr lang="en-US" altLang="ko-KR" sz="2400" dirty="0" smtClean="0">
              <a:sym typeface="Verdana"/>
            </a:endParaRPr>
          </a:p>
          <a:p>
            <a:pPr lvl="1"/>
            <a:r>
              <a:rPr lang="en-US" altLang="ko-KR" sz="2400" dirty="0">
                <a:sym typeface="Verdana"/>
              </a:rPr>
              <a:t>	</a:t>
            </a:r>
            <a:r>
              <a:rPr lang="en-US" altLang="ko-KR" sz="2400" dirty="0" smtClean="0">
                <a:sym typeface="Verdana"/>
              </a:rPr>
              <a:t>			models relationship between </a:t>
            </a:r>
            <a:r>
              <a:rPr lang="en-US" altLang="ko-KR" sz="2400" i="1" dirty="0" smtClean="0">
                <a:sym typeface="Verdana"/>
              </a:rPr>
              <a:t>sequence</a:t>
            </a:r>
            <a:r>
              <a:rPr lang="en-US" altLang="ko-KR" sz="2400" dirty="0" smtClean="0">
                <a:sym typeface="Verdana"/>
              </a:rPr>
              <a:t> input &amp; </a:t>
            </a:r>
            <a:r>
              <a:rPr lang="en-US" altLang="ko-KR" sz="2400" i="1" dirty="0" smtClean="0">
                <a:sym typeface="Verdana"/>
              </a:rPr>
              <a:t>sequence</a:t>
            </a:r>
            <a:r>
              <a:rPr lang="en-US" altLang="ko-KR" sz="2400" dirty="0" smtClean="0">
                <a:sym typeface="Verdana"/>
              </a:rPr>
              <a:t> output.</a:t>
            </a:r>
            <a:endParaRPr lang="en-US" altLang="ko-KR" sz="2400" dirty="0">
              <a:sym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307658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"/>
          <p:cNvSpPr txBox="1">
            <a:spLocks noGrp="1"/>
          </p:cNvSpPr>
          <p:nvPr>
            <p:ph type="body" idx="1"/>
          </p:nvPr>
        </p:nvSpPr>
        <p:spPr>
          <a:xfrm>
            <a:off x="1835149" y="1482725"/>
            <a:ext cx="10193059" cy="4554538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342900" lvl="0" indent="-342900" algn="l" defTabSz="457200" rtl="0" eaLnBrk="1" latinLnBrk="0" hangingPunct="1">
              <a:spcBef>
                <a:spcPts val="0"/>
              </a:spcBef>
              <a:buFont typeface="Arial"/>
              <a:buChar char="•"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1pPr>
            <a:lvl2pPr marL="742950" lvl="1" indent="-285750" algn="l" defTabSz="457200" rtl="0" eaLnBrk="1" latinLnBrk="0" hangingPunct="1">
              <a:spcBef>
                <a:spcPts val="0"/>
              </a:spcBef>
              <a:buFont typeface="Arial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2pPr>
            <a:lvl3pPr marL="1143000" lvl="2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3pPr>
            <a:lvl4pPr marL="1600200" lvl="3" indent="-228600" algn="l" defTabSz="457200" rtl="0" eaLnBrk="1" latinLnBrk="0" hangingPunct="1">
              <a:spcBef>
                <a:spcPts val="0"/>
              </a:spcBef>
              <a:buFont typeface="Arial"/>
              <a:buChar char="–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4pPr>
            <a:lvl5pPr marL="2057400" lvl="4" indent="-228600" algn="l" defTabSz="457200" rtl="0" eaLnBrk="1" latinLnBrk="0" hangingPunct="1">
              <a:spcBef>
                <a:spcPts val="0"/>
              </a:spcBef>
              <a:buFont typeface="Arial"/>
              <a:buChar char="»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5pPr>
            <a:lvl6pPr marL="2514600" lvl="5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 smtClean="0">
                <a:sym typeface="Verdana"/>
              </a:rPr>
              <a:t>Using posterior regularization, </a:t>
            </a:r>
          </a:p>
          <a:p>
            <a:endParaRPr lang="en-US" altLang="ko-KR" sz="2000" dirty="0" smtClean="0">
              <a:sym typeface="Verdana"/>
            </a:endParaRPr>
          </a:p>
          <a:p>
            <a:endParaRPr lang="en-US" altLang="ko-KR" sz="2000" dirty="0" smtClean="0">
              <a:sym typeface="Verdana"/>
            </a:endParaRPr>
          </a:p>
          <a:p>
            <a:endParaRPr lang="en-US" altLang="ko-KR" sz="2000" dirty="0" smtClean="0">
              <a:sym typeface="Verdana"/>
            </a:endParaRPr>
          </a:p>
          <a:p>
            <a:endParaRPr lang="en-US" altLang="ko-KR" sz="2000" dirty="0" smtClean="0">
              <a:sym typeface="Verdana"/>
            </a:endParaRPr>
          </a:p>
          <a:p>
            <a:endParaRPr lang="en-US" altLang="ko-KR" sz="2000" dirty="0" smtClean="0">
              <a:sym typeface="Verdana"/>
            </a:endParaRPr>
          </a:p>
          <a:p>
            <a:r>
              <a:rPr lang="en-US" altLang="ko-KR" sz="2000" dirty="0" smtClean="0">
                <a:sym typeface="Verdana"/>
              </a:rPr>
              <a:t>The base distribution is only stable for problems that  current output does not depend on previous output (no seq2seq).  (Hu 2016)</a:t>
            </a:r>
          </a:p>
          <a:p>
            <a:endParaRPr lang="en-US" altLang="ko-KR" sz="2000" dirty="0">
              <a:sym typeface="Verdana"/>
            </a:endParaRPr>
          </a:p>
          <a:p>
            <a:r>
              <a:rPr lang="en-US" altLang="ko-KR" sz="2000" dirty="0" smtClean="0">
                <a:sym typeface="Verdana"/>
              </a:rPr>
              <a:t>Different way of injecting score. (Mine is direct score of rules whereas PR samples from base probability times </a:t>
            </a:r>
            <a:r>
              <a:rPr lang="en-US" altLang="ko-KR" sz="2000" dirty="0" err="1" smtClean="0">
                <a:sym typeface="Verdana"/>
              </a:rPr>
              <a:t>exponentiated</a:t>
            </a:r>
            <a:r>
              <a:rPr lang="en-US" altLang="ko-KR" sz="2000" dirty="0" smtClean="0">
                <a:sym typeface="Verdana"/>
              </a:rPr>
              <a:t> payoff function.</a:t>
            </a:r>
          </a:p>
          <a:p>
            <a:endParaRPr lang="en-US" altLang="ko-KR" sz="2000" dirty="0">
              <a:sym typeface="Verdana"/>
            </a:endParaRPr>
          </a:p>
          <a:p>
            <a:r>
              <a:rPr lang="en-US" altLang="ko-KR" sz="2000" dirty="0" smtClean="0">
                <a:sym typeface="Verdana"/>
              </a:rPr>
              <a:t>Also, sampling (Hu 2018) from q </a:t>
            </a:r>
            <a:r>
              <a:rPr lang="en-US" altLang="ko-KR" sz="2000" dirty="0" err="1" smtClean="0">
                <a:sym typeface="Verdana"/>
              </a:rPr>
              <a:t>distrbution</a:t>
            </a:r>
            <a:r>
              <a:rPr lang="en-US" altLang="ko-KR" sz="2000" dirty="0" smtClean="0">
                <a:sym typeface="Verdana"/>
              </a:rPr>
              <a:t> is required, not easy to do for complicated structures. </a:t>
            </a:r>
          </a:p>
          <a:p>
            <a:pPr lvl="1"/>
            <a:r>
              <a:rPr lang="en-US" altLang="ko-KR" sz="1600" dirty="0" smtClean="0">
                <a:sym typeface="Verdana"/>
              </a:rPr>
              <a:t>The NIPS2018 paper does importance sampling with MC sampling on normalization factor. (The author told me that he only samples 5 times) </a:t>
            </a:r>
          </a:p>
          <a:p>
            <a:pPr lvl="1"/>
            <a:r>
              <a:rPr lang="en-US" altLang="ko-KR" sz="1600" dirty="0" smtClean="0">
                <a:sym typeface="Verdana"/>
              </a:rPr>
              <a:t>The distribution changes constantly, and not sure how well 5 step MC step will approximate </a:t>
            </a:r>
            <a:r>
              <a:rPr lang="en-US" altLang="ko-KR" sz="1600" dirty="0">
                <a:sym typeface="Verdana"/>
              </a:rPr>
              <a:t>normalization factor</a:t>
            </a:r>
            <a:r>
              <a:rPr lang="en-US" altLang="ko-KR" sz="1600" dirty="0" smtClean="0">
                <a:sym typeface="Verdana"/>
              </a:rPr>
              <a:t>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Posterior Regularization &amp; Distillation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1027" y="1172736"/>
            <a:ext cx="4393159" cy="225933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209</a:t>
            </a:fld>
            <a:endParaRPr lang="e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0889" y="2881688"/>
            <a:ext cx="3845111" cy="66871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5683" y="2182780"/>
            <a:ext cx="2667000" cy="4953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3324" y="2302406"/>
            <a:ext cx="1345400" cy="311739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 flipV="1">
            <a:off x="2850776" y="2528047"/>
            <a:ext cx="2185148" cy="53788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915505" y="2667226"/>
            <a:ext cx="1027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sampling</a:t>
            </a:r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604683" y="290319"/>
            <a:ext cx="800996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nb-NO" sz="1600" dirty="0" err="1"/>
              <a:t>Ganchev</a:t>
            </a:r>
            <a:r>
              <a:rPr lang="nb-NO" sz="1600" dirty="0"/>
              <a:t> et al., 2010, </a:t>
            </a:r>
            <a:r>
              <a:rPr lang="en-US" altLang="ko-KR" sz="1600" dirty="0">
                <a:sym typeface="Verdana"/>
              </a:rPr>
              <a:t>Hu et al., (ACL2016, EMNLP2016, NIPS2018),  Hinton et al, 2016</a:t>
            </a:r>
          </a:p>
        </p:txBody>
      </p:sp>
    </p:spTree>
    <p:extLst>
      <p:ext uri="{BB962C8B-B14F-4D97-AF65-F5344CB8AC3E}">
        <p14:creationId xmlns:p14="http://schemas.microsoft.com/office/powerpoint/2010/main" val="14275300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835700" y="1482065"/>
            <a:ext cx="8520600" cy="4555200"/>
          </a:xfrm>
        </p:spPr>
        <p:txBody>
          <a:bodyPr>
            <a:normAutofit/>
          </a:bodyPr>
          <a:lstStyle/>
          <a:p>
            <a:r>
              <a:rPr lang="en-US" altLang="ko-KR" sz="2800" i="1" dirty="0">
                <a:sym typeface="Verdana"/>
              </a:rPr>
              <a:t>Syntactic </a:t>
            </a:r>
            <a:r>
              <a:rPr lang="en-US" altLang="ko-KR" sz="2800" i="1" dirty="0" smtClean="0">
                <a:sym typeface="Verdana"/>
              </a:rPr>
              <a:t>Parsing</a:t>
            </a:r>
          </a:p>
          <a:p>
            <a:pPr lvl="1"/>
            <a:r>
              <a:rPr lang="en-US" altLang="ko-KR" sz="2000" dirty="0" smtClean="0">
                <a:sym typeface="Verdana"/>
              </a:rPr>
              <a:t>Finding structure of the provided (input) sentence.</a:t>
            </a:r>
            <a:endParaRPr lang="en-US" altLang="ko-KR" sz="2000" dirty="0">
              <a:sym typeface="Verdana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21</a:t>
            </a:fld>
            <a:endParaRPr lang="en"/>
          </a:p>
        </p:txBody>
      </p:sp>
      <p:sp>
        <p:nvSpPr>
          <p:cNvPr id="23" name="Shape 66"/>
          <p:cNvSpPr txBox="1">
            <a:spLocks noGrp="1"/>
          </p:cNvSpPr>
          <p:nvPr>
            <p:ph type="title"/>
          </p:nvPr>
        </p:nvSpPr>
        <p:spPr>
          <a:xfrm>
            <a:off x="1835700" y="593367"/>
            <a:ext cx="8832300" cy="7636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lvl="0"/>
            <a:r>
              <a:rPr lang="en-US" dirty="0" smtClean="0"/>
              <a:t>Constraints in Parsing</a:t>
            </a:r>
            <a:endParaRPr lang="en-US" sz="3600" b="1" dirty="0">
              <a:solidFill>
                <a:srgbClr val="404040"/>
              </a:solidFill>
              <a:latin typeface="Apple SD 산돌고딕 Neo 일반체"/>
              <a:ea typeface="Apple SD 산돌고딕 Neo 일반체"/>
              <a:cs typeface="Apple SD 산돌고딕 Neo 일반체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2285620" y="2768165"/>
            <a:ext cx="7362645" cy="579581"/>
          </a:xfrm>
          <a:prstGeom prst="rect">
            <a:avLst/>
          </a:prstGeom>
          <a:solidFill>
            <a:srgbClr val="000000">
              <a:alpha val="92000"/>
            </a:srgb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9" tIns="34295" rIns="68589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3600" b="1" dirty="0"/>
              <a:t>Parser</a:t>
            </a:r>
          </a:p>
        </p:txBody>
      </p:sp>
      <p:sp>
        <p:nvSpPr>
          <p:cNvPr id="43" name="Right Arrow 42"/>
          <p:cNvSpPr/>
          <p:nvPr/>
        </p:nvSpPr>
        <p:spPr>
          <a:xfrm rot="16200000">
            <a:off x="3068461" y="3282825"/>
            <a:ext cx="393772" cy="481978"/>
          </a:xfrm>
          <a:prstGeom prst="rightArrow">
            <a:avLst/>
          </a:prstGeom>
          <a:solidFill>
            <a:srgbClr val="0070C0">
              <a:alpha val="92000"/>
            </a:srgb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9" tIns="34295" rIns="68589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/>
          </a:p>
        </p:txBody>
      </p:sp>
      <p:sp>
        <p:nvSpPr>
          <p:cNvPr id="46" name="Right Arrow 45"/>
          <p:cNvSpPr/>
          <p:nvPr/>
        </p:nvSpPr>
        <p:spPr>
          <a:xfrm rot="5400000">
            <a:off x="8035437" y="3300094"/>
            <a:ext cx="347579" cy="481978"/>
          </a:xfrm>
          <a:prstGeom prst="rightArrow">
            <a:avLst/>
          </a:prstGeom>
          <a:solidFill>
            <a:srgbClr val="F79646">
              <a:alpha val="92000"/>
            </a:srgb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9" tIns="34295" rIns="68589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2271746" y="3734419"/>
            <a:ext cx="2460848" cy="60111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3000" dirty="0">
                <a:solidFill>
                  <a:srgbClr val="000000"/>
                </a:solidFill>
              </a:rPr>
              <a:t>John has  a dog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861838" y="3677803"/>
            <a:ext cx="4803168" cy="74712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>
            <a:noAutofit/>
          </a:bodyPr>
          <a:lstStyle/>
          <a:p>
            <a:pPr lvl="0" algn="ctr">
              <a:lnSpc>
                <a:spcPct val="90000"/>
              </a:lnSpc>
            </a:pPr>
            <a:r>
              <a:rPr lang="en-US" sz="2400" b="1" dirty="0">
                <a:solidFill>
                  <a:srgbClr val="0070C0"/>
                </a:solidFill>
                <a:ea typeface="Apple SD 산돌고딕 Neo 일반체"/>
                <a:sym typeface="Verdana"/>
              </a:rPr>
              <a:t>True:</a:t>
            </a:r>
          </a:p>
          <a:p>
            <a:pPr lvl="0" algn="ctr">
              <a:lnSpc>
                <a:spcPct val="90000"/>
              </a:lnSpc>
            </a:pPr>
            <a:r>
              <a:rPr lang="en-US" sz="2400" dirty="0">
                <a:solidFill>
                  <a:srgbClr val="000000"/>
                </a:solidFill>
                <a:ea typeface="Apple SD 산돌고딕 Neo 일반체"/>
                <a:sym typeface="Verdana"/>
              </a:rPr>
              <a:t> (S (NP xx)  (VP xx(NP xx xx))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5856812" y="4451355"/>
            <a:ext cx="4803168" cy="1890096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t" anchorCtr="0">
            <a:noAutofit/>
          </a:bodyPr>
          <a:lstStyle/>
          <a:p>
            <a:pPr lvl="0" algn="ctr">
              <a:lnSpc>
                <a:spcPct val="90000"/>
              </a:lnSpc>
            </a:pPr>
            <a:r>
              <a:rPr lang="en-US" sz="2400" b="1" dirty="0">
                <a:solidFill>
                  <a:srgbClr val="FF0000"/>
                </a:solidFill>
                <a:ea typeface="Apple SD 산돌고딕 Neo 일반체"/>
                <a:sym typeface="Verdana"/>
              </a:rPr>
              <a:t>Others:</a:t>
            </a:r>
          </a:p>
          <a:p>
            <a:pPr algn="ctr">
              <a:lnSpc>
                <a:spcPct val="90000"/>
              </a:lnSpc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ea typeface="Apple SD 산돌고딕 Neo 일반체"/>
                <a:sym typeface="Verdana"/>
              </a:rPr>
              <a:t> (S (NP xx) (VP xx (NP xx xx))) </a:t>
            </a:r>
            <a:r>
              <a:rPr lang="en-US" sz="2400" dirty="0">
                <a:solidFill>
                  <a:srgbClr val="FF0000"/>
                </a:solidFill>
                <a:ea typeface="Apple SD 산돌고딕 Neo 일반체"/>
                <a:sym typeface="Verdana"/>
              </a:rPr>
              <a:t>))</a:t>
            </a:r>
          </a:p>
          <a:p>
            <a:pPr algn="ctr">
              <a:lnSpc>
                <a:spcPct val="90000"/>
              </a:lnSpc>
            </a:pPr>
            <a:r>
              <a:rPr lang="en-US" sz="2400" dirty="0">
                <a:solidFill>
                  <a:srgbClr val="FF0000"/>
                </a:solidFill>
                <a:ea typeface="Apple SD 산돌고딕 Neo 일반체"/>
                <a:sym typeface="Verdana"/>
              </a:rPr>
              <a:t>( 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ea typeface="Apple SD 산돌고딕 Neo 일반체"/>
                <a:sym typeface="Verdana"/>
              </a:rPr>
              <a:t>(S (NP xx) (VP xx (NP xx xx))</a:t>
            </a:r>
          </a:p>
          <a:p>
            <a:pPr algn="ctr">
              <a:lnSpc>
                <a:spcPct val="90000"/>
              </a:lnSpc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ea typeface="Apple SD 산돌고딕 Neo 일반체"/>
                <a:sym typeface="Verdana"/>
              </a:rPr>
              <a:t> (S (NP xx)</a:t>
            </a:r>
            <a:r>
              <a:rPr lang="en-US" sz="2400" dirty="0">
                <a:solidFill>
                  <a:srgbClr val="FF0000"/>
                </a:solidFill>
                <a:ea typeface="Apple SD 산돌고딕 Neo 일반체"/>
                <a:sym typeface="Verdana"/>
              </a:rPr>
              <a:t> )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ea typeface="Apple SD 산돌고딕 Neo 일반체"/>
                <a:sym typeface="Verdana"/>
              </a:rPr>
              <a:t> </a:t>
            </a:r>
            <a:r>
              <a:rPr lang="en-US" sz="2400" dirty="0">
                <a:solidFill>
                  <a:srgbClr val="FF0000"/>
                </a:solidFill>
                <a:ea typeface="Apple SD 산돌고딕 Neo 일반체"/>
                <a:sym typeface="Verdana"/>
              </a:rPr>
              <a:t>)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ea typeface="Apple SD 산돌고딕 Neo 일반체"/>
                <a:sym typeface="Verdana"/>
              </a:rPr>
              <a:t>(VP xx (NP xx xx)))</a:t>
            </a:r>
          </a:p>
          <a:p>
            <a:pPr lvl="0" algn="ctr">
              <a:lnSpc>
                <a:spcPct val="90000"/>
              </a:lnSpc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ea typeface="Apple SD 산돌고딕 Neo 일반체"/>
                <a:sym typeface="Verdana"/>
              </a:rPr>
              <a:t> (S (NP xx xx xx 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ea typeface="Apple SD 산돌고딕 Neo 일반체"/>
                <a:sym typeface="Verdana"/>
              </a:rPr>
              <a:t>xx </a:t>
            </a:r>
            <a:r>
              <a:rPr lang="en-US" sz="2400" dirty="0" smtClean="0">
                <a:solidFill>
                  <a:srgbClr val="FF0000"/>
                </a:solidFill>
                <a:ea typeface="Apple SD 산돌고딕 Neo 일반체"/>
                <a:sym typeface="Verdana"/>
              </a:rPr>
              <a:t>xx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ea typeface="Apple SD 산돌고딕 Neo 일반체"/>
                <a:sym typeface="Verdana"/>
              </a:rPr>
              <a:t>))</a:t>
            </a:r>
            <a:endParaRPr lang="en-US" sz="2400" dirty="0">
              <a:solidFill>
                <a:schemeClr val="bg1">
                  <a:lumMod val="50000"/>
                </a:schemeClr>
              </a:solidFill>
              <a:ea typeface="Apple SD 산돌고딕 Neo 일반체"/>
              <a:sym typeface="Verdana"/>
            </a:endParaRPr>
          </a:p>
          <a:p>
            <a:pPr algn="ctr">
              <a:lnSpc>
                <a:spcPct val="90000"/>
              </a:lnSpc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ea typeface="Apple SD 산돌고딕 Neo 일반체"/>
                <a:sym typeface="Verdana"/>
              </a:rPr>
              <a:t> (S (NP xx) (VP xx xx xx))</a:t>
            </a:r>
          </a:p>
          <a:p>
            <a:pPr algn="ctr">
              <a:lnSpc>
                <a:spcPct val="90000"/>
              </a:lnSpc>
            </a:pPr>
            <a:endParaRPr lang="en-US" sz="2400" dirty="0">
              <a:solidFill>
                <a:srgbClr val="FF0000"/>
              </a:solidFill>
              <a:ea typeface="Apple SD 산돌고딕 Neo 일반체"/>
              <a:sym typeface="Verdana"/>
            </a:endParaRPr>
          </a:p>
          <a:p>
            <a:pPr lvl="0" algn="ctr">
              <a:lnSpc>
                <a:spcPct val="90000"/>
              </a:lnSpc>
            </a:pPr>
            <a:endParaRPr lang="en-US" sz="2400" dirty="0">
              <a:solidFill>
                <a:schemeClr val="bg1">
                  <a:lumMod val="50000"/>
                </a:schemeClr>
              </a:solidFill>
              <a:ea typeface="Apple SD 산돌고딕 Neo 일반체"/>
              <a:sym typeface="Verdana"/>
            </a:endParaRPr>
          </a:p>
          <a:p>
            <a:pPr lvl="0" algn="ctr">
              <a:lnSpc>
                <a:spcPct val="90000"/>
              </a:lnSpc>
            </a:pPr>
            <a:endParaRPr lang="en-US" sz="2400" dirty="0">
              <a:solidFill>
                <a:schemeClr val="bg1">
                  <a:lumMod val="50000"/>
                </a:schemeClr>
              </a:solidFill>
              <a:ea typeface="Apple SD 산돌고딕 Neo 일반체"/>
              <a:sym typeface="Verdana"/>
            </a:endParaRPr>
          </a:p>
          <a:p>
            <a:pPr lvl="0" algn="ctr">
              <a:lnSpc>
                <a:spcPct val="90000"/>
              </a:lnSpc>
            </a:pPr>
            <a:endParaRPr lang="en-US" sz="2400" dirty="0">
              <a:solidFill>
                <a:schemeClr val="bg1">
                  <a:lumMod val="50000"/>
                </a:schemeClr>
              </a:solidFill>
              <a:ea typeface="Apple SD 산돌고딕 Neo 일반체"/>
              <a:sym typeface="Verdana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4786" y="4783151"/>
            <a:ext cx="588308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 smtClean="0">
                <a:sym typeface="Verdana"/>
              </a:rPr>
              <a:t>Now you use seq2seq model, </a:t>
            </a:r>
          </a:p>
          <a:p>
            <a:r>
              <a:rPr lang="en-US" altLang="ko-KR" sz="2000" dirty="0" smtClean="0">
                <a:sym typeface="Verdana"/>
              </a:rPr>
              <a:t>The model might generate constraint-violating outputs</a:t>
            </a:r>
          </a:p>
        </p:txBody>
      </p:sp>
      <p:sp>
        <p:nvSpPr>
          <p:cNvPr id="16" name="Bent Arrow 15"/>
          <p:cNvSpPr/>
          <p:nvPr/>
        </p:nvSpPr>
        <p:spPr>
          <a:xfrm flipV="1">
            <a:off x="4264628" y="5543484"/>
            <a:ext cx="1372107" cy="423851"/>
          </a:xfrm>
          <a:prstGeom prst="ben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Left Brace 16"/>
          <p:cNvSpPr/>
          <p:nvPr/>
        </p:nvSpPr>
        <p:spPr>
          <a:xfrm>
            <a:off x="5790421" y="4717230"/>
            <a:ext cx="294906" cy="1749712"/>
          </a:xfrm>
          <a:prstGeom prst="leftBrac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948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835700" y="1482065"/>
            <a:ext cx="8520600" cy="4555200"/>
          </a:xfrm>
        </p:spPr>
        <p:txBody>
          <a:bodyPr>
            <a:normAutofit/>
          </a:bodyPr>
          <a:lstStyle/>
          <a:p>
            <a:r>
              <a:rPr lang="en-US" altLang="ko-KR" sz="2800" i="1" dirty="0">
                <a:sym typeface="Verdana"/>
              </a:rPr>
              <a:t>Syntactic </a:t>
            </a:r>
            <a:r>
              <a:rPr lang="en-US" altLang="ko-KR" sz="2800" i="1" dirty="0" smtClean="0">
                <a:sym typeface="Verdana"/>
              </a:rPr>
              <a:t>Parsing</a:t>
            </a:r>
          </a:p>
          <a:p>
            <a:pPr lvl="1"/>
            <a:r>
              <a:rPr lang="en-US" altLang="ko-KR" sz="2000" dirty="0" smtClean="0">
                <a:sym typeface="Verdana"/>
              </a:rPr>
              <a:t>Finding structure of the provided (input) sentence.</a:t>
            </a:r>
            <a:endParaRPr lang="en-US" altLang="ko-KR" sz="2000" dirty="0">
              <a:sym typeface="Verdana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22</a:t>
            </a:fld>
            <a:endParaRPr lang="en"/>
          </a:p>
        </p:txBody>
      </p:sp>
      <p:sp>
        <p:nvSpPr>
          <p:cNvPr id="23" name="Shape 66"/>
          <p:cNvSpPr txBox="1">
            <a:spLocks noGrp="1"/>
          </p:cNvSpPr>
          <p:nvPr>
            <p:ph type="title"/>
          </p:nvPr>
        </p:nvSpPr>
        <p:spPr>
          <a:xfrm>
            <a:off x="1835700" y="593367"/>
            <a:ext cx="8832300" cy="7636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lvl="0"/>
            <a:r>
              <a:rPr lang="en-US" dirty="0" smtClean="0"/>
              <a:t>Constraints in Parsing</a:t>
            </a:r>
            <a:endParaRPr lang="en-US" sz="3600" b="1" dirty="0">
              <a:solidFill>
                <a:srgbClr val="404040"/>
              </a:solidFill>
              <a:latin typeface="Apple SD 산돌고딕 Neo 일반체"/>
              <a:ea typeface="Apple SD 산돌고딕 Neo 일반체"/>
              <a:cs typeface="Apple SD 산돌고딕 Neo 일반체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2285620" y="2768165"/>
            <a:ext cx="7362645" cy="579581"/>
          </a:xfrm>
          <a:prstGeom prst="rect">
            <a:avLst/>
          </a:prstGeom>
          <a:solidFill>
            <a:srgbClr val="000000">
              <a:alpha val="92000"/>
            </a:srgb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9" tIns="34295" rIns="68589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3600" b="1" dirty="0"/>
              <a:t>Parser</a:t>
            </a:r>
          </a:p>
        </p:txBody>
      </p:sp>
      <p:sp>
        <p:nvSpPr>
          <p:cNvPr id="43" name="Right Arrow 42"/>
          <p:cNvSpPr/>
          <p:nvPr/>
        </p:nvSpPr>
        <p:spPr>
          <a:xfrm rot="16200000">
            <a:off x="3068461" y="3282825"/>
            <a:ext cx="393772" cy="481978"/>
          </a:xfrm>
          <a:prstGeom prst="rightArrow">
            <a:avLst/>
          </a:prstGeom>
          <a:solidFill>
            <a:srgbClr val="0070C0">
              <a:alpha val="92000"/>
            </a:srgb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9" tIns="34295" rIns="68589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/>
          </a:p>
        </p:txBody>
      </p:sp>
      <p:sp>
        <p:nvSpPr>
          <p:cNvPr id="46" name="Right Arrow 45"/>
          <p:cNvSpPr/>
          <p:nvPr/>
        </p:nvSpPr>
        <p:spPr>
          <a:xfrm rot="5400000">
            <a:off x="8035437" y="3300094"/>
            <a:ext cx="347579" cy="481978"/>
          </a:xfrm>
          <a:prstGeom prst="rightArrow">
            <a:avLst/>
          </a:prstGeom>
          <a:solidFill>
            <a:srgbClr val="F79646">
              <a:alpha val="92000"/>
            </a:srgb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9" tIns="34295" rIns="68589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2271746" y="3734419"/>
            <a:ext cx="2460848" cy="60111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3000" dirty="0">
                <a:solidFill>
                  <a:srgbClr val="000000"/>
                </a:solidFill>
              </a:rPr>
              <a:t>John has  a dog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861838" y="3677803"/>
            <a:ext cx="4803168" cy="74712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>
            <a:noAutofit/>
          </a:bodyPr>
          <a:lstStyle/>
          <a:p>
            <a:pPr lvl="0" algn="ctr">
              <a:lnSpc>
                <a:spcPct val="90000"/>
              </a:lnSpc>
            </a:pPr>
            <a:r>
              <a:rPr lang="en-US" sz="2400" b="1" dirty="0">
                <a:solidFill>
                  <a:srgbClr val="0070C0"/>
                </a:solidFill>
                <a:ea typeface="Apple SD 산돌고딕 Neo 일반체"/>
                <a:sym typeface="Verdana"/>
              </a:rPr>
              <a:t>True:</a:t>
            </a:r>
          </a:p>
          <a:p>
            <a:pPr lvl="0" algn="ctr">
              <a:lnSpc>
                <a:spcPct val="90000"/>
              </a:lnSpc>
            </a:pPr>
            <a:r>
              <a:rPr lang="en-US" sz="2400" dirty="0">
                <a:solidFill>
                  <a:srgbClr val="000000"/>
                </a:solidFill>
                <a:ea typeface="Apple SD 산돌고딕 Neo 일반체"/>
                <a:sym typeface="Verdana"/>
              </a:rPr>
              <a:t> (S (NP xx)  (VP xx(NP xx xx))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5856812" y="4451355"/>
            <a:ext cx="4803168" cy="1890096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t" anchorCtr="0">
            <a:noAutofit/>
          </a:bodyPr>
          <a:lstStyle/>
          <a:p>
            <a:pPr lvl="0" algn="ctr">
              <a:lnSpc>
                <a:spcPct val="90000"/>
              </a:lnSpc>
            </a:pPr>
            <a:r>
              <a:rPr lang="en-US" sz="2400" b="1" dirty="0">
                <a:solidFill>
                  <a:srgbClr val="FF0000"/>
                </a:solidFill>
                <a:ea typeface="Apple SD 산돌고딕 Neo 일반체"/>
                <a:sym typeface="Verdana"/>
              </a:rPr>
              <a:t>Others:</a:t>
            </a:r>
          </a:p>
          <a:p>
            <a:pPr algn="ctr">
              <a:lnSpc>
                <a:spcPct val="90000"/>
              </a:lnSpc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ea typeface="Apple SD 산돌고딕 Neo 일반체"/>
                <a:sym typeface="Verdana"/>
              </a:rPr>
              <a:t> (S (NP xx) (VP xx (NP xx xx))) </a:t>
            </a:r>
            <a:r>
              <a:rPr lang="en-US" sz="2400" dirty="0">
                <a:solidFill>
                  <a:srgbClr val="FF0000"/>
                </a:solidFill>
                <a:ea typeface="Apple SD 산돌고딕 Neo 일반체"/>
                <a:sym typeface="Verdana"/>
              </a:rPr>
              <a:t>))</a:t>
            </a:r>
          </a:p>
          <a:p>
            <a:pPr algn="ctr">
              <a:lnSpc>
                <a:spcPct val="90000"/>
              </a:lnSpc>
            </a:pPr>
            <a:r>
              <a:rPr lang="en-US" sz="2400" dirty="0">
                <a:solidFill>
                  <a:srgbClr val="FF0000"/>
                </a:solidFill>
                <a:ea typeface="Apple SD 산돌고딕 Neo 일반체"/>
                <a:sym typeface="Verdana"/>
              </a:rPr>
              <a:t>( 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ea typeface="Apple SD 산돌고딕 Neo 일반체"/>
                <a:sym typeface="Verdana"/>
              </a:rPr>
              <a:t>(S (NP xx) (VP xx (NP xx xx))</a:t>
            </a:r>
          </a:p>
          <a:p>
            <a:pPr algn="ctr">
              <a:lnSpc>
                <a:spcPct val="90000"/>
              </a:lnSpc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ea typeface="Apple SD 산돌고딕 Neo 일반체"/>
                <a:sym typeface="Verdana"/>
              </a:rPr>
              <a:t> (S (NP xx)</a:t>
            </a:r>
            <a:r>
              <a:rPr lang="en-US" sz="2400" dirty="0">
                <a:solidFill>
                  <a:srgbClr val="FF0000"/>
                </a:solidFill>
                <a:ea typeface="Apple SD 산돌고딕 Neo 일반체"/>
                <a:sym typeface="Verdana"/>
              </a:rPr>
              <a:t> )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ea typeface="Apple SD 산돌고딕 Neo 일반체"/>
                <a:sym typeface="Verdana"/>
              </a:rPr>
              <a:t> </a:t>
            </a:r>
            <a:r>
              <a:rPr lang="en-US" sz="2400" dirty="0">
                <a:solidFill>
                  <a:srgbClr val="FF0000"/>
                </a:solidFill>
                <a:ea typeface="Apple SD 산돌고딕 Neo 일반체"/>
                <a:sym typeface="Verdana"/>
              </a:rPr>
              <a:t>)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ea typeface="Apple SD 산돌고딕 Neo 일반체"/>
                <a:sym typeface="Verdana"/>
              </a:rPr>
              <a:t>(VP xx (NP xx xx)))</a:t>
            </a:r>
          </a:p>
          <a:p>
            <a:pPr lvl="0" algn="ctr">
              <a:lnSpc>
                <a:spcPct val="90000"/>
              </a:lnSpc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ea typeface="Apple SD 산돌고딕 Neo 일반체"/>
                <a:sym typeface="Verdana"/>
              </a:rPr>
              <a:t> (S (NP xx xx xx 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ea typeface="Apple SD 산돌고딕 Neo 일반체"/>
                <a:sym typeface="Verdana"/>
              </a:rPr>
              <a:t>xx </a:t>
            </a:r>
            <a:r>
              <a:rPr lang="en-US" sz="2400" dirty="0" smtClean="0">
                <a:solidFill>
                  <a:srgbClr val="FF0000"/>
                </a:solidFill>
                <a:ea typeface="Apple SD 산돌고딕 Neo 일반체"/>
                <a:sym typeface="Verdana"/>
              </a:rPr>
              <a:t>xx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ea typeface="Apple SD 산돌고딕 Neo 일반체"/>
                <a:sym typeface="Verdana"/>
              </a:rPr>
              <a:t>))</a:t>
            </a:r>
            <a:endParaRPr lang="en-US" sz="2400" dirty="0">
              <a:solidFill>
                <a:schemeClr val="bg1">
                  <a:lumMod val="50000"/>
                </a:schemeClr>
              </a:solidFill>
              <a:ea typeface="Apple SD 산돌고딕 Neo 일반체"/>
              <a:sym typeface="Verdana"/>
            </a:endParaRPr>
          </a:p>
          <a:p>
            <a:pPr algn="ctr">
              <a:lnSpc>
                <a:spcPct val="90000"/>
              </a:lnSpc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ea typeface="Apple SD 산돌고딕 Neo 일반체"/>
                <a:sym typeface="Verdana"/>
              </a:rPr>
              <a:t> (S (NP xx) (VP xx xx xx))</a:t>
            </a:r>
          </a:p>
          <a:p>
            <a:pPr algn="ctr">
              <a:lnSpc>
                <a:spcPct val="90000"/>
              </a:lnSpc>
            </a:pPr>
            <a:endParaRPr lang="en-US" sz="2400" dirty="0">
              <a:solidFill>
                <a:srgbClr val="FF0000"/>
              </a:solidFill>
              <a:ea typeface="Apple SD 산돌고딕 Neo 일반체"/>
              <a:sym typeface="Verdana"/>
            </a:endParaRPr>
          </a:p>
          <a:p>
            <a:pPr lvl="0" algn="ctr">
              <a:lnSpc>
                <a:spcPct val="90000"/>
              </a:lnSpc>
            </a:pPr>
            <a:endParaRPr lang="en-US" sz="2400" dirty="0">
              <a:solidFill>
                <a:schemeClr val="bg1">
                  <a:lumMod val="50000"/>
                </a:schemeClr>
              </a:solidFill>
              <a:ea typeface="Apple SD 산돌고딕 Neo 일반체"/>
              <a:sym typeface="Verdana"/>
            </a:endParaRPr>
          </a:p>
          <a:p>
            <a:pPr lvl="0" algn="ctr">
              <a:lnSpc>
                <a:spcPct val="90000"/>
              </a:lnSpc>
            </a:pPr>
            <a:endParaRPr lang="en-US" sz="2400" dirty="0">
              <a:solidFill>
                <a:schemeClr val="bg1">
                  <a:lumMod val="50000"/>
                </a:schemeClr>
              </a:solidFill>
              <a:ea typeface="Apple SD 산돌고딕 Neo 일반체"/>
              <a:sym typeface="Verdana"/>
            </a:endParaRPr>
          </a:p>
          <a:p>
            <a:pPr lvl="0" algn="ctr">
              <a:lnSpc>
                <a:spcPct val="90000"/>
              </a:lnSpc>
            </a:pPr>
            <a:endParaRPr lang="en-US" sz="2400" dirty="0">
              <a:solidFill>
                <a:schemeClr val="bg1">
                  <a:lumMod val="50000"/>
                </a:schemeClr>
              </a:solidFill>
              <a:ea typeface="Apple SD 산돌고딕 Neo 일반체"/>
              <a:sym typeface="Verdana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170221" y="4461535"/>
            <a:ext cx="4167323" cy="217799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2"/>
            </a:solidFill>
          </a:ln>
        </p:spPr>
        <p:txBody>
          <a:bodyPr wrap="square" lIns="0" tIns="0" rIns="0" bIns="0" rtlCol="0" anchor="t" anchorCtr="0">
            <a:noAutofit/>
          </a:bodyPr>
          <a:lstStyle/>
          <a:p>
            <a:pPr lvl="0">
              <a:lnSpc>
                <a:spcPct val="90000"/>
              </a:lnSpc>
            </a:pPr>
            <a:r>
              <a:rPr lang="en-US" sz="2400" b="1" dirty="0" smtClean="0">
                <a:ea typeface="Apple SD 산돌고딕 Neo 일반체"/>
                <a:sym typeface="Verdana"/>
              </a:rPr>
              <a:t>Constraint:</a:t>
            </a:r>
            <a:endParaRPr lang="en-US" sz="2400" b="1" dirty="0">
              <a:ea typeface="Apple SD 산돌고딕 Neo 일반체"/>
              <a:sym typeface="Verdana"/>
            </a:endParaRPr>
          </a:p>
          <a:p>
            <a:pPr>
              <a:lnSpc>
                <a:spcPct val="90000"/>
              </a:lnSpc>
            </a:pPr>
            <a:r>
              <a:rPr lang="en-US" sz="2400" dirty="0" smtClean="0">
                <a:ea typeface="Apple SD 산돌고딕 Neo 일반체"/>
                <a:sym typeface="Verdana"/>
              </a:rPr>
              <a:t>“# open - # closing bracket = 0”</a:t>
            </a:r>
          </a:p>
          <a:p>
            <a:pPr>
              <a:lnSpc>
                <a:spcPct val="90000"/>
              </a:lnSpc>
            </a:pPr>
            <a:endParaRPr lang="en-US" sz="2400" dirty="0" smtClean="0">
              <a:ea typeface="Apple SD 산돌고딕 Neo 일반체"/>
              <a:sym typeface="Verdana"/>
            </a:endParaRPr>
          </a:p>
          <a:p>
            <a:pPr>
              <a:lnSpc>
                <a:spcPct val="90000"/>
              </a:lnSpc>
            </a:pPr>
            <a:endParaRPr lang="en-US" sz="2400" dirty="0" smtClean="0">
              <a:ea typeface="Apple SD 산돌고딕 Neo 일반체"/>
              <a:sym typeface="Verdana"/>
            </a:endParaRPr>
          </a:p>
          <a:p>
            <a:pPr>
              <a:lnSpc>
                <a:spcPct val="90000"/>
              </a:lnSpc>
            </a:pPr>
            <a:r>
              <a:rPr lang="en-US" sz="2400" dirty="0" smtClean="0">
                <a:ea typeface="Apple SD 산돌고딕 Neo 일반체"/>
                <a:sym typeface="Verdana"/>
              </a:rPr>
              <a:t>“# of input tokens has to match </a:t>
            </a:r>
            <a:br>
              <a:rPr lang="en-US" sz="2400" dirty="0" smtClean="0">
                <a:ea typeface="Apple SD 산돌고딕 Neo 일반체"/>
                <a:sym typeface="Verdana"/>
              </a:rPr>
            </a:br>
            <a:r>
              <a:rPr lang="en-US" sz="2400" dirty="0" smtClean="0">
                <a:ea typeface="Apple SD 산돌고딕 Neo 일반체"/>
                <a:sym typeface="Verdana"/>
              </a:rPr>
              <a:t># of children on the tree”</a:t>
            </a:r>
            <a:endParaRPr lang="en-US" sz="2400" dirty="0">
              <a:ea typeface="Apple SD 산돌고딕 Neo 일반체"/>
              <a:sym typeface="Verdana"/>
            </a:endParaRPr>
          </a:p>
          <a:p>
            <a:pPr lvl="0">
              <a:lnSpc>
                <a:spcPct val="90000"/>
              </a:lnSpc>
            </a:pPr>
            <a:endParaRPr lang="en-US" sz="2400" dirty="0">
              <a:solidFill>
                <a:schemeClr val="bg1">
                  <a:lumMod val="50000"/>
                </a:schemeClr>
              </a:solidFill>
              <a:ea typeface="Apple SD 산돌고딕 Neo 일반체"/>
              <a:sym typeface="Verdana"/>
            </a:endParaRPr>
          </a:p>
          <a:p>
            <a:pPr lvl="0">
              <a:lnSpc>
                <a:spcPct val="90000"/>
              </a:lnSpc>
            </a:pPr>
            <a:endParaRPr lang="en-US" sz="2400" dirty="0">
              <a:solidFill>
                <a:schemeClr val="bg1">
                  <a:lumMod val="50000"/>
                </a:schemeClr>
              </a:solidFill>
              <a:ea typeface="Apple SD 산돌고딕 Neo 일반체"/>
              <a:sym typeface="Verdana"/>
            </a:endParaRPr>
          </a:p>
          <a:p>
            <a:pPr lvl="0">
              <a:lnSpc>
                <a:spcPct val="90000"/>
              </a:lnSpc>
            </a:pPr>
            <a:endParaRPr lang="en-US" sz="2400" dirty="0">
              <a:solidFill>
                <a:schemeClr val="bg1">
                  <a:lumMod val="50000"/>
                </a:schemeClr>
              </a:solidFill>
              <a:ea typeface="Apple SD 산돌고딕 Neo 일반체"/>
              <a:sym typeface="Verdana"/>
            </a:endParaRPr>
          </a:p>
        </p:txBody>
      </p:sp>
      <p:sp>
        <p:nvSpPr>
          <p:cNvPr id="40" name="Left Brace 39"/>
          <p:cNvSpPr/>
          <p:nvPr/>
        </p:nvSpPr>
        <p:spPr>
          <a:xfrm>
            <a:off x="6034144" y="4777563"/>
            <a:ext cx="174719" cy="992372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ight Arrow 40"/>
          <p:cNvSpPr/>
          <p:nvPr/>
        </p:nvSpPr>
        <p:spPr>
          <a:xfrm>
            <a:off x="5150645" y="4912242"/>
            <a:ext cx="639988" cy="200561"/>
          </a:xfrm>
          <a:prstGeom prst="rightArrow">
            <a:avLst/>
          </a:prstGeom>
          <a:solidFill>
            <a:schemeClr val="tx2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9" tIns="34295" rIns="68589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/>
          </a:p>
        </p:txBody>
      </p:sp>
      <p:sp>
        <p:nvSpPr>
          <p:cNvPr id="42" name="Right Arrow 41"/>
          <p:cNvSpPr/>
          <p:nvPr/>
        </p:nvSpPr>
        <p:spPr>
          <a:xfrm>
            <a:off x="5150645" y="5863808"/>
            <a:ext cx="1746340" cy="173457"/>
          </a:xfrm>
          <a:prstGeom prst="rightArrow">
            <a:avLst>
              <a:gd name="adj1" fmla="val 58174"/>
              <a:gd name="adj2" fmla="val 50000"/>
            </a:avLst>
          </a:prstGeom>
          <a:solidFill>
            <a:schemeClr val="tx2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9" tIns="34295" rIns="68589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672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835700" y="1482065"/>
            <a:ext cx="8520600" cy="4555200"/>
          </a:xfrm>
        </p:spPr>
        <p:txBody>
          <a:bodyPr>
            <a:normAutofit/>
          </a:bodyPr>
          <a:lstStyle/>
          <a:p>
            <a:r>
              <a:rPr lang="en-US" altLang="ko-KR" sz="2800" i="1" dirty="0">
                <a:sym typeface="Verdana"/>
              </a:rPr>
              <a:t>Syntactic </a:t>
            </a:r>
            <a:r>
              <a:rPr lang="en-US" altLang="ko-KR" sz="2800" i="1" dirty="0" smtClean="0">
                <a:sym typeface="Verdana"/>
              </a:rPr>
              <a:t>Parsing</a:t>
            </a:r>
          </a:p>
          <a:p>
            <a:pPr lvl="1"/>
            <a:r>
              <a:rPr lang="en-US" altLang="ko-KR" sz="2000" dirty="0" smtClean="0">
                <a:sym typeface="Verdana"/>
              </a:rPr>
              <a:t>Finding structure of the provided (input) sentence.</a:t>
            </a:r>
            <a:endParaRPr lang="en-US" altLang="ko-KR" sz="2000" dirty="0">
              <a:sym typeface="Verdana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23</a:t>
            </a:fld>
            <a:endParaRPr lang="en"/>
          </a:p>
        </p:txBody>
      </p:sp>
      <p:sp>
        <p:nvSpPr>
          <p:cNvPr id="23" name="Shape 66"/>
          <p:cNvSpPr txBox="1">
            <a:spLocks noGrp="1"/>
          </p:cNvSpPr>
          <p:nvPr>
            <p:ph type="title"/>
          </p:nvPr>
        </p:nvSpPr>
        <p:spPr>
          <a:xfrm>
            <a:off x="1835700" y="593367"/>
            <a:ext cx="8832300" cy="7636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lvl="0"/>
            <a:r>
              <a:rPr lang="en-US" dirty="0" smtClean="0"/>
              <a:t>Constraints in Parsing</a:t>
            </a:r>
            <a:endParaRPr lang="en-US" sz="3600" b="1" dirty="0">
              <a:solidFill>
                <a:srgbClr val="404040"/>
              </a:solidFill>
              <a:latin typeface="Apple SD 산돌고딕 Neo 일반체"/>
              <a:ea typeface="Apple SD 산돌고딕 Neo 일반체"/>
              <a:cs typeface="Apple SD 산돌고딕 Neo 일반체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2285620" y="2768165"/>
            <a:ext cx="7362645" cy="579581"/>
          </a:xfrm>
          <a:prstGeom prst="rect">
            <a:avLst/>
          </a:prstGeom>
          <a:solidFill>
            <a:srgbClr val="000000">
              <a:alpha val="92000"/>
            </a:srgb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9" tIns="34295" rIns="68589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3600" b="1" dirty="0"/>
              <a:t>Parser</a:t>
            </a:r>
          </a:p>
        </p:txBody>
      </p:sp>
      <p:sp>
        <p:nvSpPr>
          <p:cNvPr id="43" name="Right Arrow 42"/>
          <p:cNvSpPr/>
          <p:nvPr/>
        </p:nvSpPr>
        <p:spPr>
          <a:xfrm rot="16200000">
            <a:off x="3068461" y="3282825"/>
            <a:ext cx="393772" cy="481978"/>
          </a:xfrm>
          <a:prstGeom prst="rightArrow">
            <a:avLst/>
          </a:prstGeom>
          <a:solidFill>
            <a:srgbClr val="0070C0">
              <a:alpha val="92000"/>
            </a:srgb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9" tIns="34295" rIns="68589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/>
          </a:p>
        </p:txBody>
      </p:sp>
      <p:sp>
        <p:nvSpPr>
          <p:cNvPr id="46" name="Right Arrow 45"/>
          <p:cNvSpPr/>
          <p:nvPr/>
        </p:nvSpPr>
        <p:spPr>
          <a:xfrm rot="5400000">
            <a:off x="8035437" y="3300094"/>
            <a:ext cx="347579" cy="481978"/>
          </a:xfrm>
          <a:prstGeom prst="rightArrow">
            <a:avLst/>
          </a:prstGeom>
          <a:solidFill>
            <a:srgbClr val="F79646">
              <a:alpha val="92000"/>
            </a:srgb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9" tIns="34295" rIns="68589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2271746" y="3734419"/>
            <a:ext cx="2460848" cy="60111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3000" dirty="0">
                <a:solidFill>
                  <a:srgbClr val="000000"/>
                </a:solidFill>
              </a:rPr>
              <a:t>John has  a dog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861838" y="3677803"/>
            <a:ext cx="4803168" cy="74712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>
            <a:noAutofit/>
          </a:bodyPr>
          <a:lstStyle/>
          <a:p>
            <a:pPr lvl="0" algn="ctr">
              <a:lnSpc>
                <a:spcPct val="90000"/>
              </a:lnSpc>
            </a:pPr>
            <a:r>
              <a:rPr lang="en-US" sz="2400" b="1" dirty="0">
                <a:solidFill>
                  <a:srgbClr val="0070C0"/>
                </a:solidFill>
                <a:ea typeface="Apple SD 산돌고딕 Neo 일반체"/>
                <a:sym typeface="Verdana"/>
              </a:rPr>
              <a:t>True:</a:t>
            </a:r>
          </a:p>
          <a:p>
            <a:pPr lvl="0" algn="ctr">
              <a:lnSpc>
                <a:spcPct val="90000"/>
              </a:lnSpc>
            </a:pPr>
            <a:r>
              <a:rPr lang="en-US" sz="2400" dirty="0">
                <a:solidFill>
                  <a:srgbClr val="000000"/>
                </a:solidFill>
                <a:ea typeface="Apple SD 산돌고딕 Neo 일반체"/>
                <a:sym typeface="Verdana"/>
              </a:rPr>
              <a:t> (S (NP xx)  (VP xx(NP xx xx))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5856812" y="4451355"/>
            <a:ext cx="4803168" cy="1890096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t" anchorCtr="0">
            <a:noAutofit/>
          </a:bodyPr>
          <a:lstStyle/>
          <a:p>
            <a:pPr lvl="0" algn="ctr">
              <a:lnSpc>
                <a:spcPct val="90000"/>
              </a:lnSpc>
            </a:pPr>
            <a:r>
              <a:rPr lang="en-US" sz="2400" b="1" dirty="0">
                <a:solidFill>
                  <a:srgbClr val="FF0000"/>
                </a:solidFill>
                <a:ea typeface="Apple SD 산돌고딕 Neo 일반체"/>
                <a:sym typeface="Verdana"/>
              </a:rPr>
              <a:t>Others:</a:t>
            </a:r>
          </a:p>
          <a:p>
            <a:pPr algn="ctr">
              <a:lnSpc>
                <a:spcPct val="90000"/>
              </a:lnSpc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ea typeface="Apple SD 산돌고딕 Neo 일반체"/>
                <a:sym typeface="Verdana"/>
              </a:rPr>
              <a:t> (S (NP xx) (VP xx (NP xx xx))) </a:t>
            </a:r>
            <a:r>
              <a:rPr lang="en-US" sz="2400" dirty="0">
                <a:solidFill>
                  <a:srgbClr val="FF0000"/>
                </a:solidFill>
                <a:ea typeface="Apple SD 산돌고딕 Neo 일반체"/>
                <a:sym typeface="Verdana"/>
              </a:rPr>
              <a:t>))</a:t>
            </a:r>
          </a:p>
          <a:p>
            <a:pPr algn="ctr">
              <a:lnSpc>
                <a:spcPct val="90000"/>
              </a:lnSpc>
            </a:pPr>
            <a:r>
              <a:rPr lang="en-US" sz="2400" dirty="0">
                <a:solidFill>
                  <a:srgbClr val="FF0000"/>
                </a:solidFill>
                <a:ea typeface="Apple SD 산돌고딕 Neo 일반체"/>
                <a:sym typeface="Verdana"/>
              </a:rPr>
              <a:t>( 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ea typeface="Apple SD 산돌고딕 Neo 일반체"/>
                <a:sym typeface="Verdana"/>
              </a:rPr>
              <a:t>(S (NP xx) (VP xx (NP xx xx))</a:t>
            </a:r>
          </a:p>
          <a:p>
            <a:pPr algn="ctr">
              <a:lnSpc>
                <a:spcPct val="90000"/>
              </a:lnSpc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ea typeface="Apple SD 산돌고딕 Neo 일반체"/>
                <a:sym typeface="Verdana"/>
              </a:rPr>
              <a:t> (S (NP xx)</a:t>
            </a:r>
            <a:r>
              <a:rPr lang="en-US" sz="2400" dirty="0">
                <a:solidFill>
                  <a:srgbClr val="FF0000"/>
                </a:solidFill>
                <a:ea typeface="Apple SD 산돌고딕 Neo 일반체"/>
                <a:sym typeface="Verdana"/>
              </a:rPr>
              <a:t> )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ea typeface="Apple SD 산돌고딕 Neo 일반체"/>
                <a:sym typeface="Verdana"/>
              </a:rPr>
              <a:t> </a:t>
            </a:r>
            <a:r>
              <a:rPr lang="en-US" sz="2400" dirty="0">
                <a:solidFill>
                  <a:srgbClr val="FF0000"/>
                </a:solidFill>
                <a:ea typeface="Apple SD 산돌고딕 Neo 일반체"/>
                <a:sym typeface="Verdana"/>
              </a:rPr>
              <a:t>)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ea typeface="Apple SD 산돌고딕 Neo 일반체"/>
                <a:sym typeface="Verdana"/>
              </a:rPr>
              <a:t>(VP xx (NP xx xx)))</a:t>
            </a:r>
          </a:p>
          <a:p>
            <a:pPr lvl="0" algn="ctr">
              <a:lnSpc>
                <a:spcPct val="90000"/>
              </a:lnSpc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ea typeface="Apple SD 산돌고딕 Neo 일반체"/>
                <a:sym typeface="Verdana"/>
              </a:rPr>
              <a:t> (S (NP xx xx xx 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ea typeface="Apple SD 산돌고딕 Neo 일반체"/>
                <a:sym typeface="Verdana"/>
              </a:rPr>
              <a:t>xx </a:t>
            </a:r>
            <a:r>
              <a:rPr lang="en-US" sz="2400" dirty="0" smtClean="0">
                <a:solidFill>
                  <a:srgbClr val="FF0000"/>
                </a:solidFill>
                <a:ea typeface="Apple SD 산돌고딕 Neo 일반체"/>
                <a:sym typeface="Verdana"/>
              </a:rPr>
              <a:t>xx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ea typeface="Apple SD 산돌고딕 Neo 일반체"/>
                <a:sym typeface="Verdana"/>
              </a:rPr>
              <a:t>))</a:t>
            </a:r>
            <a:endParaRPr lang="en-US" sz="2400" dirty="0">
              <a:solidFill>
                <a:schemeClr val="bg1">
                  <a:lumMod val="50000"/>
                </a:schemeClr>
              </a:solidFill>
              <a:ea typeface="Apple SD 산돌고딕 Neo 일반체"/>
              <a:sym typeface="Verdana"/>
            </a:endParaRPr>
          </a:p>
          <a:p>
            <a:pPr algn="ctr">
              <a:lnSpc>
                <a:spcPct val="90000"/>
              </a:lnSpc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ea typeface="Apple SD 산돌고딕 Neo 일반체"/>
                <a:sym typeface="Verdana"/>
              </a:rPr>
              <a:t> (S (NP xx) (VP xx xx xx))</a:t>
            </a:r>
          </a:p>
          <a:p>
            <a:pPr algn="ctr">
              <a:lnSpc>
                <a:spcPct val="90000"/>
              </a:lnSpc>
            </a:pPr>
            <a:endParaRPr lang="en-US" sz="2400" dirty="0">
              <a:solidFill>
                <a:srgbClr val="FF0000"/>
              </a:solidFill>
              <a:ea typeface="Apple SD 산돌고딕 Neo 일반체"/>
              <a:sym typeface="Verdana"/>
            </a:endParaRPr>
          </a:p>
          <a:p>
            <a:pPr lvl="0" algn="ctr">
              <a:lnSpc>
                <a:spcPct val="90000"/>
              </a:lnSpc>
            </a:pPr>
            <a:endParaRPr lang="en-US" sz="2400" dirty="0">
              <a:solidFill>
                <a:schemeClr val="bg1">
                  <a:lumMod val="50000"/>
                </a:schemeClr>
              </a:solidFill>
              <a:ea typeface="Apple SD 산돌고딕 Neo 일반체"/>
              <a:sym typeface="Verdana"/>
            </a:endParaRPr>
          </a:p>
          <a:p>
            <a:pPr lvl="0" algn="ctr">
              <a:lnSpc>
                <a:spcPct val="90000"/>
              </a:lnSpc>
            </a:pPr>
            <a:endParaRPr lang="en-US" sz="2400" dirty="0">
              <a:solidFill>
                <a:schemeClr val="bg1">
                  <a:lumMod val="50000"/>
                </a:schemeClr>
              </a:solidFill>
              <a:ea typeface="Apple SD 산돌고딕 Neo 일반체"/>
              <a:sym typeface="Verdana"/>
            </a:endParaRPr>
          </a:p>
          <a:p>
            <a:pPr lvl="0" algn="ctr">
              <a:lnSpc>
                <a:spcPct val="90000"/>
              </a:lnSpc>
            </a:pPr>
            <a:endParaRPr lang="en-US" sz="2400" dirty="0">
              <a:solidFill>
                <a:schemeClr val="bg1">
                  <a:lumMod val="50000"/>
                </a:schemeClr>
              </a:solidFill>
              <a:ea typeface="Apple SD 산돌고딕 Neo 일반체"/>
              <a:sym typeface="Verdana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170221" y="4461535"/>
            <a:ext cx="4167323" cy="217799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2"/>
            </a:solidFill>
          </a:ln>
        </p:spPr>
        <p:txBody>
          <a:bodyPr wrap="square" lIns="0" tIns="0" rIns="0" bIns="0" rtlCol="0" anchor="t" anchorCtr="0">
            <a:noAutofit/>
          </a:bodyPr>
          <a:lstStyle/>
          <a:p>
            <a:pPr lvl="0">
              <a:lnSpc>
                <a:spcPct val="90000"/>
              </a:lnSpc>
            </a:pPr>
            <a:r>
              <a:rPr lang="en-US" sz="2400" b="1" dirty="0" smtClean="0">
                <a:ea typeface="Apple SD 산돌고딕 Neo 일반체"/>
                <a:sym typeface="Verdana"/>
              </a:rPr>
              <a:t>Constraint:</a:t>
            </a:r>
            <a:endParaRPr lang="en-US" sz="2400" b="1" dirty="0">
              <a:ea typeface="Apple SD 산돌고딕 Neo 일반체"/>
              <a:sym typeface="Verdana"/>
            </a:endParaRPr>
          </a:p>
          <a:p>
            <a:pPr>
              <a:lnSpc>
                <a:spcPct val="90000"/>
              </a:lnSpc>
            </a:pPr>
            <a:r>
              <a:rPr lang="en-US" sz="2400" dirty="0" smtClean="0">
                <a:ea typeface="Apple SD 산돌고딕 Neo 일반체"/>
                <a:sym typeface="Verdana"/>
              </a:rPr>
              <a:t>“# open - # closing bracket = 0”</a:t>
            </a:r>
          </a:p>
          <a:p>
            <a:pPr>
              <a:lnSpc>
                <a:spcPct val="90000"/>
              </a:lnSpc>
            </a:pPr>
            <a:endParaRPr lang="en-US" sz="2400" dirty="0" smtClean="0">
              <a:ea typeface="Apple SD 산돌고딕 Neo 일반체"/>
              <a:sym typeface="Verdana"/>
            </a:endParaRPr>
          </a:p>
          <a:p>
            <a:pPr>
              <a:lnSpc>
                <a:spcPct val="90000"/>
              </a:lnSpc>
            </a:pPr>
            <a:endParaRPr lang="en-US" sz="2400" dirty="0" smtClean="0">
              <a:ea typeface="Apple SD 산돌고딕 Neo 일반체"/>
              <a:sym typeface="Verdana"/>
            </a:endParaRPr>
          </a:p>
          <a:p>
            <a:pPr>
              <a:lnSpc>
                <a:spcPct val="90000"/>
              </a:lnSpc>
            </a:pPr>
            <a:r>
              <a:rPr lang="en-US" sz="2400" dirty="0" smtClean="0">
                <a:ea typeface="Apple SD 산돌고딕 Neo 일반체"/>
                <a:sym typeface="Verdana"/>
              </a:rPr>
              <a:t>“# of input tokens has to match </a:t>
            </a:r>
            <a:br>
              <a:rPr lang="en-US" sz="2400" dirty="0" smtClean="0">
                <a:ea typeface="Apple SD 산돌고딕 Neo 일반체"/>
                <a:sym typeface="Verdana"/>
              </a:rPr>
            </a:br>
            <a:r>
              <a:rPr lang="en-US" sz="2400" dirty="0" smtClean="0">
                <a:ea typeface="Apple SD 산돌고딕 Neo 일반체"/>
                <a:sym typeface="Verdana"/>
              </a:rPr>
              <a:t># of children on the tree”</a:t>
            </a:r>
            <a:endParaRPr lang="en-US" sz="2400" dirty="0">
              <a:ea typeface="Apple SD 산돌고딕 Neo 일반체"/>
              <a:sym typeface="Verdana"/>
            </a:endParaRPr>
          </a:p>
          <a:p>
            <a:pPr lvl="0">
              <a:lnSpc>
                <a:spcPct val="90000"/>
              </a:lnSpc>
            </a:pPr>
            <a:endParaRPr lang="en-US" sz="2400" dirty="0">
              <a:solidFill>
                <a:schemeClr val="bg1">
                  <a:lumMod val="50000"/>
                </a:schemeClr>
              </a:solidFill>
              <a:ea typeface="Apple SD 산돌고딕 Neo 일반체"/>
              <a:sym typeface="Verdana"/>
            </a:endParaRPr>
          </a:p>
          <a:p>
            <a:pPr lvl="0">
              <a:lnSpc>
                <a:spcPct val="90000"/>
              </a:lnSpc>
            </a:pPr>
            <a:endParaRPr lang="en-US" sz="2400" dirty="0">
              <a:solidFill>
                <a:schemeClr val="bg1">
                  <a:lumMod val="50000"/>
                </a:schemeClr>
              </a:solidFill>
              <a:ea typeface="Apple SD 산돌고딕 Neo 일반체"/>
              <a:sym typeface="Verdana"/>
            </a:endParaRPr>
          </a:p>
          <a:p>
            <a:pPr lvl="0">
              <a:lnSpc>
                <a:spcPct val="90000"/>
              </a:lnSpc>
            </a:pPr>
            <a:endParaRPr lang="en-US" sz="2400" dirty="0">
              <a:solidFill>
                <a:schemeClr val="bg1">
                  <a:lumMod val="50000"/>
                </a:schemeClr>
              </a:solidFill>
              <a:ea typeface="Apple SD 산돌고딕 Neo 일반체"/>
              <a:sym typeface="Verdana"/>
            </a:endParaRPr>
          </a:p>
        </p:txBody>
      </p:sp>
      <p:sp>
        <p:nvSpPr>
          <p:cNvPr id="40" name="Left Brace 39"/>
          <p:cNvSpPr/>
          <p:nvPr/>
        </p:nvSpPr>
        <p:spPr>
          <a:xfrm>
            <a:off x="6034144" y="4777563"/>
            <a:ext cx="174719" cy="992372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ight Arrow 40"/>
          <p:cNvSpPr/>
          <p:nvPr/>
        </p:nvSpPr>
        <p:spPr>
          <a:xfrm>
            <a:off x="5150645" y="4912242"/>
            <a:ext cx="639988" cy="200561"/>
          </a:xfrm>
          <a:prstGeom prst="rightArrow">
            <a:avLst/>
          </a:prstGeom>
          <a:solidFill>
            <a:schemeClr val="tx2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9" tIns="34295" rIns="68589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/>
          </a:p>
        </p:txBody>
      </p:sp>
      <p:sp>
        <p:nvSpPr>
          <p:cNvPr id="42" name="Right Arrow 41"/>
          <p:cNvSpPr/>
          <p:nvPr/>
        </p:nvSpPr>
        <p:spPr>
          <a:xfrm>
            <a:off x="5150645" y="5863808"/>
            <a:ext cx="1746340" cy="173457"/>
          </a:xfrm>
          <a:prstGeom prst="rightArrow">
            <a:avLst>
              <a:gd name="adj1" fmla="val 58174"/>
              <a:gd name="adj2" fmla="val 50000"/>
            </a:avLst>
          </a:prstGeom>
          <a:solidFill>
            <a:schemeClr val="tx2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9" tIns="34295" rIns="68589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4838220" y="4148701"/>
            <a:ext cx="154035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002060"/>
                </a:solidFill>
              </a:rPr>
              <a:t>Output </a:t>
            </a:r>
            <a:br>
              <a:rPr lang="en-US" b="1" dirty="0" smtClean="0">
                <a:solidFill>
                  <a:srgbClr val="002060"/>
                </a:solidFill>
              </a:rPr>
            </a:br>
            <a:r>
              <a:rPr lang="en-US" b="1" dirty="0" smtClean="0">
                <a:solidFill>
                  <a:srgbClr val="002060"/>
                </a:solidFill>
              </a:rPr>
              <a:t>space intrinsic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5026991" y="6013731"/>
            <a:ext cx="160653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002060"/>
                </a:solidFill>
              </a:rPr>
              <a:t>(Input, output)</a:t>
            </a:r>
          </a:p>
          <a:p>
            <a:r>
              <a:rPr lang="en-US" b="1" dirty="0" smtClean="0">
                <a:solidFill>
                  <a:srgbClr val="002060"/>
                </a:solidFill>
              </a:rPr>
              <a:t>relation</a:t>
            </a:r>
            <a:endParaRPr lang="en-US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084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24</a:t>
            </a:fld>
            <a:endParaRPr lang="en"/>
          </a:p>
        </p:txBody>
      </p:sp>
      <p:sp>
        <p:nvSpPr>
          <p:cNvPr id="23" name="Shape 66"/>
          <p:cNvSpPr txBox="1">
            <a:spLocks noGrp="1"/>
          </p:cNvSpPr>
          <p:nvPr>
            <p:ph type="title"/>
          </p:nvPr>
        </p:nvSpPr>
        <p:spPr>
          <a:xfrm>
            <a:off x="1835700" y="593367"/>
            <a:ext cx="8832300" cy="7636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lvl="0"/>
            <a:r>
              <a:rPr lang="en-US" dirty="0"/>
              <a:t>Considered </a:t>
            </a:r>
            <a:r>
              <a:rPr lang="en-US" dirty="0" smtClean="0"/>
              <a:t>Applications in NLP</a:t>
            </a:r>
            <a:endParaRPr lang="en-US" sz="3600" b="1" dirty="0">
              <a:solidFill>
                <a:srgbClr val="404040"/>
              </a:solidFill>
              <a:latin typeface="Apple SD 산돌고딕 Neo 일반체"/>
              <a:ea typeface="Apple SD 산돌고딕 Neo 일반체"/>
              <a:cs typeface="Apple SD 산돌고딕 Neo 일반체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2285620" y="2768165"/>
            <a:ext cx="5036093" cy="579581"/>
          </a:xfrm>
          <a:prstGeom prst="rect">
            <a:avLst/>
          </a:prstGeom>
          <a:solidFill>
            <a:srgbClr val="000000">
              <a:alpha val="92000"/>
            </a:srgb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9" tIns="34295" rIns="68589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3600" b="1" dirty="0"/>
              <a:t>SRL</a:t>
            </a:r>
          </a:p>
        </p:txBody>
      </p:sp>
      <p:sp>
        <p:nvSpPr>
          <p:cNvPr id="43" name="Right Arrow 42"/>
          <p:cNvSpPr/>
          <p:nvPr/>
        </p:nvSpPr>
        <p:spPr>
          <a:xfrm rot="16200000">
            <a:off x="2898333" y="3452953"/>
            <a:ext cx="734028" cy="481978"/>
          </a:xfrm>
          <a:prstGeom prst="rightArrow">
            <a:avLst/>
          </a:prstGeom>
          <a:solidFill>
            <a:srgbClr val="0070C0">
              <a:alpha val="92000"/>
            </a:srgb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9" tIns="34295" rIns="68589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/>
          </a:p>
        </p:txBody>
      </p:sp>
      <p:sp>
        <p:nvSpPr>
          <p:cNvPr id="46" name="Right Arrow 45"/>
          <p:cNvSpPr/>
          <p:nvPr/>
        </p:nvSpPr>
        <p:spPr>
          <a:xfrm rot="5400000">
            <a:off x="6154607" y="3499146"/>
            <a:ext cx="734028" cy="481978"/>
          </a:xfrm>
          <a:prstGeom prst="rightArrow">
            <a:avLst/>
          </a:prstGeom>
          <a:solidFill>
            <a:srgbClr val="F79646">
              <a:alpha val="92000"/>
            </a:srgb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9" tIns="34295" rIns="68589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5864756" y="4146288"/>
            <a:ext cx="1320781" cy="378220"/>
          </a:xfrm>
          <a:prstGeom prst="rect">
            <a:avLst/>
          </a:prstGeom>
          <a:noFill/>
          <a:ln w="38100" cmpd="sng">
            <a:solidFill>
              <a:srgbClr val="F79646"/>
            </a:solidFill>
          </a:ln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400" b="1" dirty="0">
                <a:solidFill>
                  <a:srgbClr val="000000"/>
                </a:solidFill>
              </a:rPr>
              <a:t>Y</a:t>
            </a:r>
            <a:r>
              <a:rPr lang="en-US" sz="2400" dirty="0">
                <a:solidFill>
                  <a:srgbClr val="000000"/>
                </a:solidFill>
              </a:rPr>
              <a:t> (output)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566391" y="4135725"/>
            <a:ext cx="1199808" cy="393806"/>
          </a:xfrm>
          <a:prstGeom prst="rect">
            <a:avLst/>
          </a:prstGeom>
          <a:noFill/>
          <a:ln w="38100" cmpd="sng">
            <a:solidFill>
              <a:srgbClr val="00B0F0"/>
            </a:solidFill>
          </a:ln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400" b="1" dirty="0">
                <a:solidFill>
                  <a:srgbClr val="000000"/>
                </a:solidFill>
              </a:rPr>
              <a:t>X </a:t>
            </a:r>
            <a:r>
              <a:rPr lang="en-US" sz="2400" dirty="0">
                <a:solidFill>
                  <a:srgbClr val="000000"/>
                </a:solidFill>
              </a:rPr>
              <a:t>(Input )</a:t>
            </a:r>
            <a:endParaRPr lang="en-US" sz="2400" b="1" dirty="0">
              <a:solidFill>
                <a:srgbClr val="000000"/>
              </a:solidFill>
            </a:endParaRPr>
          </a:p>
        </p:txBody>
      </p:sp>
      <p:sp>
        <p:nvSpPr>
          <p:cNvPr id="15" name="Text Placeholder 1"/>
          <p:cNvSpPr>
            <a:spLocks noGrp="1"/>
          </p:cNvSpPr>
          <p:nvPr>
            <p:ph type="body" idx="1"/>
          </p:nvPr>
        </p:nvSpPr>
        <p:spPr>
          <a:xfrm>
            <a:off x="1835700" y="1482065"/>
            <a:ext cx="8520600" cy="4555200"/>
          </a:xfrm>
        </p:spPr>
        <p:txBody>
          <a:bodyPr>
            <a:normAutofit/>
          </a:bodyPr>
          <a:lstStyle/>
          <a:p>
            <a:r>
              <a:rPr lang="en-US" altLang="ko-KR" sz="2800" i="1" dirty="0" smtClean="0">
                <a:sym typeface="Verdana"/>
              </a:rPr>
              <a:t>Semantic Role Labeling (SRL)</a:t>
            </a:r>
          </a:p>
          <a:p>
            <a:pPr lvl="1"/>
            <a:r>
              <a:rPr lang="en-US" altLang="ko-KR" sz="2000" dirty="0">
                <a:sym typeface="Verdana"/>
              </a:rPr>
              <a:t>Finding ( Agent (arg0), Patient (arg1) ) given verb</a:t>
            </a:r>
            <a:endParaRPr lang="en-US" altLang="ko-KR" sz="1800" dirty="0">
              <a:sym typeface="Verdana"/>
            </a:endParaRPr>
          </a:p>
          <a:p>
            <a:pPr lvl="1"/>
            <a:endParaRPr lang="en-US" altLang="ko-KR" sz="2000" dirty="0">
              <a:sym typeface="Verdan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981027" y="4633846"/>
            <a:ext cx="2040095" cy="118121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2400" dirty="0" smtClean="0">
                <a:solidFill>
                  <a:srgbClr val="000000"/>
                </a:solidFill>
              </a:rPr>
              <a:t>ARG0</a:t>
            </a:r>
            <a:r>
              <a:rPr lang="en-US" sz="2400" dirty="0">
                <a:solidFill>
                  <a:srgbClr val="000000"/>
                </a:solidFill>
              </a:rPr>
              <a:t>:</a:t>
            </a:r>
            <a:r>
              <a:rPr lang="en-US" sz="2400" dirty="0" smtClean="0">
                <a:solidFill>
                  <a:srgbClr val="000000"/>
                </a:solidFill>
              </a:rPr>
              <a:t> John</a:t>
            </a:r>
            <a:endParaRPr lang="en-US" sz="2400" dirty="0">
              <a:solidFill>
                <a:srgbClr val="000000"/>
              </a:solidFill>
            </a:endParaRPr>
          </a:p>
          <a:p>
            <a:pPr>
              <a:lnSpc>
                <a:spcPct val="90000"/>
              </a:lnSpc>
            </a:pPr>
            <a:r>
              <a:rPr lang="en-US" sz="2400" dirty="0" smtClean="0">
                <a:solidFill>
                  <a:srgbClr val="000000"/>
                </a:solidFill>
              </a:rPr>
              <a:t>ARG1</a:t>
            </a:r>
            <a:r>
              <a:rPr lang="en-US" sz="2400" dirty="0">
                <a:solidFill>
                  <a:srgbClr val="000000"/>
                </a:solidFill>
              </a:rPr>
              <a:t>:</a:t>
            </a:r>
            <a:r>
              <a:rPr lang="en-US" sz="2400" dirty="0" smtClean="0">
                <a:solidFill>
                  <a:srgbClr val="000000"/>
                </a:solidFill>
              </a:rPr>
              <a:t> the window</a:t>
            </a:r>
          </a:p>
          <a:p>
            <a:pPr>
              <a:lnSpc>
                <a:spcPct val="90000"/>
              </a:lnSpc>
            </a:pPr>
            <a:r>
              <a:rPr lang="en-US" sz="2400" dirty="0" smtClean="0">
                <a:solidFill>
                  <a:srgbClr val="000000"/>
                </a:solidFill>
              </a:rPr>
              <a:t>ARG2: a hammer</a:t>
            </a:r>
            <a:endParaRPr lang="en-US" sz="2400" dirty="0">
              <a:solidFill>
                <a:srgbClr val="000000"/>
              </a:solidFill>
            </a:endParaRPr>
          </a:p>
          <a:p>
            <a:pPr>
              <a:lnSpc>
                <a:spcPct val="90000"/>
              </a:lnSpc>
            </a:pPr>
            <a:endParaRPr lang="en-US" sz="2400" dirty="0">
              <a:solidFill>
                <a:srgbClr val="00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076274" y="4648157"/>
            <a:ext cx="2040095" cy="67741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lvl="0" algn="ctr">
              <a:spcBef>
                <a:spcPts val="1600"/>
              </a:spcBef>
            </a:pPr>
            <a:r>
              <a:rPr lang="en" sz="2400" dirty="0" smtClean="0"/>
              <a:t>John </a:t>
            </a:r>
            <a:r>
              <a:rPr lang="en" sz="2400" u="sng" dirty="0" smtClean="0"/>
              <a:t>broke</a:t>
            </a:r>
            <a:r>
              <a:rPr lang="en" sz="2400" dirty="0" smtClean="0"/>
              <a:t> the window with a hammer.</a:t>
            </a:r>
          </a:p>
          <a:p>
            <a:pPr algn="ctr">
              <a:lnSpc>
                <a:spcPct val="90000"/>
              </a:lnSpc>
            </a:pPr>
            <a:r>
              <a:rPr lang="en-US" sz="2400" dirty="0" smtClean="0">
                <a:solidFill>
                  <a:srgbClr val="000000"/>
                </a:solidFill>
              </a:rPr>
              <a:t>verb: broke</a:t>
            </a:r>
            <a:endParaRPr lang="en-US" sz="2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3239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835700" y="1482065"/>
            <a:ext cx="8520600" cy="4555200"/>
          </a:xfrm>
        </p:spPr>
        <p:txBody>
          <a:bodyPr/>
          <a:lstStyle/>
          <a:p>
            <a:r>
              <a:rPr lang="en-US" altLang="ko-KR" sz="2800" dirty="0">
                <a:sym typeface="Verdana"/>
              </a:rPr>
              <a:t>Application 1: Semantic Role </a:t>
            </a:r>
            <a:r>
              <a:rPr lang="en-US" altLang="ko-KR" sz="2800" dirty="0" smtClean="0">
                <a:sym typeface="Verdana"/>
              </a:rPr>
              <a:t>Labeling (SRL)</a:t>
            </a:r>
          </a:p>
          <a:p>
            <a:pPr lvl="1"/>
            <a:r>
              <a:rPr lang="en-US" altLang="ko-KR" sz="2400" dirty="0" smtClean="0">
                <a:sym typeface="Verdana"/>
              </a:rPr>
              <a:t>Finding ( Agent (arg0), Patient (arg1) ) given verb</a:t>
            </a:r>
            <a:endParaRPr lang="en-US" altLang="ko-KR" sz="2000" dirty="0">
              <a:sym typeface="Verdana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25</a:t>
            </a:fld>
            <a:endParaRPr lang="en"/>
          </a:p>
        </p:txBody>
      </p:sp>
      <p:sp>
        <p:nvSpPr>
          <p:cNvPr id="23" name="Shape 66"/>
          <p:cNvSpPr txBox="1">
            <a:spLocks noGrp="1"/>
          </p:cNvSpPr>
          <p:nvPr>
            <p:ph type="title"/>
          </p:nvPr>
        </p:nvSpPr>
        <p:spPr>
          <a:xfrm>
            <a:off x="1835700" y="593367"/>
            <a:ext cx="8832300" cy="7636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lvl="0"/>
            <a:r>
              <a:rPr lang="en-US" altLang="ko-KR" dirty="0" smtClean="0">
                <a:sym typeface="Verdana"/>
              </a:rPr>
              <a:t>Semantic Role Labeling</a:t>
            </a:r>
            <a:endParaRPr lang="en-US" sz="3600" b="1" dirty="0">
              <a:solidFill>
                <a:srgbClr val="404040"/>
              </a:solidFill>
              <a:latin typeface="Apple SD 산돌고딕 Neo 일반체"/>
              <a:ea typeface="Apple SD 산돌고딕 Neo 일반체"/>
              <a:cs typeface="Apple SD 산돌고딕 Neo 일반체"/>
            </a:endParaRPr>
          </a:p>
        </p:txBody>
      </p:sp>
      <p:sp>
        <p:nvSpPr>
          <p:cNvPr id="12" name="Google Shape;70;p15"/>
          <p:cNvSpPr txBox="1"/>
          <p:nvPr/>
        </p:nvSpPr>
        <p:spPr>
          <a:xfrm>
            <a:off x="2205036" y="3811075"/>
            <a:ext cx="2674103" cy="2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0000"/>
                </a:solidFill>
              </a:rPr>
              <a:t>agent</a:t>
            </a:r>
            <a:endParaRPr dirty="0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FF0000"/>
                </a:solidFill>
              </a:rPr>
              <a:t>	</a:t>
            </a:r>
            <a:r>
              <a:rPr lang="en" dirty="0" smtClean="0">
                <a:solidFill>
                  <a:srgbClr val="FF0000"/>
                </a:solidFill>
              </a:rPr>
              <a:t>(</a:t>
            </a:r>
            <a:r>
              <a:rPr lang="en" dirty="0">
                <a:solidFill>
                  <a:srgbClr val="FF0000"/>
                </a:solidFill>
              </a:rPr>
              <a:t>actor of an action)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3" name="Google Shape;71;p15"/>
          <p:cNvSpPr txBox="1"/>
          <p:nvPr/>
        </p:nvSpPr>
        <p:spPr>
          <a:xfrm>
            <a:off x="4597724" y="3689789"/>
            <a:ext cx="1996200" cy="2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38761D"/>
                </a:solidFill>
              </a:rPr>
              <a:t>patient</a:t>
            </a:r>
            <a:endParaRPr dirty="0">
              <a:solidFill>
                <a:srgbClr val="38761D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38761D"/>
                </a:solidFill>
              </a:rPr>
              <a:t>(entity affected by the action)</a:t>
            </a:r>
            <a:endParaRPr dirty="0">
              <a:solidFill>
                <a:srgbClr val="38761D"/>
              </a:solidFill>
            </a:endParaRPr>
          </a:p>
        </p:txBody>
      </p:sp>
      <p:sp>
        <p:nvSpPr>
          <p:cNvPr id="14" name="Google Shape;72;p15"/>
          <p:cNvSpPr txBox="1"/>
          <p:nvPr/>
        </p:nvSpPr>
        <p:spPr>
          <a:xfrm>
            <a:off x="6695699" y="3689789"/>
            <a:ext cx="2238900" cy="2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B45F06"/>
                </a:solidFill>
              </a:rPr>
              <a:t>instrument </a:t>
            </a:r>
            <a:endParaRPr dirty="0">
              <a:solidFill>
                <a:srgbClr val="B45F0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B45F06"/>
                </a:solidFill>
              </a:rPr>
              <a:t>(tool used in performing action)</a:t>
            </a:r>
            <a:endParaRPr dirty="0">
              <a:solidFill>
                <a:srgbClr val="B45F06"/>
              </a:solidFill>
            </a:endParaRPr>
          </a:p>
        </p:txBody>
      </p:sp>
      <p:sp>
        <p:nvSpPr>
          <p:cNvPr id="15" name="Google Shape;73;p15"/>
          <p:cNvSpPr txBox="1"/>
          <p:nvPr/>
        </p:nvSpPr>
        <p:spPr>
          <a:xfrm>
            <a:off x="4011891" y="3041693"/>
            <a:ext cx="250500" cy="24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V</a:t>
            </a:r>
            <a:endParaRPr b="1" dirty="0"/>
          </a:p>
        </p:txBody>
      </p:sp>
      <p:sp>
        <p:nvSpPr>
          <p:cNvPr id="16" name="Google Shape;74;p15"/>
          <p:cNvSpPr txBox="1"/>
          <p:nvPr/>
        </p:nvSpPr>
        <p:spPr>
          <a:xfrm>
            <a:off x="4843491" y="3041680"/>
            <a:ext cx="505200" cy="24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</a:t>
            </a:r>
            <a:endParaRPr dirty="0"/>
          </a:p>
        </p:txBody>
      </p:sp>
      <p:sp>
        <p:nvSpPr>
          <p:cNvPr id="17" name="Google Shape;75;p15"/>
          <p:cNvSpPr txBox="1"/>
          <p:nvPr/>
        </p:nvSpPr>
        <p:spPr>
          <a:xfrm>
            <a:off x="3229041" y="3041680"/>
            <a:ext cx="593100" cy="24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subj</a:t>
            </a:r>
            <a:endParaRPr dirty="0"/>
          </a:p>
        </p:txBody>
      </p:sp>
      <p:cxnSp>
        <p:nvCxnSpPr>
          <p:cNvPr id="18" name="Google Shape;76;p15"/>
          <p:cNvCxnSpPr/>
          <p:nvPr/>
        </p:nvCxnSpPr>
        <p:spPr>
          <a:xfrm rot="5400000">
            <a:off x="3831141" y="2736293"/>
            <a:ext cx="600" cy="611400"/>
          </a:xfrm>
          <a:prstGeom prst="curvedConnector3">
            <a:avLst>
              <a:gd name="adj1" fmla="val -39689583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2" name="Google Shape;77;p15"/>
          <p:cNvCxnSpPr/>
          <p:nvPr/>
        </p:nvCxnSpPr>
        <p:spPr>
          <a:xfrm rot="5400000">
            <a:off x="4648290" y="2562580"/>
            <a:ext cx="600" cy="958800"/>
          </a:xfrm>
          <a:prstGeom prst="curvedConnector3">
            <a:avLst>
              <a:gd name="adj1" fmla="val -396875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stealth" w="med" len="med"/>
            <a:tailEnd type="none" w="med" len="med"/>
          </a:ln>
        </p:spPr>
      </p:cxnSp>
      <p:sp>
        <p:nvSpPr>
          <p:cNvPr id="4" name="Rectangle 3"/>
          <p:cNvSpPr/>
          <p:nvPr/>
        </p:nvSpPr>
        <p:spPr>
          <a:xfrm>
            <a:off x="3119024" y="3380025"/>
            <a:ext cx="511390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spcBef>
                <a:spcPts val="1600"/>
              </a:spcBef>
            </a:pPr>
            <a:r>
              <a:rPr lang="en" sz="2400" dirty="0">
                <a:solidFill>
                  <a:srgbClr val="FF0000"/>
                </a:solidFill>
              </a:rPr>
              <a:t>John </a:t>
            </a:r>
            <a:r>
              <a:rPr lang="en" sz="2400" u="sng" dirty="0">
                <a:solidFill>
                  <a:srgbClr val="9900FF"/>
                </a:solidFill>
              </a:rPr>
              <a:t>broke</a:t>
            </a:r>
            <a:r>
              <a:rPr lang="en" sz="2400" dirty="0">
                <a:solidFill>
                  <a:srgbClr val="9900FF"/>
                </a:solidFill>
              </a:rPr>
              <a:t> </a:t>
            </a:r>
            <a:r>
              <a:rPr lang="en" sz="2400" dirty="0">
                <a:solidFill>
                  <a:srgbClr val="38761D"/>
                </a:solidFill>
              </a:rPr>
              <a:t>the window</a:t>
            </a:r>
            <a:r>
              <a:rPr lang="en" sz="2400" dirty="0">
                <a:solidFill>
                  <a:srgbClr val="000000"/>
                </a:solidFill>
              </a:rPr>
              <a:t> with </a:t>
            </a:r>
            <a:r>
              <a:rPr lang="en" sz="2400" dirty="0">
                <a:solidFill>
                  <a:srgbClr val="B45F06"/>
                </a:solidFill>
              </a:rPr>
              <a:t>a</a:t>
            </a:r>
            <a:r>
              <a:rPr lang="en" sz="2400" dirty="0">
                <a:solidFill>
                  <a:srgbClr val="000000"/>
                </a:solidFill>
              </a:rPr>
              <a:t> </a:t>
            </a:r>
            <a:r>
              <a:rPr lang="en" sz="2400" dirty="0">
                <a:solidFill>
                  <a:srgbClr val="B45F06"/>
                </a:solidFill>
              </a:rPr>
              <a:t>hammer</a:t>
            </a:r>
            <a:r>
              <a:rPr lang="en" sz="2400" dirty="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24" name="Google Shape;382;p28"/>
          <p:cNvSpPr txBox="1"/>
          <p:nvPr/>
        </p:nvSpPr>
        <p:spPr>
          <a:xfrm>
            <a:off x="10114349" y="6367521"/>
            <a:ext cx="1642500" cy="2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/>
              <a:t>Slide credits: </a:t>
            </a:r>
            <a:r>
              <a:rPr lang="en-US" sz="1000" dirty="0" err="1" smtClean="0"/>
              <a:t>Sanket</a:t>
            </a:r>
            <a:r>
              <a:rPr lang="en-US" sz="1000" dirty="0" smtClean="0"/>
              <a:t> </a:t>
            </a:r>
            <a:r>
              <a:rPr lang="en-US" sz="1000" dirty="0" err="1" smtClean="0"/>
              <a:t>Metha</a:t>
            </a:r>
            <a:endParaRPr sz="1000" dirty="0"/>
          </a:p>
        </p:txBody>
      </p:sp>
      <p:pic>
        <p:nvPicPr>
          <p:cNvPr id="19" name="Picture 2" descr="mage result for a pers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8026" y="2346760"/>
            <a:ext cx="2731168" cy="2731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 descr="mage result for break a window with a hammer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904" t="-4991" r="7715" b="14723"/>
          <a:stretch/>
        </p:blipFill>
        <p:spPr bwMode="auto">
          <a:xfrm>
            <a:off x="8580944" y="2346759"/>
            <a:ext cx="1492581" cy="1386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668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835700" y="1482065"/>
            <a:ext cx="8520600" cy="4555200"/>
          </a:xfrm>
        </p:spPr>
        <p:txBody>
          <a:bodyPr/>
          <a:lstStyle/>
          <a:p>
            <a:r>
              <a:rPr lang="en-US" altLang="ko-KR" sz="2800" dirty="0">
                <a:sym typeface="Verdana"/>
              </a:rPr>
              <a:t>Application 1: Semantic Role </a:t>
            </a:r>
            <a:r>
              <a:rPr lang="en-US" altLang="ko-KR" sz="2800" dirty="0" smtClean="0">
                <a:sym typeface="Verdana"/>
              </a:rPr>
              <a:t>Labeling</a:t>
            </a:r>
          </a:p>
          <a:p>
            <a:pPr lvl="1"/>
            <a:r>
              <a:rPr lang="en-US" altLang="ko-KR" sz="2400" dirty="0">
                <a:sym typeface="Verdana"/>
              </a:rPr>
              <a:t>Finding ( Agent (arg0), Patient (arg1) ) given verb</a:t>
            </a:r>
            <a:endParaRPr lang="en-US" altLang="ko-KR" sz="2000" dirty="0">
              <a:sym typeface="Verdana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26</a:t>
            </a:fld>
            <a:endParaRPr lang="en"/>
          </a:p>
        </p:txBody>
      </p:sp>
      <p:sp>
        <p:nvSpPr>
          <p:cNvPr id="23" name="Shape 66"/>
          <p:cNvSpPr txBox="1">
            <a:spLocks noGrp="1"/>
          </p:cNvSpPr>
          <p:nvPr>
            <p:ph type="title"/>
          </p:nvPr>
        </p:nvSpPr>
        <p:spPr>
          <a:xfrm>
            <a:off x="1835700" y="593367"/>
            <a:ext cx="8832300" cy="7636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lvl="0"/>
            <a:r>
              <a:rPr lang="en-US" altLang="ko-KR" dirty="0">
                <a:sym typeface="Verdana"/>
              </a:rPr>
              <a:t>Semantic Role Labeling</a:t>
            </a:r>
            <a:endParaRPr lang="en-US" sz="3600" b="1" dirty="0">
              <a:solidFill>
                <a:srgbClr val="404040"/>
              </a:solidFill>
              <a:latin typeface="Apple SD 산돌고딕 Neo 일반체"/>
              <a:ea typeface="Apple SD 산돌고딕 Neo 일반체"/>
              <a:cs typeface="Apple SD 산돌고딕 Neo 일반체"/>
            </a:endParaRPr>
          </a:p>
        </p:txBody>
      </p:sp>
      <p:sp>
        <p:nvSpPr>
          <p:cNvPr id="12" name="Google Shape;70;p15"/>
          <p:cNvSpPr txBox="1"/>
          <p:nvPr/>
        </p:nvSpPr>
        <p:spPr>
          <a:xfrm>
            <a:off x="-493163" y="3896913"/>
            <a:ext cx="2674103" cy="2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0000"/>
                </a:solidFill>
              </a:rPr>
              <a:t>agent</a:t>
            </a:r>
            <a:endParaRPr dirty="0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FF0000"/>
                </a:solidFill>
              </a:rPr>
              <a:t>	</a:t>
            </a:r>
            <a:r>
              <a:rPr lang="en" dirty="0" smtClean="0">
                <a:solidFill>
                  <a:srgbClr val="FF0000"/>
                </a:solidFill>
              </a:rPr>
              <a:t>(</a:t>
            </a:r>
            <a:r>
              <a:rPr lang="en" dirty="0">
                <a:solidFill>
                  <a:srgbClr val="FF0000"/>
                </a:solidFill>
              </a:rPr>
              <a:t>actor of an action)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3" name="Google Shape;71;p15"/>
          <p:cNvSpPr txBox="1"/>
          <p:nvPr/>
        </p:nvSpPr>
        <p:spPr>
          <a:xfrm>
            <a:off x="1899525" y="3775627"/>
            <a:ext cx="1996200" cy="2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38761D"/>
                </a:solidFill>
              </a:rPr>
              <a:t>patient</a:t>
            </a:r>
            <a:endParaRPr dirty="0">
              <a:solidFill>
                <a:srgbClr val="38761D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38761D"/>
                </a:solidFill>
              </a:rPr>
              <a:t>(entity affected by the action)</a:t>
            </a:r>
            <a:endParaRPr dirty="0">
              <a:solidFill>
                <a:srgbClr val="38761D"/>
              </a:solidFill>
            </a:endParaRPr>
          </a:p>
        </p:txBody>
      </p:sp>
      <p:sp>
        <p:nvSpPr>
          <p:cNvPr id="14" name="Google Shape;72;p15"/>
          <p:cNvSpPr txBox="1"/>
          <p:nvPr/>
        </p:nvSpPr>
        <p:spPr>
          <a:xfrm>
            <a:off x="3997500" y="3775627"/>
            <a:ext cx="2238900" cy="2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B45F06"/>
                </a:solidFill>
              </a:rPr>
              <a:t>instrument </a:t>
            </a:r>
            <a:endParaRPr dirty="0">
              <a:solidFill>
                <a:srgbClr val="B45F0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B45F06"/>
                </a:solidFill>
              </a:rPr>
              <a:t>(tool used in performing action)</a:t>
            </a:r>
            <a:endParaRPr dirty="0">
              <a:solidFill>
                <a:srgbClr val="B45F06"/>
              </a:solidFill>
            </a:endParaRPr>
          </a:p>
        </p:txBody>
      </p:sp>
      <p:sp>
        <p:nvSpPr>
          <p:cNvPr id="15" name="Google Shape;73;p15"/>
          <p:cNvSpPr txBox="1"/>
          <p:nvPr/>
        </p:nvSpPr>
        <p:spPr>
          <a:xfrm>
            <a:off x="1313695" y="3068288"/>
            <a:ext cx="250500" cy="24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V</a:t>
            </a:r>
            <a:endParaRPr b="1"/>
          </a:p>
        </p:txBody>
      </p:sp>
      <p:sp>
        <p:nvSpPr>
          <p:cNvPr id="16" name="Google Shape;74;p15"/>
          <p:cNvSpPr txBox="1"/>
          <p:nvPr/>
        </p:nvSpPr>
        <p:spPr>
          <a:xfrm>
            <a:off x="2145295" y="3068275"/>
            <a:ext cx="505200" cy="24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</a:t>
            </a:r>
            <a:endParaRPr/>
          </a:p>
        </p:txBody>
      </p:sp>
      <p:sp>
        <p:nvSpPr>
          <p:cNvPr id="17" name="Google Shape;75;p15"/>
          <p:cNvSpPr txBox="1"/>
          <p:nvPr/>
        </p:nvSpPr>
        <p:spPr>
          <a:xfrm>
            <a:off x="530845" y="3068275"/>
            <a:ext cx="593100" cy="24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subj</a:t>
            </a:r>
            <a:endParaRPr/>
          </a:p>
        </p:txBody>
      </p:sp>
      <p:cxnSp>
        <p:nvCxnSpPr>
          <p:cNvPr id="18" name="Google Shape;76;p15"/>
          <p:cNvCxnSpPr/>
          <p:nvPr/>
        </p:nvCxnSpPr>
        <p:spPr>
          <a:xfrm rot="5400000">
            <a:off x="1132945" y="2762888"/>
            <a:ext cx="600" cy="611400"/>
          </a:xfrm>
          <a:prstGeom prst="curvedConnector3">
            <a:avLst>
              <a:gd name="adj1" fmla="val -39689583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2" name="Google Shape;77;p15"/>
          <p:cNvCxnSpPr/>
          <p:nvPr/>
        </p:nvCxnSpPr>
        <p:spPr>
          <a:xfrm rot="5400000">
            <a:off x="1918195" y="2589175"/>
            <a:ext cx="600" cy="958800"/>
          </a:xfrm>
          <a:prstGeom prst="curvedConnector3">
            <a:avLst>
              <a:gd name="adj1" fmla="val -396875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stealth" w="med" len="med"/>
            <a:tailEnd type="none" w="med" len="med"/>
          </a:ln>
        </p:spPr>
      </p:cxnSp>
      <p:sp>
        <p:nvSpPr>
          <p:cNvPr id="4" name="Rectangle 3"/>
          <p:cNvSpPr/>
          <p:nvPr/>
        </p:nvSpPr>
        <p:spPr>
          <a:xfrm>
            <a:off x="420825" y="3465863"/>
            <a:ext cx="511390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spcBef>
                <a:spcPts val="1600"/>
              </a:spcBef>
            </a:pPr>
            <a:r>
              <a:rPr lang="en" sz="2400" dirty="0">
                <a:solidFill>
                  <a:srgbClr val="FF0000"/>
                </a:solidFill>
              </a:rPr>
              <a:t>John </a:t>
            </a:r>
            <a:r>
              <a:rPr lang="en" sz="2400" u="sng" dirty="0">
                <a:solidFill>
                  <a:srgbClr val="9900FF"/>
                </a:solidFill>
              </a:rPr>
              <a:t>broke</a:t>
            </a:r>
            <a:r>
              <a:rPr lang="en" sz="2400" dirty="0">
                <a:solidFill>
                  <a:srgbClr val="9900FF"/>
                </a:solidFill>
              </a:rPr>
              <a:t> </a:t>
            </a:r>
            <a:r>
              <a:rPr lang="en" sz="2400" dirty="0">
                <a:solidFill>
                  <a:srgbClr val="38761D"/>
                </a:solidFill>
              </a:rPr>
              <a:t>the window</a:t>
            </a:r>
            <a:r>
              <a:rPr lang="en" sz="2400" dirty="0">
                <a:solidFill>
                  <a:srgbClr val="000000"/>
                </a:solidFill>
              </a:rPr>
              <a:t> with </a:t>
            </a:r>
            <a:r>
              <a:rPr lang="en" sz="2400" dirty="0">
                <a:solidFill>
                  <a:srgbClr val="B45F06"/>
                </a:solidFill>
              </a:rPr>
              <a:t>a</a:t>
            </a:r>
            <a:r>
              <a:rPr lang="en" sz="2400" dirty="0">
                <a:solidFill>
                  <a:srgbClr val="000000"/>
                </a:solidFill>
              </a:rPr>
              <a:t> </a:t>
            </a:r>
            <a:r>
              <a:rPr lang="en" sz="2400" dirty="0">
                <a:solidFill>
                  <a:srgbClr val="B45F06"/>
                </a:solidFill>
              </a:rPr>
              <a:t>hammer</a:t>
            </a:r>
            <a:r>
              <a:rPr lang="en" sz="2400" dirty="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21" name="Google Shape;382;p28"/>
          <p:cNvSpPr txBox="1"/>
          <p:nvPr/>
        </p:nvSpPr>
        <p:spPr>
          <a:xfrm>
            <a:off x="10114349" y="6367521"/>
            <a:ext cx="1642500" cy="2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/>
              <a:t>Slide credits: </a:t>
            </a:r>
            <a:r>
              <a:rPr lang="en-US" sz="1000" dirty="0" err="1" smtClean="0"/>
              <a:t>Sanket</a:t>
            </a:r>
            <a:r>
              <a:rPr lang="en-US" sz="1000" dirty="0" smtClean="0"/>
              <a:t> </a:t>
            </a:r>
            <a:r>
              <a:rPr lang="en-US" sz="1000" dirty="0" err="1" smtClean="0"/>
              <a:t>Metha</a:t>
            </a:r>
            <a:endParaRPr sz="1000" dirty="0"/>
          </a:p>
        </p:txBody>
      </p:sp>
      <p:sp>
        <p:nvSpPr>
          <p:cNvPr id="24" name="Google Shape;103;p17"/>
          <p:cNvSpPr txBox="1"/>
          <p:nvPr/>
        </p:nvSpPr>
        <p:spPr>
          <a:xfrm>
            <a:off x="6236400" y="3102983"/>
            <a:ext cx="1276200" cy="2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Verb:</a:t>
            </a:r>
            <a:r>
              <a:rPr lang="en"/>
              <a:t> break</a:t>
            </a:r>
            <a:endParaRPr/>
          </a:p>
        </p:txBody>
      </p:sp>
      <p:sp>
        <p:nvSpPr>
          <p:cNvPr id="25" name="Google Shape;104;p17"/>
          <p:cNvSpPr txBox="1"/>
          <p:nvPr/>
        </p:nvSpPr>
        <p:spPr>
          <a:xfrm>
            <a:off x="6221002" y="2473920"/>
            <a:ext cx="30261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Core Roles:</a:t>
            </a:r>
            <a:r>
              <a:rPr lang="en" dirty="0"/>
              <a:t> </a:t>
            </a:r>
            <a:r>
              <a:rPr lang="en" dirty="0" smtClean="0"/>
              <a:t>Verb </a:t>
            </a:r>
            <a:r>
              <a:rPr lang="en" dirty="0"/>
              <a:t>specific roles (ARG0, ARG1, …, ARG5)</a:t>
            </a:r>
            <a:endParaRPr dirty="0"/>
          </a:p>
        </p:txBody>
      </p:sp>
      <p:sp>
        <p:nvSpPr>
          <p:cNvPr id="26" name="Google Shape;105;p17"/>
          <p:cNvSpPr txBox="1"/>
          <p:nvPr/>
        </p:nvSpPr>
        <p:spPr>
          <a:xfrm>
            <a:off x="9291450" y="2473920"/>
            <a:ext cx="26461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Adjunct roles:</a:t>
            </a:r>
            <a:r>
              <a:rPr lang="en" dirty="0"/>
              <a:t>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" dirty="0" smtClean="0"/>
              <a:t>Shared </a:t>
            </a:r>
            <a:r>
              <a:rPr lang="en" dirty="0"/>
              <a:t>across all verbs </a:t>
            </a:r>
            <a:endParaRPr dirty="0"/>
          </a:p>
        </p:txBody>
      </p:sp>
      <p:graphicFrame>
        <p:nvGraphicFramePr>
          <p:cNvPr id="27" name="Google Shape;106;p17"/>
          <p:cNvGraphicFramePr/>
          <p:nvPr>
            <p:extLst>
              <p:ext uri="{D42A27DB-BD31-4B8C-83A1-F6EECF244321}">
                <p14:modId xmlns:p14="http://schemas.microsoft.com/office/powerpoint/2010/main" val="987516064"/>
              </p:ext>
            </p:extLst>
          </p:nvPr>
        </p:nvGraphicFramePr>
        <p:xfrm>
          <a:off x="6236400" y="3416320"/>
          <a:ext cx="2865070" cy="2070081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034900"/>
                <a:gridCol w="1830170"/>
              </a:tblGrid>
              <a:tr h="42686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/>
                        <a:t>Role</a:t>
                      </a:r>
                      <a:endParaRPr sz="12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/>
                        <a:t>Description</a:t>
                      </a:r>
                      <a:endParaRPr sz="1200" b="1"/>
                    </a:p>
                  </a:txBody>
                  <a:tcPr marL="91425" marR="91425" marT="91425" marB="91425"/>
                </a:tc>
              </a:tr>
              <a:tr h="41080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ARG0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breaker (</a:t>
                      </a:r>
                      <a:r>
                        <a:rPr lang="en" sz="1200">
                          <a:solidFill>
                            <a:srgbClr val="FF0000"/>
                          </a:solidFill>
                        </a:rPr>
                        <a:t>agent</a:t>
                      </a:r>
                      <a:r>
                        <a:rPr lang="en" sz="1200"/>
                        <a:t>)</a:t>
                      </a:r>
                      <a:endParaRPr sz="1200"/>
                    </a:p>
                  </a:txBody>
                  <a:tcPr marL="91425" marR="91425" marT="91425" marB="91425"/>
                </a:tc>
              </a:tr>
              <a:tr h="41080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ARG1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/>
                        <a:t>thing broken (</a:t>
                      </a:r>
                      <a:r>
                        <a:rPr lang="en" sz="1200" dirty="0">
                          <a:solidFill>
                            <a:srgbClr val="38761D"/>
                          </a:solidFill>
                        </a:rPr>
                        <a:t>patient</a:t>
                      </a:r>
                      <a:r>
                        <a:rPr lang="en" sz="1200" dirty="0"/>
                        <a:t>)</a:t>
                      </a:r>
                      <a:endParaRPr sz="1200" dirty="0"/>
                    </a:p>
                  </a:txBody>
                  <a:tcPr marL="91425" marR="91425" marT="91425" marB="91425"/>
                </a:tc>
              </a:tr>
              <a:tr h="41080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ARG2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B45F06"/>
                          </a:solidFill>
                        </a:rPr>
                        <a:t>instrument </a:t>
                      </a:r>
                      <a:r>
                        <a:rPr lang="en" sz="1200"/>
                        <a:t>used</a:t>
                      </a:r>
                      <a:endParaRPr sz="1200"/>
                    </a:p>
                  </a:txBody>
                  <a:tcPr marL="91425" marR="91425" marT="91425" marB="91425"/>
                </a:tc>
              </a:tr>
              <a:tr h="41080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...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/>
                        <a:t>...</a:t>
                      </a:r>
                      <a:endParaRPr sz="1200" dirty="0"/>
                    </a:p>
                  </a:txBody>
                  <a:tcPr marL="91425" marR="91425" marT="91425" marB="91425"/>
                </a:tc>
              </a:tr>
            </a:tbl>
          </a:graphicData>
        </a:graphic>
      </p:graphicFrame>
      <p:graphicFrame>
        <p:nvGraphicFramePr>
          <p:cNvPr id="28" name="Google Shape;107;p17"/>
          <p:cNvGraphicFramePr/>
          <p:nvPr>
            <p:extLst>
              <p:ext uri="{D42A27DB-BD31-4B8C-83A1-F6EECF244321}">
                <p14:modId xmlns:p14="http://schemas.microsoft.com/office/powerpoint/2010/main" val="1428863632"/>
              </p:ext>
            </p:extLst>
          </p:nvPr>
        </p:nvGraphicFramePr>
        <p:xfrm>
          <a:off x="9465524" y="3416320"/>
          <a:ext cx="2472025" cy="2070082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264708"/>
                <a:gridCol w="1207317"/>
              </a:tblGrid>
              <a:tr h="42686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/>
                        <a:t>Role</a:t>
                      </a:r>
                      <a:endParaRPr sz="12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/>
                        <a:t>Description</a:t>
                      </a:r>
                      <a:endParaRPr sz="1200" b="1"/>
                    </a:p>
                  </a:txBody>
                  <a:tcPr marL="91425" marR="91425" marT="91425" marB="91425"/>
                </a:tc>
              </a:tr>
              <a:tr h="41080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ARGM-TMP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temporal</a:t>
                      </a:r>
                      <a:endParaRPr sz="1200"/>
                    </a:p>
                  </a:txBody>
                  <a:tcPr marL="91425" marR="91425" marT="91425" marB="91425"/>
                </a:tc>
              </a:tr>
              <a:tr h="41080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ARGM-DIR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direction</a:t>
                      </a:r>
                      <a:endParaRPr sz="1200"/>
                    </a:p>
                  </a:txBody>
                  <a:tcPr marL="91425" marR="91425" marT="91425" marB="91425"/>
                </a:tc>
              </a:tr>
              <a:tr h="41080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ARGM-LOC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location</a:t>
                      </a:r>
                      <a:endParaRPr sz="1200"/>
                    </a:p>
                  </a:txBody>
                  <a:tcPr marL="91425" marR="91425" marT="91425" marB="91425"/>
                </a:tc>
              </a:tr>
              <a:tr h="41080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...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/>
                        <a:t>...</a:t>
                      </a:r>
                      <a:endParaRPr sz="1200" dirty="0"/>
                    </a:p>
                  </a:txBody>
                  <a:tcPr marL="91425" marR="91425" marT="91425" marB="91425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70288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477927" y="1482065"/>
            <a:ext cx="10714074" cy="4555200"/>
          </a:xfrm>
        </p:spPr>
        <p:txBody>
          <a:bodyPr>
            <a:normAutofit/>
          </a:bodyPr>
          <a:lstStyle/>
          <a:p>
            <a:pPr marL="457200" lvl="0">
              <a:buClr>
                <a:srgbClr val="000000"/>
              </a:buClr>
              <a:buSzPts val="1800"/>
              <a:buChar char="●"/>
            </a:pPr>
            <a:r>
              <a:rPr lang="en" sz="2800" b="1" dirty="0"/>
              <a:t>Question</a:t>
            </a:r>
            <a:r>
              <a:rPr lang="en" sz="2400" b="1" dirty="0"/>
              <a:t> answering (5W1H)</a:t>
            </a:r>
          </a:p>
          <a:p>
            <a:pPr marL="914400" lvl="1" indent="-317500">
              <a:buClr>
                <a:srgbClr val="000000"/>
              </a:buClr>
              <a:buSzPts val="1400"/>
              <a:buChar char="○"/>
            </a:pPr>
            <a:r>
              <a:rPr lang="en" sz="2400" dirty="0"/>
              <a:t>“Who” questions usually use </a:t>
            </a:r>
            <a:r>
              <a:rPr lang="en" sz="2400" dirty="0" smtClean="0">
                <a:solidFill>
                  <a:srgbClr val="FF0000"/>
                </a:solidFill>
              </a:rPr>
              <a:t>Agents</a:t>
            </a:r>
            <a:r>
              <a:rPr lang="en-US" sz="2400" dirty="0" smtClean="0">
                <a:solidFill>
                  <a:srgbClr val="FF0000"/>
                </a:solidFill>
              </a:rPr>
              <a:t>. (Arg0)</a:t>
            </a:r>
            <a:endParaRPr lang="en" sz="2400" dirty="0">
              <a:solidFill>
                <a:srgbClr val="FF0000"/>
              </a:solidFill>
            </a:endParaRPr>
          </a:p>
          <a:p>
            <a:pPr marL="914400" lvl="1" indent="-317500">
              <a:buClr>
                <a:srgbClr val="000000"/>
              </a:buClr>
              <a:buSzPts val="1400"/>
              <a:buChar char="○"/>
            </a:pPr>
            <a:r>
              <a:rPr lang="en" sz="2400" dirty="0"/>
              <a:t>“What” questions usually use </a:t>
            </a:r>
            <a:r>
              <a:rPr lang="en" sz="2400" dirty="0" smtClean="0">
                <a:solidFill>
                  <a:srgbClr val="38761D"/>
                </a:solidFill>
              </a:rPr>
              <a:t>Patients</a:t>
            </a:r>
            <a:r>
              <a:rPr lang="en-US" sz="2400" dirty="0" smtClean="0">
                <a:solidFill>
                  <a:srgbClr val="38761D"/>
                </a:solidFill>
              </a:rPr>
              <a:t>. (Arg1)</a:t>
            </a:r>
            <a:endParaRPr lang="en" sz="2400" dirty="0">
              <a:solidFill>
                <a:srgbClr val="38761D"/>
              </a:solidFill>
            </a:endParaRPr>
          </a:p>
          <a:p>
            <a:pPr marL="914400" lvl="1" indent="-317500">
              <a:buClr>
                <a:srgbClr val="000000"/>
              </a:buClr>
              <a:buSzPts val="1400"/>
              <a:buChar char="○"/>
            </a:pPr>
            <a:r>
              <a:rPr lang="en" sz="2400" dirty="0"/>
              <a:t>“How” and “with what” questions usually use </a:t>
            </a:r>
            <a:r>
              <a:rPr lang="en" sz="2400" dirty="0" smtClean="0">
                <a:solidFill>
                  <a:srgbClr val="B45F06"/>
                </a:solidFill>
              </a:rPr>
              <a:t>Instruments</a:t>
            </a:r>
            <a:r>
              <a:rPr lang="en-US" sz="2400" dirty="0" smtClean="0">
                <a:solidFill>
                  <a:srgbClr val="B45F06"/>
                </a:solidFill>
              </a:rPr>
              <a:t>. (Arg2)</a:t>
            </a:r>
            <a:endParaRPr lang="en" sz="2400" dirty="0">
              <a:solidFill>
                <a:srgbClr val="B45F06"/>
              </a:solidFill>
            </a:endParaRPr>
          </a:p>
          <a:p>
            <a:pPr marL="914400" lvl="1" indent="-317500">
              <a:buClr>
                <a:srgbClr val="000000"/>
              </a:buClr>
              <a:buSzPts val="1400"/>
              <a:buFont typeface="Arial"/>
              <a:buChar char="○"/>
            </a:pPr>
            <a:r>
              <a:rPr lang="en" sz="2400" dirty="0"/>
              <a:t>“Where” questions frequently use </a:t>
            </a:r>
            <a:r>
              <a:rPr lang="en" sz="2400" dirty="0">
                <a:solidFill>
                  <a:srgbClr val="741B47"/>
                </a:solidFill>
              </a:rPr>
              <a:t>Sources </a:t>
            </a:r>
            <a:r>
              <a:rPr lang="en" sz="2400" dirty="0"/>
              <a:t>and </a:t>
            </a:r>
            <a:r>
              <a:rPr lang="en" sz="2400" dirty="0" smtClean="0">
                <a:solidFill>
                  <a:srgbClr val="741B47"/>
                </a:solidFill>
              </a:rPr>
              <a:t>Destinations</a:t>
            </a:r>
            <a:r>
              <a:rPr lang="en-US" sz="2400" dirty="0" smtClean="0">
                <a:solidFill>
                  <a:srgbClr val="741B47"/>
                </a:solidFill>
              </a:rPr>
              <a:t> </a:t>
            </a:r>
            <a:r>
              <a:rPr lang="en-US" sz="2400" dirty="0">
                <a:solidFill>
                  <a:srgbClr val="8E7CC3"/>
                </a:solidFill>
              </a:rPr>
              <a:t>. (ARGM-LOC</a:t>
            </a:r>
            <a:r>
              <a:rPr lang="en-US" sz="2400" dirty="0" smtClean="0">
                <a:solidFill>
                  <a:srgbClr val="8E7CC3"/>
                </a:solidFill>
              </a:rPr>
              <a:t>)</a:t>
            </a:r>
            <a:endParaRPr lang="en" sz="2400" dirty="0">
              <a:solidFill>
                <a:srgbClr val="741B47"/>
              </a:solidFill>
            </a:endParaRPr>
          </a:p>
          <a:p>
            <a:pPr marL="914400" lvl="1" indent="-317500">
              <a:buClr>
                <a:srgbClr val="000000"/>
              </a:buClr>
              <a:buSzPts val="1400"/>
              <a:buFont typeface="Arial"/>
              <a:buChar char="○"/>
            </a:pPr>
            <a:r>
              <a:rPr lang="en" sz="2400" dirty="0"/>
              <a:t>“For whom” questions usually use</a:t>
            </a:r>
            <a:r>
              <a:rPr lang="en" sz="2400" dirty="0">
                <a:solidFill>
                  <a:srgbClr val="000000"/>
                </a:solidFill>
              </a:rPr>
              <a:t> </a:t>
            </a:r>
            <a:r>
              <a:rPr lang="en-US" sz="2400" dirty="0" err="1" smtClean="0">
                <a:solidFill>
                  <a:srgbClr val="1155CC"/>
                </a:solidFill>
              </a:rPr>
              <a:t>Benefactives</a:t>
            </a:r>
            <a:r>
              <a:rPr lang="en-US" sz="2400" dirty="0" smtClean="0">
                <a:solidFill>
                  <a:srgbClr val="1155CC"/>
                </a:solidFill>
              </a:rPr>
              <a:t>. </a:t>
            </a:r>
            <a:r>
              <a:rPr lang="en-US" sz="2400" dirty="0">
                <a:solidFill>
                  <a:srgbClr val="38761D"/>
                </a:solidFill>
              </a:rPr>
              <a:t>(Arg1</a:t>
            </a:r>
            <a:r>
              <a:rPr lang="en-US" sz="2400" dirty="0" smtClean="0">
                <a:solidFill>
                  <a:srgbClr val="38761D"/>
                </a:solidFill>
              </a:rPr>
              <a:t>)</a:t>
            </a:r>
            <a:endParaRPr lang="en" sz="2400" dirty="0">
              <a:solidFill>
                <a:srgbClr val="1155CC"/>
              </a:solidFill>
            </a:endParaRPr>
          </a:p>
          <a:p>
            <a:pPr marL="914400" lvl="1" indent="-317500">
              <a:buClr>
                <a:srgbClr val="000000"/>
              </a:buClr>
              <a:buSzPts val="1400"/>
              <a:buChar char="○"/>
            </a:pPr>
            <a:r>
              <a:rPr lang="en" sz="2400" dirty="0"/>
              <a:t>“To whom” questions usually use </a:t>
            </a:r>
            <a:r>
              <a:rPr lang="en" sz="2400" dirty="0" smtClean="0">
                <a:solidFill>
                  <a:srgbClr val="8E7CC3"/>
                </a:solidFill>
              </a:rPr>
              <a:t>Destinations</a:t>
            </a:r>
            <a:r>
              <a:rPr lang="en-US" sz="2400" dirty="0" smtClean="0">
                <a:solidFill>
                  <a:srgbClr val="8E7CC3"/>
                </a:solidFill>
              </a:rPr>
              <a:t>.</a:t>
            </a:r>
            <a:endParaRPr lang="en-US" altLang="ko-KR" sz="1800" dirty="0">
              <a:sym typeface="Verdana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27</a:t>
            </a:fld>
            <a:endParaRPr lang="en"/>
          </a:p>
        </p:txBody>
      </p:sp>
      <p:sp>
        <p:nvSpPr>
          <p:cNvPr id="23" name="Shape 66"/>
          <p:cNvSpPr txBox="1">
            <a:spLocks noGrp="1"/>
          </p:cNvSpPr>
          <p:nvPr>
            <p:ph type="title"/>
          </p:nvPr>
        </p:nvSpPr>
        <p:spPr>
          <a:xfrm>
            <a:off x="1835700" y="593367"/>
            <a:ext cx="8832300" cy="7636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lvl="0"/>
            <a:r>
              <a:rPr lang="en-US" altLang="ko-KR" dirty="0" smtClean="0">
                <a:sym typeface="Verdana"/>
              </a:rPr>
              <a:t>Application using SRL</a:t>
            </a:r>
            <a:endParaRPr lang="en-US" sz="3600" b="1" dirty="0">
              <a:solidFill>
                <a:srgbClr val="404040"/>
              </a:solidFill>
              <a:latin typeface="Apple SD 산돌고딕 Neo 일반체"/>
              <a:ea typeface="Apple SD 산돌고딕 Neo 일반체"/>
              <a:cs typeface="Apple SD 산돌고딕 Neo 일반체"/>
            </a:endParaRPr>
          </a:p>
        </p:txBody>
      </p:sp>
      <p:sp>
        <p:nvSpPr>
          <p:cNvPr id="12" name="Google Shape;382;p28"/>
          <p:cNvSpPr txBox="1"/>
          <p:nvPr/>
        </p:nvSpPr>
        <p:spPr>
          <a:xfrm>
            <a:off x="10114349" y="6367521"/>
            <a:ext cx="1642500" cy="2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/>
              <a:t>Slide credits: </a:t>
            </a:r>
            <a:r>
              <a:rPr lang="en-US" sz="1000" dirty="0" err="1" smtClean="0"/>
              <a:t>Sanket</a:t>
            </a:r>
            <a:r>
              <a:rPr lang="en-US" sz="1000" dirty="0" smtClean="0"/>
              <a:t> </a:t>
            </a:r>
            <a:r>
              <a:rPr lang="en-US" sz="1000" dirty="0" err="1" smtClean="0"/>
              <a:t>Metha</a:t>
            </a:r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1739571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835700" y="1482065"/>
            <a:ext cx="8520600" cy="4555200"/>
          </a:xfrm>
        </p:spPr>
        <p:txBody>
          <a:bodyPr/>
          <a:lstStyle/>
          <a:p>
            <a:r>
              <a:rPr lang="en-US" altLang="ko-KR" sz="2800" dirty="0">
                <a:sym typeface="Verdana"/>
              </a:rPr>
              <a:t>Application 1: Semantic Role </a:t>
            </a:r>
            <a:r>
              <a:rPr lang="en-US" altLang="ko-KR" sz="2800" dirty="0" smtClean="0">
                <a:sym typeface="Verdana"/>
              </a:rPr>
              <a:t>Labeling</a:t>
            </a:r>
          </a:p>
          <a:p>
            <a:pPr lvl="1"/>
            <a:r>
              <a:rPr lang="en-US" altLang="ko-KR" sz="2400" dirty="0">
                <a:sym typeface="Verdana"/>
              </a:rPr>
              <a:t>Finding ( Agent (arg0), Patient (arg1) ) given verb</a:t>
            </a:r>
            <a:endParaRPr lang="en-US" altLang="ko-KR" sz="2000" dirty="0">
              <a:sym typeface="Verdana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28</a:t>
            </a:fld>
            <a:endParaRPr lang="en"/>
          </a:p>
        </p:txBody>
      </p:sp>
      <p:sp>
        <p:nvSpPr>
          <p:cNvPr id="23" name="Shape 66"/>
          <p:cNvSpPr txBox="1">
            <a:spLocks noGrp="1"/>
          </p:cNvSpPr>
          <p:nvPr>
            <p:ph type="title"/>
          </p:nvPr>
        </p:nvSpPr>
        <p:spPr>
          <a:xfrm>
            <a:off x="1835700" y="593367"/>
            <a:ext cx="8832300" cy="7636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lvl="0"/>
            <a:r>
              <a:rPr lang="en-US" altLang="ko-KR" dirty="0">
                <a:sym typeface="Verdana"/>
              </a:rPr>
              <a:t>Semantic Role Labeling</a:t>
            </a:r>
            <a:endParaRPr lang="en-US" sz="3600" b="1" dirty="0">
              <a:solidFill>
                <a:srgbClr val="404040"/>
              </a:solidFill>
              <a:latin typeface="Apple SD 산돌고딕 Neo 일반체"/>
              <a:ea typeface="Apple SD 산돌고딕 Neo 일반체"/>
              <a:cs typeface="Apple SD 산돌고딕 Neo 일반체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664254" y="2983898"/>
            <a:ext cx="5036093" cy="579581"/>
          </a:xfrm>
          <a:prstGeom prst="rect">
            <a:avLst/>
          </a:prstGeom>
          <a:solidFill>
            <a:srgbClr val="000000">
              <a:alpha val="92000"/>
            </a:srgb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9" tIns="34295" rIns="68589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3600" b="1" dirty="0"/>
              <a:t>SRL</a:t>
            </a:r>
          </a:p>
        </p:txBody>
      </p:sp>
      <p:sp>
        <p:nvSpPr>
          <p:cNvPr id="20" name="Right Arrow 19"/>
          <p:cNvSpPr/>
          <p:nvPr/>
        </p:nvSpPr>
        <p:spPr>
          <a:xfrm rot="16200000">
            <a:off x="4276967" y="3668686"/>
            <a:ext cx="734028" cy="481978"/>
          </a:xfrm>
          <a:prstGeom prst="rightArrow">
            <a:avLst/>
          </a:prstGeom>
          <a:solidFill>
            <a:srgbClr val="0070C0">
              <a:alpha val="92000"/>
            </a:srgb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9" tIns="34295" rIns="68589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/>
          </a:p>
        </p:txBody>
      </p:sp>
      <p:sp>
        <p:nvSpPr>
          <p:cNvPr id="21" name="Right Arrow 20"/>
          <p:cNvSpPr/>
          <p:nvPr/>
        </p:nvSpPr>
        <p:spPr>
          <a:xfrm rot="5400000">
            <a:off x="7533241" y="3714879"/>
            <a:ext cx="734028" cy="481978"/>
          </a:xfrm>
          <a:prstGeom prst="rightArrow">
            <a:avLst/>
          </a:prstGeom>
          <a:solidFill>
            <a:srgbClr val="F79646">
              <a:alpha val="92000"/>
            </a:srgb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9" tIns="34295" rIns="68589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7243390" y="4362021"/>
            <a:ext cx="1320781" cy="378220"/>
          </a:xfrm>
          <a:prstGeom prst="rect">
            <a:avLst/>
          </a:prstGeom>
          <a:noFill/>
          <a:ln w="38100" cmpd="sng">
            <a:solidFill>
              <a:srgbClr val="F79646"/>
            </a:solidFill>
          </a:ln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400" b="1" dirty="0">
                <a:solidFill>
                  <a:srgbClr val="000000"/>
                </a:solidFill>
              </a:rPr>
              <a:t>Y</a:t>
            </a:r>
            <a:r>
              <a:rPr lang="en-US" sz="2400" dirty="0">
                <a:solidFill>
                  <a:srgbClr val="000000"/>
                </a:solidFill>
              </a:rPr>
              <a:t> (output)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7204709" y="4856051"/>
            <a:ext cx="2040095" cy="118121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2400" dirty="0" smtClean="0">
                <a:solidFill>
                  <a:srgbClr val="000000"/>
                </a:solidFill>
              </a:rPr>
              <a:t>ARG0</a:t>
            </a:r>
            <a:r>
              <a:rPr lang="en-US" sz="2400" dirty="0">
                <a:solidFill>
                  <a:srgbClr val="000000"/>
                </a:solidFill>
              </a:rPr>
              <a:t>:</a:t>
            </a:r>
            <a:r>
              <a:rPr lang="en-US" sz="2400" dirty="0" smtClean="0">
                <a:solidFill>
                  <a:srgbClr val="000000"/>
                </a:solidFill>
              </a:rPr>
              <a:t> John</a:t>
            </a:r>
            <a:endParaRPr lang="en-US" sz="2400" dirty="0">
              <a:solidFill>
                <a:srgbClr val="000000"/>
              </a:solidFill>
            </a:endParaRPr>
          </a:p>
          <a:p>
            <a:pPr>
              <a:lnSpc>
                <a:spcPct val="90000"/>
              </a:lnSpc>
            </a:pPr>
            <a:r>
              <a:rPr lang="en-US" sz="2400" dirty="0" smtClean="0">
                <a:solidFill>
                  <a:srgbClr val="000000"/>
                </a:solidFill>
              </a:rPr>
              <a:t>ARG1</a:t>
            </a:r>
            <a:r>
              <a:rPr lang="en-US" sz="2400" dirty="0">
                <a:solidFill>
                  <a:srgbClr val="000000"/>
                </a:solidFill>
              </a:rPr>
              <a:t>:</a:t>
            </a:r>
            <a:r>
              <a:rPr lang="en-US" sz="2400" dirty="0" smtClean="0">
                <a:solidFill>
                  <a:srgbClr val="000000"/>
                </a:solidFill>
              </a:rPr>
              <a:t> the window</a:t>
            </a:r>
          </a:p>
          <a:p>
            <a:pPr>
              <a:lnSpc>
                <a:spcPct val="90000"/>
              </a:lnSpc>
            </a:pPr>
            <a:r>
              <a:rPr lang="en-US" sz="2400" dirty="0" smtClean="0">
                <a:solidFill>
                  <a:srgbClr val="000000"/>
                </a:solidFill>
              </a:rPr>
              <a:t>ARG2: a hammer</a:t>
            </a:r>
            <a:endParaRPr lang="en-US" sz="2400" dirty="0">
              <a:solidFill>
                <a:srgbClr val="000000"/>
              </a:solidFill>
            </a:endParaRPr>
          </a:p>
          <a:p>
            <a:pPr>
              <a:lnSpc>
                <a:spcPct val="90000"/>
              </a:lnSpc>
            </a:pPr>
            <a:endParaRPr lang="en-US" sz="2400" dirty="0">
              <a:solidFill>
                <a:srgbClr val="000000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945025" y="4351458"/>
            <a:ext cx="1199808" cy="393806"/>
          </a:xfrm>
          <a:prstGeom prst="rect">
            <a:avLst/>
          </a:prstGeom>
          <a:noFill/>
          <a:ln w="38100" cmpd="sng">
            <a:solidFill>
              <a:srgbClr val="00B0F0"/>
            </a:solidFill>
          </a:ln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400" b="1" dirty="0">
                <a:solidFill>
                  <a:srgbClr val="000000"/>
                </a:solidFill>
              </a:rPr>
              <a:t>X </a:t>
            </a:r>
            <a:r>
              <a:rPr lang="en-US" sz="2400" dirty="0">
                <a:solidFill>
                  <a:srgbClr val="000000"/>
                </a:solidFill>
              </a:rPr>
              <a:t>(Input )</a:t>
            </a:r>
            <a:endParaRPr lang="en-US" sz="2400" b="1" dirty="0">
              <a:solidFill>
                <a:srgbClr val="000000"/>
              </a:solidFill>
            </a:endParaRPr>
          </a:p>
        </p:txBody>
      </p:sp>
      <p:pic>
        <p:nvPicPr>
          <p:cNvPr id="14" name="Picture 13" descr="dog-walking-1425056286ZHy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1276718" y="1278747"/>
            <a:ext cx="4506147" cy="4396625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3299956" y="4870362"/>
            <a:ext cx="2040095" cy="67741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lvl="0" algn="ctr">
              <a:spcBef>
                <a:spcPts val="1600"/>
              </a:spcBef>
            </a:pPr>
            <a:r>
              <a:rPr lang="en" sz="2400" dirty="0" smtClean="0"/>
              <a:t>John </a:t>
            </a:r>
            <a:r>
              <a:rPr lang="en" sz="2400" u="sng" dirty="0" smtClean="0"/>
              <a:t>broke</a:t>
            </a:r>
            <a:r>
              <a:rPr lang="en" sz="2400" dirty="0" smtClean="0"/>
              <a:t> the window with a hammer.</a:t>
            </a:r>
          </a:p>
          <a:p>
            <a:pPr algn="ctr">
              <a:lnSpc>
                <a:spcPct val="90000"/>
              </a:lnSpc>
            </a:pPr>
            <a:r>
              <a:rPr lang="en-US" sz="2400" dirty="0" smtClean="0">
                <a:solidFill>
                  <a:srgbClr val="000000"/>
                </a:solidFill>
              </a:rPr>
              <a:t>verb: broke</a:t>
            </a:r>
            <a:endParaRPr lang="en-US" sz="2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5995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835700" y="1482065"/>
            <a:ext cx="8520600" cy="4555200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4000" dirty="0"/>
              <a:t>Injecting </a:t>
            </a:r>
            <a:r>
              <a:rPr lang="en-US" sz="4800" b="1" dirty="0">
                <a:solidFill>
                  <a:srgbClr val="0070C0"/>
                </a:solidFill>
              </a:rPr>
              <a:t>constraints</a:t>
            </a:r>
            <a:r>
              <a:rPr lang="en-US" sz="6600" dirty="0"/>
              <a:t> </a:t>
            </a:r>
            <a:r>
              <a:rPr lang="en-US" sz="4400" dirty="0" smtClean="0"/>
              <a:t/>
            </a:r>
            <a:br>
              <a:rPr lang="en-US" sz="4400" dirty="0" smtClean="0"/>
            </a:br>
            <a:r>
              <a:rPr lang="en-US" sz="4000" dirty="0" smtClean="0"/>
              <a:t>into </a:t>
            </a:r>
            <a:r>
              <a:rPr lang="en-US" sz="4000" dirty="0"/>
              <a:t>neural NLP </a:t>
            </a:r>
            <a:r>
              <a:rPr lang="en-US" sz="4000" dirty="0" smtClean="0"/>
              <a:t>models.</a:t>
            </a:r>
          </a:p>
          <a:p>
            <a:endParaRPr lang="en-US" altLang="ko-KR" sz="3600" dirty="0">
              <a:sym typeface="Verdana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</a:t>
            </a:fld>
            <a:endParaRPr lang="en"/>
          </a:p>
        </p:txBody>
      </p:sp>
      <p:sp>
        <p:nvSpPr>
          <p:cNvPr id="23" name="Shape 66"/>
          <p:cNvSpPr txBox="1">
            <a:spLocks noGrp="1"/>
          </p:cNvSpPr>
          <p:nvPr>
            <p:ph type="title"/>
          </p:nvPr>
        </p:nvSpPr>
        <p:spPr>
          <a:xfrm>
            <a:off x="1835700" y="593367"/>
            <a:ext cx="8832300" cy="7636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lvl="0"/>
            <a:r>
              <a:rPr lang="en-US" dirty="0" smtClean="0"/>
              <a:t>Constraints?</a:t>
            </a:r>
            <a:endParaRPr lang="en-US" sz="3600" b="1" dirty="0">
              <a:solidFill>
                <a:srgbClr val="404040"/>
              </a:solidFill>
              <a:latin typeface="Apple SD 산돌고딕 Neo 일반체"/>
              <a:ea typeface="Apple SD 산돌고딕 Neo 일반체"/>
              <a:cs typeface="Apple SD 산돌고딕 Neo 일반체"/>
            </a:endParaRPr>
          </a:p>
        </p:txBody>
      </p:sp>
    </p:spTree>
    <p:extLst>
      <p:ext uri="{BB962C8B-B14F-4D97-AF65-F5344CB8AC3E}">
        <p14:creationId xmlns:p14="http://schemas.microsoft.com/office/powerpoint/2010/main" val="160982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835700" y="1482065"/>
            <a:ext cx="8520600" cy="4555200"/>
          </a:xfrm>
        </p:spPr>
        <p:txBody>
          <a:bodyPr/>
          <a:lstStyle/>
          <a:p>
            <a:r>
              <a:rPr lang="en-US" altLang="ko-KR" sz="2800" dirty="0">
                <a:sym typeface="Verdana"/>
              </a:rPr>
              <a:t>Complex </a:t>
            </a:r>
            <a:r>
              <a:rPr lang="en-US" altLang="ko-KR" sz="2800" dirty="0" smtClean="0">
                <a:sym typeface="Verdana"/>
              </a:rPr>
              <a:t>task (sometimes) is sometimes easier to model when the task is divided into multiple ones</a:t>
            </a:r>
            <a:endParaRPr lang="en-US" altLang="ko-KR" sz="2800" dirty="0">
              <a:sym typeface="Verdana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29</a:t>
            </a:fld>
            <a:endParaRPr lang="en"/>
          </a:p>
        </p:txBody>
      </p:sp>
      <p:sp>
        <p:nvSpPr>
          <p:cNvPr id="23" name="Shape 66"/>
          <p:cNvSpPr txBox="1">
            <a:spLocks noGrp="1"/>
          </p:cNvSpPr>
          <p:nvPr>
            <p:ph type="title"/>
          </p:nvPr>
        </p:nvSpPr>
        <p:spPr>
          <a:xfrm>
            <a:off x="1835700" y="593367"/>
            <a:ext cx="8832300" cy="7636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lvl="0"/>
            <a:r>
              <a:rPr lang="en-US" dirty="0" smtClean="0"/>
              <a:t>Complex task</a:t>
            </a:r>
            <a:endParaRPr lang="en-US" sz="3600" b="1" dirty="0">
              <a:solidFill>
                <a:srgbClr val="404040"/>
              </a:solidFill>
              <a:latin typeface="Apple SD 산돌고딕 Neo 일반체"/>
              <a:ea typeface="Apple SD 산돌고딕 Neo 일반체"/>
              <a:cs typeface="Apple SD 산돌고딕 Neo 일반체"/>
            </a:endParaRPr>
          </a:p>
        </p:txBody>
      </p:sp>
      <p:sp>
        <p:nvSpPr>
          <p:cNvPr id="29" name="Right Arrow 28"/>
          <p:cNvSpPr/>
          <p:nvPr/>
        </p:nvSpPr>
        <p:spPr>
          <a:xfrm rot="16200000">
            <a:off x="3453856" y="3803450"/>
            <a:ext cx="1730372" cy="481978"/>
          </a:xfrm>
          <a:prstGeom prst="rightArrow">
            <a:avLst/>
          </a:prstGeom>
          <a:solidFill>
            <a:schemeClr val="accent2">
              <a:lumMod val="75000"/>
              <a:alpha val="92000"/>
            </a:scheme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9" tIns="34295" rIns="68589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3378469" y="2601704"/>
            <a:ext cx="2281433" cy="577549"/>
          </a:xfrm>
          <a:prstGeom prst="rect">
            <a:avLst/>
          </a:prstGeom>
          <a:solidFill>
            <a:schemeClr val="accent2">
              <a:lumMod val="75000"/>
              <a:alpha val="92000"/>
            </a:scheme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9" tIns="34295" rIns="68589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3600" b="1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model1</a:t>
            </a:r>
          </a:p>
        </p:txBody>
      </p:sp>
      <p:sp>
        <p:nvSpPr>
          <p:cNvPr id="34" name="Right Arrow 33"/>
          <p:cNvSpPr/>
          <p:nvPr/>
        </p:nvSpPr>
        <p:spPr>
          <a:xfrm rot="5400000">
            <a:off x="6691096" y="3826014"/>
            <a:ext cx="1717934" cy="481978"/>
          </a:xfrm>
          <a:prstGeom prst="rightArrow">
            <a:avLst/>
          </a:prstGeom>
          <a:solidFill>
            <a:schemeClr val="accent2">
              <a:lumMod val="75000"/>
              <a:alpha val="92000"/>
            </a:scheme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9" tIns="34295" rIns="68589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139309" y="2614143"/>
            <a:ext cx="2281433" cy="577549"/>
          </a:xfrm>
          <a:prstGeom prst="rect">
            <a:avLst/>
          </a:prstGeom>
          <a:solidFill>
            <a:schemeClr val="accent2">
              <a:lumMod val="75000"/>
              <a:alpha val="92000"/>
            </a:scheme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9" tIns="34295" rIns="68589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3600" b="1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model2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696572" y="3562762"/>
            <a:ext cx="399429" cy="393806"/>
          </a:xfrm>
          <a:prstGeom prst="rect">
            <a:avLst/>
          </a:prstGeom>
          <a:noFill/>
          <a:ln w="38100" cmpd="sng">
            <a:solidFill>
              <a:schemeClr val="accent2"/>
            </a:solidFill>
          </a:ln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400" b="1" dirty="0">
                <a:solidFill>
                  <a:srgbClr val="000000"/>
                </a:solidFill>
              </a:rPr>
              <a:t>Z</a:t>
            </a:r>
          </a:p>
        </p:txBody>
      </p:sp>
      <p:sp>
        <p:nvSpPr>
          <p:cNvPr id="13" name="Right Arrow 12"/>
          <p:cNvSpPr/>
          <p:nvPr/>
        </p:nvSpPr>
        <p:spPr>
          <a:xfrm rot="17674231">
            <a:off x="5977883" y="3253085"/>
            <a:ext cx="436495" cy="274803"/>
          </a:xfrm>
          <a:prstGeom prst="rightArrow">
            <a:avLst/>
          </a:prstGeom>
          <a:solidFill>
            <a:schemeClr val="accent2">
              <a:alpha val="92000"/>
            </a:scheme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9" tIns="34295" rIns="68589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/>
          </a:p>
        </p:txBody>
      </p:sp>
      <p:sp>
        <p:nvSpPr>
          <p:cNvPr id="15" name="Right Arrow 14"/>
          <p:cNvSpPr/>
          <p:nvPr/>
        </p:nvSpPr>
        <p:spPr>
          <a:xfrm rot="3431426">
            <a:off x="5415128" y="3255350"/>
            <a:ext cx="436495" cy="274803"/>
          </a:xfrm>
          <a:prstGeom prst="rightArrow">
            <a:avLst/>
          </a:prstGeom>
          <a:solidFill>
            <a:schemeClr val="accent2">
              <a:alpha val="92000"/>
            </a:scheme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9" tIns="34295" rIns="68589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7052294" y="5089446"/>
            <a:ext cx="1320781" cy="378220"/>
          </a:xfrm>
          <a:prstGeom prst="rect">
            <a:avLst/>
          </a:prstGeom>
          <a:noFill/>
          <a:ln w="38100" cmpd="sng">
            <a:solidFill>
              <a:srgbClr val="F79646"/>
            </a:solidFill>
          </a:ln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400" b="1" dirty="0">
                <a:solidFill>
                  <a:srgbClr val="000000"/>
                </a:solidFill>
              </a:rPr>
              <a:t>Y</a:t>
            </a:r>
            <a:r>
              <a:rPr lang="en-US" sz="2400" dirty="0">
                <a:solidFill>
                  <a:srgbClr val="000000"/>
                </a:solidFill>
              </a:rPr>
              <a:t> (output)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3753929" y="5078883"/>
            <a:ext cx="1199808" cy="393806"/>
          </a:xfrm>
          <a:prstGeom prst="rect">
            <a:avLst/>
          </a:prstGeom>
          <a:noFill/>
          <a:ln w="38100" cmpd="sng">
            <a:solidFill>
              <a:srgbClr val="00B0F0"/>
            </a:solidFill>
          </a:ln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400" b="1" dirty="0">
                <a:solidFill>
                  <a:srgbClr val="000000"/>
                </a:solidFill>
              </a:rPr>
              <a:t>X </a:t>
            </a:r>
            <a:r>
              <a:rPr lang="en-US" sz="2400" dirty="0">
                <a:solidFill>
                  <a:srgbClr val="000000"/>
                </a:solidFill>
              </a:rPr>
              <a:t>(Input )</a:t>
            </a:r>
            <a:endParaRPr lang="en-US" sz="2400" b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208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3798611" y="2037449"/>
            <a:ext cx="6631352" cy="3950044"/>
            <a:chOff x="1548449" y="2112158"/>
            <a:chExt cx="7316193" cy="4159341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t="-1" r="178" b="1341"/>
            <a:stretch/>
          </p:blipFill>
          <p:spPr>
            <a:xfrm>
              <a:off x="1548449" y="2112158"/>
              <a:ext cx="7316193" cy="4159341"/>
            </a:xfrm>
            <a:prstGeom prst="rect">
              <a:avLst/>
            </a:prstGeom>
            <a:ln>
              <a:noFill/>
            </a:ln>
          </p:spPr>
        </p:pic>
        <p:sp>
          <p:nvSpPr>
            <p:cNvPr id="25" name="Oval 24"/>
            <p:cNvSpPr/>
            <p:nvPr/>
          </p:nvSpPr>
          <p:spPr>
            <a:xfrm>
              <a:off x="8143903" y="6084556"/>
              <a:ext cx="694311" cy="186943"/>
            </a:xfrm>
            <a:prstGeom prst="ellipse">
              <a:avLst/>
            </a:prstGeom>
            <a:solidFill>
              <a:schemeClr val="bg1"/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1835700" y="593367"/>
            <a:ext cx="8520600" cy="7636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r>
              <a:rPr lang="en-US" dirty="0" smtClean="0"/>
              <a:t>Complex models - example</a:t>
            </a:r>
            <a:endParaRPr lang="en" dirty="0"/>
          </a:p>
        </p:txBody>
      </p:sp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1803358" y="1536633"/>
            <a:ext cx="8520600" cy="45552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marL="971550" lvl="1"/>
            <a:endParaRPr lang="en-US" dirty="0" smtClean="0">
              <a:latin typeface="Apple SD 산돌고딕 Neo 일반체"/>
              <a:ea typeface="Apple SD 산돌고딕 Neo 일반체"/>
              <a:cs typeface="Apple SD 산돌고딕 Neo 일반체"/>
              <a:sym typeface="Verdana"/>
            </a:endParaRPr>
          </a:p>
          <a:p>
            <a:pPr marL="685800" lvl="1"/>
            <a:endParaRPr lang="en-US" sz="20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30</a:t>
            </a:fld>
            <a:endParaRPr lang="en"/>
          </a:p>
        </p:txBody>
      </p:sp>
      <p:sp>
        <p:nvSpPr>
          <p:cNvPr id="5" name="TextBox 4"/>
          <p:cNvSpPr txBox="1"/>
          <p:nvPr/>
        </p:nvSpPr>
        <p:spPr>
          <a:xfrm>
            <a:off x="-251696" y="1796381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Text Placeholder 1"/>
          <p:cNvSpPr txBox="1">
            <a:spLocks/>
          </p:cNvSpPr>
          <p:nvPr/>
        </p:nvSpPr>
        <p:spPr>
          <a:xfrm>
            <a:off x="1835700" y="1482065"/>
            <a:ext cx="8520600" cy="45552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rmAutofit/>
          </a:bodyPr>
          <a:lstStyle>
            <a:lvl1pPr marL="342900" lvl="0" indent="-342900" algn="l" defTabSz="457200" rtl="0" eaLnBrk="1" latinLnBrk="0" hangingPunct="1">
              <a:spcBef>
                <a:spcPts val="0"/>
              </a:spcBef>
              <a:buFont typeface="Arial"/>
              <a:buChar char="•"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1pPr>
            <a:lvl2pPr marL="742950" lvl="1" indent="-285750" algn="l" defTabSz="457200" rtl="0" eaLnBrk="1" latinLnBrk="0" hangingPunct="1">
              <a:spcBef>
                <a:spcPts val="0"/>
              </a:spcBef>
              <a:buFont typeface="Arial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2pPr>
            <a:lvl3pPr marL="1143000" lvl="2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3pPr>
            <a:lvl4pPr marL="1600200" lvl="3" indent="-228600" algn="l" defTabSz="457200" rtl="0" eaLnBrk="1" latinLnBrk="0" hangingPunct="1">
              <a:spcBef>
                <a:spcPts val="0"/>
              </a:spcBef>
              <a:buFont typeface="Arial"/>
              <a:buChar char="–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4pPr>
            <a:lvl5pPr marL="2057400" lvl="4" indent="-228600" algn="l" defTabSz="457200" rtl="0" eaLnBrk="1" latinLnBrk="0" hangingPunct="1">
              <a:spcBef>
                <a:spcPts val="0"/>
              </a:spcBef>
              <a:buFont typeface="Arial"/>
              <a:buChar char="»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5pPr>
            <a:lvl6pPr marL="2514600" lvl="5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800" dirty="0">
                <a:sym typeface="Verdana"/>
              </a:rPr>
              <a:t>Semantic Role Labeling (step by step)</a:t>
            </a:r>
          </a:p>
          <a:p>
            <a:pPr lvl="1"/>
            <a:endParaRPr lang="en-US" altLang="ko-KR" sz="2400" dirty="0">
              <a:sym typeface="Verdana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458311" y="3335803"/>
            <a:ext cx="2040095" cy="67741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400" dirty="0">
                <a:solidFill>
                  <a:srgbClr val="000000"/>
                </a:solidFill>
              </a:rPr>
              <a:t>“He walked </a:t>
            </a:r>
            <a:br>
              <a:rPr lang="en-US" sz="2400" dirty="0">
                <a:solidFill>
                  <a:srgbClr val="000000"/>
                </a:solidFill>
              </a:rPr>
            </a:br>
            <a:r>
              <a:rPr lang="en-US" sz="2400" dirty="0">
                <a:solidFill>
                  <a:srgbClr val="000000"/>
                </a:solidFill>
              </a:rPr>
              <a:t>in the park”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736399" y="5186862"/>
            <a:ext cx="1320781" cy="378220"/>
          </a:xfrm>
          <a:prstGeom prst="rect">
            <a:avLst/>
          </a:prstGeom>
          <a:noFill/>
          <a:ln w="38100" cmpd="sng">
            <a:solidFill>
              <a:srgbClr val="F79646"/>
            </a:solidFill>
          </a:ln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400" b="1" dirty="0">
                <a:solidFill>
                  <a:srgbClr val="000000"/>
                </a:solidFill>
              </a:rPr>
              <a:t>Y</a:t>
            </a:r>
            <a:r>
              <a:rPr lang="en-US" sz="2400" dirty="0">
                <a:solidFill>
                  <a:srgbClr val="000000"/>
                </a:solidFill>
              </a:rPr>
              <a:t> (output)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739082" y="2778837"/>
            <a:ext cx="1199808" cy="393806"/>
          </a:xfrm>
          <a:prstGeom prst="rect">
            <a:avLst/>
          </a:prstGeom>
          <a:noFill/>
          <a:ln w="38100" cmpd="sng">
            <a:solidFill>
              <a:srgbClr val="00B0F0"/>
            </a:solidFill>
          </a:ln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400" b="1" dirty="0">
                <a:solidFill>
                  <a:srgbClr val="000000"/>
                </a:solidFill>
              </a:rPr>
              <a:t>X </a:t>
            </a:r>
            <a:r>
              <a:rPr lang="en-US" sz="2400" dirty="0">
                <a:solidFill>
                  <a:srgbClr val="000000"/>
                </a:solidFill>
              </a:rPr>
              <a:t>(Input )</a:t>
            </a:r>
            <a:endParaRPr lang="en-US" sz="2400" b="1" dirty="0">
              <a:solidFill>
                <a:srgbClr val="000000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697718" y="5680892"/>
            <a:ext cx="2040095" cy="118121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2400" dirty="0">
                <a:solidFill>
                  <a:srgbClr val="000000"/>
                </a:solidFill>
              </a:rPr>
              <a:t>VERB </a:t>
            </a:r>
            <a:r>
              <a:rPr lang="mr-IN" sz="2400" dirty="0">
                <a:solidFill>
                  <a:srgbClr val="000000"/>
                </a:solidFill>
              </a:rPr>
              <a:t>–</a:t>
            </a:r>
            <a:r>
              <a:rPr lang="en-US" sz="2400" dirty="0">
                <a:solidFill>
                  <a:srgbClr val="000000"/>
                </a:solidFill>
              </a:rPr>
              <a:t> walked</a:t>
            </a:r>
          </a:p>
          <a:p>
            <a:pPr>
              <a:lnSpc>
                <a:spcPct val="90000"/>
              </a:lnSpc>
            </a:pPr>
            <a:r>
              <a:rPr lang="en-US" sz="2400" dirty="0">
                <a:solidFill>
                  <a:srgbClr val="000000"/>
                </a:solidFill>
              </a:rPr>
              <a:t>ARG0 </a:t>
            </a:r>
            <a:r>
              <a:rPr lang="mr-IN" sz="2400" dirty="0">
                <a:solidFill>
                  <a:srgbClr val="000000"/>
                </a:solidFill>
              </a:rPr>
              <a:t>–</a:t>
            </a:r>
            <a:r>
              <a:rPr lang="en-US" sz="2400" dirty="0">
                <a:solidFill>
                  <a:srgbClr val="000000"/>
                </a:solidFill>
              </a:rPr>
              <a:t> He</a:t>
            </a:r>
          </a:p>
          <a:p>
            <a:pPr>
              <a:lnSpc>
                <a:spcPct val="90000"/>
              </a:lnSpc>
            </a:pPr>
            <a:r>
              <a:rPr lang="en-US" sz="2400" dirty="0">
                <a:solidFill>
                  <a:srgbClr val="000000"/>
                </a:solidFill>
              </a:rPr>
              <a:t>LOC</a:t>
            </a:r>
            <a:r>
              <a:rPr lang="mr-IN" sz="2400" dirty="0">
                <a:solidFill>
                  <a:srgbClr val="000000"/>
                </a:solidFill>
              </a:rPr>
              <a:t>–</a:t>
            </a:r>
            <a:r>
              <a:rPr lang="en-US" sz="2400" dirty="0">
                <a:solidFill>
                  <a:srgbClr val="000000"/>
                </a:solidFill>
              </a:rPr>
              <a:t> in the park</a:t>
            </a:r>
          </a:p>
          <a:p>
            <a:pPr>
              <a:lnSpc>
                <a:spcPct val="90000"/>
              </a:lnSpc>
            </a:pPr>
            <a:endParaRPr lang="en-US" sz="2400" dirty="0">
              <a:solidFill>
                <a:srgbClr val="000000"/>
              </a:solidFill>
            </a:endParaRPr>
          </a:p>
        </p:txBody>
      </p:sp>
      <p:sp>
        <p:nvSpPr>
          <p:cNvPr id="49" name="Right Arrow 48"/>
          <p:cNvSpPr/>
          <p:nvPr/>
        </p:nvSpPr>
        <p:spPr>
          <a:xfrm>
            <a:off x="3123338" y="2710523"/>
            <a:ext cx="614475" cy="481978"/>
          </a:xfrm>
          <a:prstGeom prst="rightArrow">
            <a:avLst/>
          </a:prstGeom>
          <a:solidFill>
            <a:srgbClr val="0070C0">
              <a:alpha val="92000"/>
            </a:srgb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9" tIns="34295" rIns="68589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/>
          </a:p>
        </p:txBody>
      </p:sp>
      <p:sp>
        <p:nvSpPr>
          <p:cNvPr id="50" name="Right Arrow 49"/>
          <p:cNvSpPr/>
          <p:nvPr/>
        </p:nvSpPr>
        <p:spPr>
          <a:xfrm rot="10800000">
            <a:off x="3086214" y="5149832"/>
            <a:ext cx="651598" cy="441227"/>
          </a:xfrm>
          <a:prstGeom prst="rightArrow">
            <a:avLst/>
          </a:prstGeom>
          <a:solidFill>
            <a:srgbClr val="F79646">
              <a:alpha val="92000"/>
            </a:srgb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9" tIns="34295" rIns="68589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3798611" y="2037449"/>
            <a:ext cx="6709794" cy="3999816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00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3798611" y="2037449"/>
            <a:ext cx="6631352" cy="3950044"/>
            <a:chOff x="1548449" y="2112158"/>
            <a:chExt cx="7316193" cy="4159341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t="-1" r="178" b="1341"/>
            <a:stretch/>
          </p:blipFill>
          <p:spPr>
            <a:xfrm>
              <a:off x="1548449" y="2112158"/>
              <a:ext cx="7316193" cy="4159341"/>
            </a:xfrm>
            <a:prstGeom prst="rect">
              <a:avLst/>
            </a:prstGeom>
            <a:ln>
              <a:noFill/>
            </a:ln>
          </p:spPr>
        </p:pic>
        <p:sp>
          <p:nvSpPr>
            <p:cNvPr id="25" name="Oval 24"/>
            <p:cNvSpPr/>
            <p:nvPr/>
          </p:nvSpPr>
          <p:spPr>
            <a:xfrm>
              <a:off x="8143903" y="6084556"/>
              <a:ext cx="694311" cy="186943"/>
            </a:xfrm>
            <a:prstGeom prst="ellipse">
              <a:avLst/>
            </a:prstGeom>
            <a:solidFill>
              <a:schemeClr val="bg1"/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1835700" y="593367"/>
            <a:ext cx="8520600" cy="7636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r>
              <a:rPr lang="en-US" dirty="0" smtClean="0"/>
              <a:t>Complex models - example</a:t>
            </a:r>
            <a:endParaRPr lang="en" dirty="0"/>
          </a:p>
        </p:txBody>
      </p:sp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1803358" y="1536633"/>
            <a:ext cx="8520600" cy="45552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marL="971550" lvl="1"/>
            <a:endParaRPr lang="en-US" dirty="0" smtClean="0">
              <a:latin typeface="Apple SD 산돌고딕 Neo 일반체"/>
              <a:ea typeface="Apple SD 산돌고딕 Neo 일반체"/>
              <a:cs typeface="Apple SD 산돌고딕 Neo 일반체"/>
              <a:sym typeface="Verdana"/>
            </a:endParaRPr>
          </a:p>
          <a:p>
            <a:pPr marL="685800" lvl="1"/>
            <a:endParaRPr lang="en-US" sz="20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31</a:t>
            </a:fld>
            <a:endParaRPr lang="en"/>
          </a:p>
        </p:txBody>
      </p:sp>
      <p:sp>
        <p:nvSpPr>
          <p:cNvPr id="5" name="TextBox 4"/>
          <p:cNvSpPr txBox="1"/>
          <p:nvPr/>
        </p:nvSpPr>
        <p:spPr>
          <a:xfrm>
            <a:off x="-251696" y="1796381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Text Placeholder 1"/>
          <p:cNvSpPr txBox="1">
            <a:spLocks/>
          </p:cNvSpPr>
          <p:nvPr/>
        </p:nvSpPr>
        <p:spPr>
          <a:xfrm>
            <a:off x="1835700" y="1482065"/>
            <a:ext cx="8520600" cy="45552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rmAutofit/>
          </a:bodyPr>
          <a:lstStyle>
            <a:lvl1pPr marL="342900" lvl="0" indent="-342900" algn="l" defTabSz="457200" rtl="0" eaLnBrk="1" latinLnBrk="0" hangingPunct="1">
              <a:spcBef>
                <a:spcPts val="0"/>
              </a:spcBef>
              <a:buFont typeface="Arial"/>
              <a:buChar char="•"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1pPr>
            <a:lvl2pPr marL="742950" lvl="1" indent="-285750" algn="l" defTabSz="457200" rtl="0" eaLnBrk="1" latinLnBrk="0" hangingPunct="1">
              <a:spcBef>
                <a:spcPts val="0"/>
              </a:spcBef>
              <a:buFont typeface="Arial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2pPr>
            <a:lvl3pPr marL="1143000" lvl="2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3pPr>
            <a:lvl4pPr marL="1600200" lvl="3" indent="-228600" algn="l" defTabSz="457200" rtl="0" eaLnBrk="1" latinLnBrk="0" hangingPunct="1">
              <a:spcBef>
                <a:spcPts val="0"/>
              </a:spcBef>
              <a:buFont typeface="Arial"/>
              <a:buChar char="–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4pPr>
            <a:lvl5pPr marL="2057400" lvl="4" indent="-228600" algn="l" defTabSz="457200" rtl="0" eaLnBrk="1" latinLnBrk="0" hangingPunct="1">
              <a:spcBef>
                <a:spcPts val="0"/>
              </a:spcBef>
              <a:buFont typeface="Arial"/>
              <a:buChar char="»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5pPr>
            <a:lvl6pPr marL="2514600" lvl="5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800" dirty="0">
                <a:sym typeface="Verdana"/>
              </a:rPr>
              <a:t>Semantic Role Labeling</a:t>
            </a:r>
          </a:p>
          <a:p>
            <a:pPr lvl="1"/>
            <a:endParaRPr lang="en-US" altLang="ko-KR" sz="2400" dirty="0">
              <a:sym typeface="Verdana"/>
            </a:endParaRPr>
          </a:p>
        </p:txBody>
      </p:sp>
      <p:sp>
        <p:nvSpPr>
          <p:cNvPr id="8" name="Oval 7"/>
          <p:cNvSpPr/>
          <p:nvPr/>
        </p:nvSpPr>
        <p:spPr>
          <a:xfrm>
            <a:off x="6236677" y="2412686"/>
            <a:ext cx="1475718" cy="1589403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>
            <a:stCxn id="10" idx="2"/>
            <a:endCxn id="8" idx="0"/>
          </p:cNvCxnSpPr>
          <p:nvPr/>
        </p:nvCxnSpPr>
        <p:spPr>
          <a:xfrm flipH="1">
            <a:off x="6974537" y="1857301"/>
            <a:ext cx="443615" cy="55538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>
            <a:outerShdw blurRad="40000" dist="20000" dir="5400000" rotWithShape="0">
              <a:schemeClr val="accent6">
                <a:alpha val="38000"/>
              </a:scheme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671984" y="1334081"/>
            <a:ext cx="1492335" cy="52322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/>
              <a:t>Model 1</a:t>
            </a:r>
            <a:endParaRPr lang="en-US" sz="2800" dirty="0"/>
          </a:p>
        </p:txBody>
      </p:sp>
      <p:sp>
        <p:nvSpPr>
          <p:cNvPr id="13" name="TextBox 12"/>
          <p:cNvSpPr txBox="1"/>
          <p:nvPr/>
        </p:nvSpPr>
        <p:spPr>
          <a:xfrm>
            <a:off x="9091839" y="1388441"/>
            <a:ext cx="1492335" cy="52322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/>
              <a:t>Model 2</a:t>
            </a:r>
          </a:p>
        </p:txBody>
      </p:sp>
      <p:sp>
        <p:nvSpPr>
          <p:cNvPr id="14" name="Oval 13"/>
          <p:cNvSpPr/>
          <p:nvPr/>
        </p:nvSpPr>
        <p:spPr>
          <a:xfrm>
            <a:off x="9164738" y="2382914"/>
            <a:ext cx="1223904" cy="1619174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5121749" y="6017841"/>
            <a:ext cx="1492335" cy="52322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/>
              <a:t>Model3</a:t>
            </a:r>
          </a:p>
        </p:txBody>
      </p:sp>
      <p:sp>
        <p:nvSpPr>
          <p:cNvPr id="18" name="Oval 17"/>
          <p:cNvSpPr/>
          <p:nvPr/>
        </p:nvSpPr>
        <p:spPr>
          <a:xfrm>
            <a:off x="6787277" y="4377325"/>
            <a:ext cx="1617784" cy="1864853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1458311" y="3335803"/>
            <a:ext cx="2040095" cy="67741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400" dirty="0">
                <a:solidFill>
                  <a:srgbClr val="000000"/>
                </a:solidFill>
              </a:rPr>
              <a:t>“He walked </a:t>
            </a:r>
            <a:br>
              <a:rPr lang="en-US" sz="2400" dirty="0">
                <a:solidFill>
                  <a:srgbClr val="000000"/>
                </a:solidFill>
              </a:rPr>
            </a:br>
            <a:r>
              <a:rPr lang="en-US" sz="2400" dirty="0">
                <a:solidFill>
                  <a:srgbClr val="000000"/>
                </a:solidFill>
              </a:rPr>
              <a:t>in the park”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736399" y="5186862"/>
            <a:ext cx="1320781" cy="378220"/>
          </a:xfrm>
          <a:prstGeom prst="rect">
            <a:avLst/>
          </a:prstGeom>
          <a:noFill/>
          <a:ln w="38100" cmpd="sng">
            <a:solidFill>
              <a:srgbClr val="F79646"/>
            </a:solidFill>
          </a:ln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400" b="1" dirty="0">
                <a:solidFill>
                  <a:srgbClr val="000000"/>
                </a:solidFill>
              </a:rPr>
              <a:t>Y</a:t>
            </a:r>
            <a:r>
              <a:rPr lang="en-US" sz="2400" dirty="0">
                <a:solidFill>
                  <a:srgbClr val="000000"/>
                </a:solidFill>
              </a:rPr>
              <a:t> (output)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739082" y="2778837"/>
            <a:ext cx="1199808" cy="393806"/>
          </a:xfrm>
          <a:prstGeom prst="rect">
            <a:avLst/>
          </a:prstGeom>
          <a:noFill/>
          <a:ln w="38100" cmpd="sng">
            <a:solidFill>
              <a:srgbClr val="00B0F0"/>
            </a:solidFill>
          </a:ln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400" b="1" dirty="0">
                <a:solidFill>
                  <a:srgbClr val="000000"/>
                </a:solidFill>
              </a:rPr>
              <a:t>X </a:t>
            </a:r>
            <a:r>
              <a:rPr lang="en-US" sz="2400" dirty="0">
                <a:solidFill>
                  <a:srgbClr val="000000"/>
                </a:solidFill>
              </a:rPr>
              <a:t>(Input )</a:t>
            </a:r>
            <a:endParaRPr lang="en-US" sz="2400" b="1" dirty="0">
              <a:solidFill>
                <a:srgbClr val="000000"/>
              </a:solidFill>
            </a:endParaRPr>
          </a:p>
        </p:txBody>
      </p:sp>
      <p:cxnSp>
        <p:nvCxnSpPr>
          <p:cNvPr id="36" name="Straight Arrow Connector 35"/>
          <p:cNvCxnSpPr>
            <a:endCxn id="14" idx="0"/>
          </p:cNvCxnSpPr>
          <p:nvPr/>
        </p:nvCxnSpPr>
        <p:spPr>
          <a:xfrm flipH="1">
            <a:off x="9776690" y="1944516"/>
            <a:ext cx="61316" cy="43839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>
            <a:outerShdw blurRad="40000" dist="20000" dir="5400000" rotWithShape="0">
              <a:schemeClr val="accent6">
                <a:alpha val="38000"/>
              </a:scheme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1697718" y="5680892"/>
            <a:ext cx="2040095" cy="118121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2400" dirty="0">
                <a:solidFill>
                  <a:srgbClr val="000000"/>
                </a:solidFill>
              </a:rPr>
              <a:t>VERB </a:t>
            </a:r>
            <a:r>
              <a:rPr lang="mr-IN" sz="2400" dirty="0">
                <a:solidFill>
                  <a:srgbClr val="000000"/>
                </a:solidFill>
              </a:rPr>
              <a:t>–</a:t>
            </a:r>
            <a:r>
              <a:rPr lang="en-US" sz="2400" dirty="0">
                <a:solidFill>
                  <a:srgbClr val="000000"/>
                </a:solidFill>
              </a:rPr>
              <a:t> walked</a:t>
            </a:r>
          </a:p>
          <a:p>
            <a:pPr>
              <a:lnSpc>
                <a:spcPct val="90000"/>
              </a:lnSpc>
            </a:pPr>
            <a:r>
              <a:rPr lang="en-US" sz="2400" dirty="0">
                <a:solidFill>
                  <a:srgbClr val="000000"/>
                </a:solidFill>
              </a:rPr>
              <a:t>ARG0 </a:t>
            </a:r>
            <a:r>
              <a:rPr lang="mr-IN" sz="2400" dirty="0">
                <a:solidFill>
                  <a:srgbClr val="000000"/>
                </a:solidFill>
              </a:rPr>
              <a:t>–</a:t>
            </a:r>
            <a:r>
              <a:rPr lang="en-US" sz="2400" dirty="0">
                <a:solidFill>
                  <a:srgbClr val="000000"/>
                </a:solidFill>
              </a:rPr>
              <a:t> He</a:t>
            </a:r>
          </a:p>
          <a:p>
            <a:pPr>
              <a:lnSpc>
                <a:spcPct val="90000"/>
              </a:lnSpc>
            </a:pPr>
            <a:r>
              <a:rPr lang="en-US" sz="2400" dirty="0">
                <a:solidFill>
                  <a:srgbClr val="000000"/>
                </a:solidFill>
              </a:rPr>
              <a:t>LOC</a:t>
            </a:r>
            <a:r>
              <a:rPr lang="mr-IN" sz="2400" dirty="0">
                <a:solidFill>
                  <a:srgbClr val="000000"/>
                </a:solidFill>
              </a:rPr>
              <a:t>–</a:t>
            </a:r>
            <a:r>
              <a:rPr lang="en-US" sz="2400" dirty="0">
                <a:solidFill>
                  <a:srgbClr val="000000"/>
                </a:solidFill>
              </a:rPr>
              <a:t> in the park</a:t>
            </a:r>
          </a:p>
          <a:p>
            <a:pPr>
              <a:lnSpc>
                <a:spcPct val="90000"/>
              </a:lnSpc>
            </a:pPr>
            <a:endParaRPr lang="en-US" sz="2400" dirty="0">
              <a:solidFill>
                <a:srgbClr val="000000"/>
              </a:solidFill>
            </a:endParaRPr>
          </a:p>
        </p:txBody>
      </p:sp>
      <p:cxnSp>
        <p:nvCxnSpPr>
          <p:cNvPr id="43" name="Straight Arrow Connector 42"/>
          <p:cNvCxnSpPr>
            <a:stCxn id="17" idx="3"/>
            <a:endCxn id="18" idx="3"/>
          </p:cNvCxnSpPr>
          <p:nvPr/>
        </p:nvCxnSpPr>
        <p:spPr>
          <a:xfrm flipV="1">
            <a:off x="6614084" y="5969077"/>
            <a:ext cx="410113" cy="31037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>
            <a:outerShdw blurRad="40000" dist="20000" dir="5400000" rotWithShape="0">
              <a:schemeClr val="accent6">
                <a:alpha val="38000"/>
              </a:scheme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Right Arrow 48"/>
          <p:cNvSpPr/>
          <p:nvPr/>
        </p:nvSpPr>
        <p:spPr>
          <a:xfrm>
            <a:off x="3123338" y="2710523"/>
            <a:ext cx="614475" cy="481978"/>
          </a:xfrm>
          <a:prstGeom prst="rightArrow">
            <a:avLst/>
          </a:prstGeom>
          <a:solidFill>
            <a:srgbClr val="0070C0">
              <a:alpha val="92000"/>
            </a:srgb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9" tIns="34295" rIns="68589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/>
          </a:p>
        </p:txBody>
      </p:sp>
      <p:sp>
        <p:nvSpPr>
          <p:cNvPr id="50" name="Right Arrow 49"/>
          <p:cNvSpPr/>
          <p:nvPr/>
        </p:nvSpPr>
        <p:spPr>
          <a:xfrm rot="10800000">
            <a:off x="3086214" y="5149832"/>
            <a:ext cx="651598" cy="441227"/>
          </a:xfrm>
          <a:prstGeom prst="rightArrow">
            <a:avLst/>
          </a:prstGeom>
          <a:solidFill>
            <a:srgbClr val="F79646">
              <a:alpha val="92000"/>
            </a:srgb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9" tIns="34295" rIns="68589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3798612" y="2037449"/>
            <a:ext cx="6525347" cy="4180172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562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3778440" y="2553470"/>
            <a:ext cx="6631352" cy="3950044"/>
            <a:chOff x="1548449" y="2112158"/>
            <a:chExt cx="7316193" cy="4159341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t="-1" r="178" b="1341"/>
            <a:stretch/>
          </p:blipFill>
          <p:spPr>
            <a:xfrm>
              <a:off x="1548449" y="2112158"/>
              <a:ext cx="7316193" cy="415934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5" name="Oval 24"/>
            <p:cNvSpPr/>
            <p:nvPr/>
          </p:nvSpPr>
          <p:spPr>
            <a:xfrm>
              <a:off x="8143903" y="6084556"/>
              <a:ext cx="694311" cy="186943"/>
            </a:xfrm>
            <a:prstGeom prst="ellipse">
              <a:avLst/>
            </a:prstGeom>
            <a:solidFill>
              <a:schemeClr val="bg1"/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1835700" y="593367"/>
            <a:ext cx="8520600" cy="7636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r>
              <a:rPr lang="en-US" dirty="0" smtClean="0"/>
              <a:t>Complex models to End-to-End</a:t>
            </a:r>
            <a:endParaRPr lang="en" dirty="0"/>
          </a:p>
        </p:txBody>
      </p:sp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1803358" y="1536633"/>
            <a:ext cx="9888860" cy="45552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marL="971550" lvl="1"/>
            <a:endParaRPr lang="en-US" dirty="0" smtClean="0">
              <a:latin typeface="Apple SD 산돌고딕 Neo 일반체"/>
              <a:ea typeface="Apple SD 산돌고딕 Neo 일반체"/>
              <a:cs typeface="Apple SD 산돌고딕 Neo 일반체"/>
              <a:sym typeface="Verdana"/>
            </a:endParaRPr>
          </a:p>
          <a:p>
            <a:pPr marL="685800" lvl="1"/>
            <a:endParaRPr lang="en-US" sz="20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32</a:t>
            </a:fld>
            <a:endParaRPr lang="en"/>
          </a:p>
        </p:txBody>
      </p:sp>
      <p:sp>
        <p:nvSpPr>
          <p:cNvPr id="5" name="TextBox 4"/>
          <p:cNvSpPr txBox="1"/>
          <p:nvPr/>
        </p:nvSpPr>
        <p:spPr>
          <a:xfrm>
            <a:off x="-251696" y="1796381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Text Placeholder 1"/>
          <p:cNvSpPr txBox="1">
            <a:spLocks/>
          </p:cNvSpPr>
          <p:nvPr/>
        </p:nvSpPr>
        <p:spPr>
          <a:xfrm>
            <a:off x="1835699" y="1482065"/>
            <a:ext cx="10441465" cy="45552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rmAutofit/>
          </a:bodyPr>
          <a:lstStyle>
            <a:lvl1pPr marL="342900" lvl="0" indent="-342900" algn="l" defTabSz="457200" rtl="0" eaLnBrk="1" latinLnBrk="0" hangingPunct="1">
              <a:spcBef>
                <a:spcPts val="0"/>
              </a:spcBef>
              <a:buFont typeface="Arial"/>
              <a:buChar char="•"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1pPr>
            <a:lvl2pPr marL="742950" lvl="1" indent="-285750" algn="l" defTabSz="457200" rtl="0" eaLnBrk="1" latinLnBrk="0" hangingPunct="1">
              <a:spcBef>
                <a:spcPts val="0"/>
              </a:spcBef>
              <a:buFont typeface="Arial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2pPr>
            <a:lvl3pPr marL="1143000" lvl="2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3pPr>
            <a:lvl4pPr marL="1600200" lvl="3" indent="-228600" algn="l" defTabSz="457200" rtl="0" eaLnBrk="1" latinLnBrk="0" hangingPunct="1">
              <a:spcBef>
                <a:spcPts val="0"/>
              </a:spcBef>
              <a:buFont typeface="Arial"/>
              <a:buChar char="–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4pPr>
            <a:lvl5pPr marL="2057400" lvl="4" indent="-228600" algn="l" defTabSz="457200" rtl="0" eaLnBrk="1" latinLnBrk="0" hangingPunct="1">
              <a:spcBef>
                <a:spcPts val="0"/>
              </a:spcBef>
              <a:buFont typeface="Arial"/>
              <a:buChar char="»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5pPr>
            <a:lvl6pPr marL="2514600" lvl="5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800" dirty="0" smtClean="0">
                <a:sym typeface="Verdana"/>
              </a:rPr>
              <a:t>End-to-end </a:t>
            </a:r>
            <a:r>
              <a:rPr lang="en-US" altLang="ko-KR" sz="2800" dirty="0">
                <a:sym typeface="Verdana"/>
              </a:rPr>
              <a:t>Semantic Role </a:t>
            </a:r>
            <a:r>
              <a:rPr lang="en-US" altLang="ko-KR" sz="2800" dirty="0" smtClean="0">
                <a:sym typeface="Verdana"/>
              </a:rPr>
              <a:t>Labeling.</a:t>
            </a:r>
          </a:p>
          <a:p>
            <a:pPr lvl="1"/>
            <a:r>
              <a:rPr lang="en-US" altLang="ko-KR" sz="2400" dirty="0">
                <a:sym typeface="Verdana"/>
              </a:rPr>
              <a:t>Neural models </a:t>
            </a:r>
            <a:r>
              <a:rPr lang="en-US" altLang="ko-KR" sz="2400" dirty="0" smtClean="0">
                <a:sym typeface="Verdana"/>
              </a:rPr>
              <a:t>often perform better </a:t>
            </a:r>
            <a:r>
              <a:rPr lang="en-US" altLang="ko-KR" sz="2400" dirty="0">
                <a:sym typeface="Verdana"/>
              </a:rPr>
              <a:t>on </a:t>
            </a:r>
            <a:r>
              <a:rPr lang="en-US" altLang="ko-KR" sz="2400" b="1" i="1" dirty="0">
                <a:sym typeface="Verdana"/>
              </a:rPr>
              <a:t>end-to-end </a:t>
            </a:r>
            <a:r>
              <a:rPr lang="en-US" altLang="ko-KR" sz="2400" dirty="0" smtClean="0">
                <a:sym typeface="Verdana"/>
              </a:rPr>
              <a:t>learning.</a:t>
            </a:r>
            <a:r>
              <a:rPr lang="en-US" altLang="ko-KR" sz="2400" dirty="0">
                <a:sym typeface="Verdana"/>
              </a:rPr>
              <a:t/>
            </a:r>
            <a:br>
              <a:rPr lang="en-US" altLang="ko-KR" sz="2400" dirty="0">
                <a:sym typeface="Verdana"/>
              </a:rPr>
            </a:br>
            <a:endParaRPr lang="en-US" altLang="ko-KR" sz="2400" dirty="0">
              <a:sym typeface="Verdana"/>
            </a:endParaRPr>
          </a:p>
          <a:p>
            <a:pPr lvl="1"/>
            <a:endParaRPr lang="en-US" altLang="ko-KR" sz="2400" dirty="0">
              <a:sym typeface="Verdana"/>
            </a:endParaRPr>
          </a:p>
          <a:p>
            <a:pPr lvl="1"/>
            <a:endParaRPr lang="en-US" altLang="ko-KR" sz="2400" dirty="0">
              <a:sym typeface="Verdana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438140" y="3529089"/>
            <a:ext cx="2040095" cy="67741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400" dirty="0">
                <a:solidFill>
                  <a:srgbClr val="000000"/>
                </a:solidFill>
              </a:rPr>
              <a:t>“He walked </a:t>
            </a:r>
            <a:br>
              <a:rPr lang="en-US" sz="2400" dirty="0">
                <a:solidFill>
                  <a:srgbClr val="000000"/>
                </a:solidFill>
              </a:rPr>
            </a:br>
            <a:r>
              <a:rPr lang="en-US" sz="2400" dirty="0">
                <a:solidFill>
                  <a:srgbClr val="000000"/>
                </a:solidFill>
              </a:rPr>
              <a:t>in the park”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716228" y="5380148"/>
            <a:ext cx="1320781" cy="378220"/>
          </a:xfrm>
          <a:prstGeom prst="rect">
            <a:avLst/>
          </a:prstGeom>
          <a:noFill/>
          <a:ln w="38100" cmpd="sng">
            <a:solidFill>
              <a:srgbClr val="F79646"/>
            </a:solidFill>
          </a:ln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400" b="1" dirty="0">
                <a:solidFill>
                  <a:srgbClr val="000000"/>
                </a:solidFill>
              </a:rPr>
              <a:t>Y</a:t>
            </a:r>
            <a:r>
              <a:rPr lang="en-US" sz="2400" dirty="0">
                <a:solidFill>
                  <a:srgbClr val="000000"/>
                </a:solidFill>
              </a:rPr>
              <a:t> (output)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718911" y="2972123"/>
            <a:ext cx="1199808" cy="393806"/>
          </a:xfrm>
          <a:prstGeom prst="rect">
            <a:avLst/>
          </a:prstGeom>
          <a:noFill/>
          <a:ln w="38100" cmpd="sng">
            <a:solidFill>
              <a:srgbClr val="00B0F0"/>
            </a:solidFill>
          </a:ln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400" b="1" dirty="0">
                <a:solidFill>
                  <a:srgbClr val="000000"/>
                </a:solidFill>
              </a:rPr>
              <a:t>X </a:t>
            </a:r>
            <a:r>
              <a:rPr lang="en-US" sz="2400" dirty="0">
                <a:solidFill>
                  <a:srgbClr val="000000"/>
                </a:solidFill>
              </a:rPr>
              <a:t>(Input )</a:t>
            </a:r>
            <a:endParaRPr lang="en-US" sz="2400" b="1" dirty="0">
              <a:solidFill>
                <a:srgbClr val="000000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677547" y="5874178"/>
            <a:ext cx="2040095" cy="118121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2400" dirty="0">
                <a:solidFill>
                  <a:srgbClr val="000000"/>
                </a:solidFill>
              </a:rPr>
              <a:t>VERB </a:t>
            </a:r>
            <a:r>
              <a:rPr lang="mr-IN" sz="2400" dirty="0">
                <a:solidFill>
                  <a:srgbClr val="000000"/>
                </a:solidFill>
              </a:rPr>
              <a:t>–</a:t>
            </a:r>
            <a:r>
              <a:rPr lang="en-US" sz="2400" dirty="0">
                <a:solidFill>
                  <a:srgbClr val="000000"/>
                </a:solidFill>
              </a:rPr>
              <a:t> walked</a:t>
            </a:r>
          </a:p>
          <a:p>
            <a:pPr>
              <a:lnSpc>
                <a:spcPct val="90000"/>
              </a:lnSpc>
            </a:pPr>
            <a:r>
              <a:rPr lang="en-US" sz="2400" dirty="0">
                <a:solidFill>
                  <a:srgbClr val="000000"/>
                </a:solidFill>
              </a:rPr>
              <a:t>ARG0 </a:t>
            </a:r>
            <a:r>
              <a:rPr lang="mr-IN" sz="2400" dirty="0">
                <a:solidFill>
                  <a:srgbClr val="000000"/>
                </a:solidFill>
              </a:rPr>
              <a:t>–</a:t>
            </a:r>
            <a:r>
              <a:rPr lang="en-US" sz="2400" dirty="0">
                <a:solidFill>
                  <a:srgbClr val="000000"/>
                </a:solidFill>
              </a:rPr>
              <a:t> He</a:t>
            </a:r>
          </a:p>
          <a:p>
            <a:pPr>
              <a:lnSpc>
                <a:spcPct val="90000"/>
              </a:lnSpc>
            </a:pPr>
            <a:r>
              <a:rPr lang="en-US" sz="2400" dirty="0">
                <a:solidFill>
                  <a:srgbClr val="000000"/>
                </a:solidFill>
              </a:rPr>
              <a:t>LOC</a:t>
            </a:r>
            <a:r>
              <a:rPr lang="mr-IN" sz="2400" dirty="0">
                <a:solidFill>
                  <a:srgbClr val="000000"/>
                </a:solidFill>
              </a:rPr>
              <a:t>–</a:t>
            </a:r>
            <a:r>
              <a:rPr lang="en-US" sz="2400" dirty="0">
                <a:solidFill>
                  <a:srgbClr val="000000"/>
                </a:solidFill>
              </a:rPr>
              <a:t> in the park</a:t>
            </a:r>
          </a:p>
          <a:p>
            <a:pPr>
              <a:lnSpc>
                <a:spcPct val="90000"/>
              </a:lnSpc>
            </a:pPr>
            <a:endParaRPr lang="en-US" sz="2400" dirty="0">
              <a:solidFill>
                <a:srgbClr val="000000"/>
              </a:solidFill>
            </a:endParaRPr>
          </a:p>
        </p:txBody>
      </p:sp>
      <p:sp>
        <p:nvSpPr>
          <p:cNvPr id="49" name="Right Arrow 48"/>
          <p:cNvSpPr/>
          <p:nvPr/>
        </p:nvSpPr>
        <p:spPr>
          <a:xfrm>
            <a:off x="3103167" y="2903809"/>
            <a:ext cx="614475" cy="481978"/>
          </a:xfrm>
          <a:prstGeom prst="rightArrow">
            <a:avLst/>
          </a:prstGeom>
          <a:solidFill>
            <a:srgbClr val="0070C0">
              <a:alpha val="92000"/>
            </a:srgb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9" tIns="34295" rIns="68589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/>
          </a:p>
        </p:txBody>
      </p:sp>
      <p:sp>
        <p:nvSpPr>
          <p:cNvPr id="50" name="Right Arrow 49"/>
          <p:cNvSpPr/>
          <p:nvPr/>
        </p:nvSpPr>
        <p:spPr>
          <a:xfrm rot="10800000">
            <a:off x="3066043" y="5343118"/>
            <a:ext cx="651598" cy="441227"/>
          </a:xfrm>
          <a:prstGeom prst="rightArrow">
            <a:avLst/>
          </a:prstGeom>
          <a:solidFill>
            <a:srgbClr val="F79646">
              <a:alpha val="92000"/>
            </a:srgb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9" tIns="34295" rIns="68589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3717642" y="2501896"/>
                <a:ext cx="6802935" cy="4119406"/>
              </a:xfrm>
              <a:prstGeom prst="rect">
                <a:avLst/>
              </a:prstGeom>
              <a:solidFill>
                <a:srgbClr val="000000">
                  <a:alpha val="67059"/>
                </a:srgbClr>
              </a:solidFill>
              <a:ln w="19050">
                <a:noFill/>
                <a:miter lim="800000"/>
              </a:ln>
              <a:effectLst>
                <a:outerShdw blurRad="50800" dist="50800" dir="5400000" algn="ctr" rotWithShape="0">
                  <a:srgbClr val="000000">
                    <a:alpha val="79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9" tIns="34295" rIns="68589" bIns="3429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3600" b="1" i="1">
                        <a:latin typeface="Cambria Math" charset="0"/>
                        <a:ea typeface="Cambria Math" charset="0"/>
                        <a:cs typeface="Cambria Math" charset="0"/>
                      </a:rPr>
                      <m:t>𝜽</m:t>
                    </m:r>
                  </m:oMath>
                </a14:m>
                <a:r>
                  <a:rPr lang="en-US" sz="3600" b="1" dirty="0"/>
                  <a:t> (model)</a:t>
                </a:r>
              </a:p>
              <a:p>
                <a:pPr algn="ctr">
                  <a:lnSpc>
                    <a:spcPct val="90000"/>
                  </a:lnSpc>
                </a:pPr>
                <a:endParaRPr lang="en-US" sz="3600" b="1" dirty="0"/>
              </a:p>
              <a:p>
                <a:pPr algn="ctr">
                  <a:lnSpc>
                    <a:spcPct val="90000"/>
                  </a:lnSpc>
                </a:pPr>
                <a:endParaRPr lang="en-US" sz="3600" b="1" dirty="0"/>
              </a:p>
              <a:p>
                <a:pPr algn="ctr">
                  <a:lnSpc>
                    <a:spcPct val="90000"/>
                  </a:lnSpc>
                </a:pPr>
                <a:endParaRPr lang="en-US" sz="3600" b="1" dirty="0"/>
              </a:p>
              <a:p>
                <a:pPr algn="ctr">
                  <a:lnSpc>
                    <a:spcPct val="90000"/>
                  </a:lnSpc>
                </a:pPr>
                <a:endParaRPr lang="en-US" sz="3600" b="1" dirty="0"/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7642" y="2501896"/>
                <a:ext cx="6802935" cy="4119406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 w="19050">
                <a:noFill/>
                <a:miter lim="800000"/>
              </a:ln>
              <a:effectLst>
                <a:outerShdw blurRad="50800" dist="50800" dir="5400000" algn="ctr" rotWithShape="0">
                  <a:srgbClr val="000000">
                    <a:alpha val="79000"/>
                  </a:srgb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95" r="2637" b="4569"/>
          <a:stretch/>
        </p:blipFill>
        <p:spPr>
          <a:xfrm>
            <a:off x="4590051" y="3987145"/>
            <a:ext cx="4876093" cy="2107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5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33</a:t>
            </a:fld>
            <a:endParaRPr lang="en"/>
          </a:p>
        </p:txBody>
      </p:sp>
      <p:sp>
        <p:nvSpPr>
          <p:cNvPr id="23" name="Shape 66"/>
          <p:cNvSpPr txBox="1">
            <a:spLocks noGrp="1"/>
          </p:cNvSpPr>
          <p:nvPr>
            <p:ph type="title"/>
          </p:nvPr>
        </p:nvSpPr>
        <p:spPr>
          <a:xfrm>
            <a:off x="1835700" y="593367"/>
            <a:ext cx="8832300" cy="7636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lvl="0"/>
            <a:r>
              <a:rPr lang="en-US" dirty="0" smtClean="0">
                <a:sym typeface="Verdana"/>
              </a:rPr>
              <a:t>How to solve it?</a:t>
            </a:r>
            <a:endParaRPr lang="en-US" sz="3600" b="1" dirty="0">
              <a:solidFill>
                <a:srgbClr val="404040"/>
              </a:solidFill>
              <a:latin typeface="Apple SD 산돌고딕 Neo 일반체"/>
              <a:ea typeface="Apple SD 산돌고딕 Neo 일반체"/>
              <a:cs typeface="Apple SD 산돌고딕 Neo 일반체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Google Shape;149;p21"/>
              <p:cNvSpPr txBox="1">
                <a:spLocks/>
              </p:cNvSpPr>
              <p:nvPr/>
            </p:nvSpPr>
            <p:spPr>
              <a:xfrm>
                <a:off x="1835700" y="1482065"/>
                <a:ext cx="8520600" cy="3416400"/>
              </a:xfrm>
              <a:prstGeom prst="rect">
                <a:avLst/>
              </a:prstGeom>
            </p:spPr>
            <p:txBody>
              <a:bodyPr spcFirstLastPara="1" vert="horz" wrap="square" lIns="91425" tIns="91425" rIns="91425" bIns="91425" rtlCol="0" anchor="t" anchorCtr="0">
                <a:noAutofit/>
              </a:bodyPr>
              <a:lstStyle>
                <a:lvl1pPr marL="342900" lvl="0" indent="-342900" algn="l" defTabSz="457200" rtl="0" eaLnBrk="1" latinLnBrk="0" hangingPunct="1">
                  <a:spcBef>
                    <a:spcPts val="0"/>
                  </a:spcBef>
                  <a:buFont typeface="Arial"/>
                  <a:buChar char="•"/>
                  <a:defRPr sz="3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pple SD 산돌고딕 Neo 일반체"/>
                    <a:ea typeface="Apple SD 산돌고딕 Neo 일반체"/>
                    <a:cs typeface="Apple SD 산돌고딕 Neo 일반체"/>
                  </a:defRPr>
                </a:lvl1pPr>
                <a:lvl2pPr marL="742950" lvl="1" indent="-285750" algn="l" defTabSz="457200" rtl="0" eaLnBrk="1" latinLnBrk="0" hangingPunct="1">
                  <a:spcBef>
                    <a:spcPts val="0"/>
                  </a:spcBef>
                  <a:buFont typeface="Arial"/>
                  <a:buChar char="•"/>
                  <a:defRPr sz="2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pple SD 산돌고딕 Neo 일반체"/>
                    <a:ea typeface="Apple SD 산돌고딕 Neo 일반체"/>
                    <a:cs typeface="Apple SD 산돌고딕 Neo 일반체"/>
                  </a:defRPr>
                </a:lvl2pPr>
                <a:lvl3pPr marL="1143000" lvl="2" indent="-228600" algn="l" defTabSz="457200" rtl="0" eaLnBrk="1" latinLnBrk="0" hangingPunct="1">
                  <a:spcBef>
                    <a:spcPts val="0"/>
                  </a:spcBef>
                  <a:buFont typeface="Arial"/>
                  <a:buChar char="•"/>
                  <a:defRPr sz="2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pple SD 산돌고딕 Neo 일반체"/>
                    <a:ea typeface="Apple SD 산돌고딕 Neo 일반체"/>
                    <a:cs typeface="Apple SD 산돌고딕 Neo 일반체"/>
                  </a:defRPr>
                </a:lvl3pPr>
                <a:lvl4pPr marL="1600200" lvl="3" indent="-228600" algn="l" defTabSz="457200" rtl="0" eaLnBrk="1" latinLnBrk="0" hangingPunct="1">
                  <a:spcBef>
                    <a:spcPts val="0"/>
                  </a:spcBef>
                  <a:buFont typeface="Arial"/>
                  <a:buChar char="–"/>
                  <a:defRPr sz="20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pple SD 산돌고딕 Neo 일반체"/>
                    <a:ea typeface="Apple SD 산돌고딕 Neo 일반체"/>
                    <a:cs typeface="Apple SD 산돌고딕 Neo 일반체"/>
                  </a:defRPr>
                </a:lvl4pPr>
                <a:lvl5pPr marL="2057400" lvl="4" indent="-228600" algn="l" defTabSz="457200" rtl="0" eaLnBrk="1" latinLnBrk="0" hangingPunct="1">
                  <a:spcBef>
                    <a:spcPts val="0"/>
                  </a:spcBef>
                  <a:buFont typeface="Arial"/>
                  <a:buChar char="»"/>
                  <a:defRPr sz="20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pple SD 산돌고딕 Neo 일반체"/>
                    <a:ea typeface="Apple SD 산돌고딕 Neo 일반체"/>
                    <a:cs typeface="Apple SD 산돌고딕 Neo 일반체"/>
                  </a:defRPr>
                </a:lvl5pPr>
                <a:lvl6pPr marL="2514600" lvl="5" indent="-228600" algn="l" defTabSz="457200" rtl="0" eaLnBrk="1" latinLnBrk="0" hangingPunct="1">
                  <a:spcBef>
                    <a:spcPts val="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lvl="6" indent="-228600" algn="l" defTabSz="457200" rtl="0" eaLnBrk="1" latinLnBrk="0" hangingPunct="1">
                  <a:spcBef>
                    <a:spcPts val="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lvl="7" indent="-228600" algn="l" defTabSz="457200" rtl="0" eaLnBrk="1" latinLnBrk="0" hangingPunct="1">
                  <a:spcBef>
                    <a:spcPts val="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lvl="8" indent="-228600" algn="l" defTabSz="457200" rtl="0" eaLnBrk="1" latinLnBrk="0" hangingPunct="1">
                  <a:spcBef>
                    <a:spcPts val="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/>
                  <a:buNone/>
                </a:pPr>
                <a:r>
                  <a:rPr lang="en" sz="2400" dirty="0" smtClean="0"/>
                  <a:t>Formulate </a:t>
                </a:r>
                <a:r>
                  <a:rPr lang="en-US" sz="2400" dirty="0" smtClean="0"/>
                  <a:t>the problem </a:t>
                </a:r>
                <a:r>
                  <a:rPr lang="en" sz="2400" dirty="0" smtClean="0"/>
                  <a:t>as a </a:t>
                </a:r>
                <a:r>
                  <a:rPr lang="en" sz="2400" b="1" dirty="0" smtClean="0"/>
                  <a:t>BIO tagging problem</a:t>
                </a:r>
                <a:r>
                  <a:rPr lang="en-US" sz="2400" b="1" dirty="0" smtClean="0"/>
                  <a:t>.</a:t>
                </a:r>
                <a:endParaRPr lang="en" sz="2400" b="1" dirty="0" smtClean="0"/>
              </a:p>
              <a:p>
                <a:pPr marL="0" indent="0">
                  <a:spcBef>
                    <a:spcPts val="1600"/>
                  </a:spcBef>
                  <a:buNone/>
                </a:pPr>
                <a:r>
                  <a:rPr lang="en" sz="2400" b="1" dirty="0"/>
                  <a:t>Input</a:t>
                </a:r>
                <a:r>
                  <a:rPr lang="en" sz="2400" dirty="0"/>
                  <a:t>: a sentence-predicate pair </a:t>
                </a:r>
                <a:r>
                  <a:rPr lang="en-US" sz="2400" dirty="0" smtClean="0"/>
                  <a:t>(</a:t>
                </a:r>
                <a:r>
                  <a:rPr lang="en-US" sz="2400" dirty="0" err="1" smtClean="0"/>
                  <a:t>x,verb</a:t>
                </a:r>
                <a:r>
                  <a:rPr lang="en-US" sz="2400" dirty="0" smtClean="0"/>
                  <a:t>)</a:t>
                </a:r>
              </a:p>
              <a:p>
                <a:pPr marL="0" indent="0">
                  <a:spcBef>
                    <a:spcPts val="1600"/>
                  </a:spcBef>
                  <a:buNone/>
                </a:pPr>
                <a:r>
                  <a:rPr lang="en" sz="2400" b="1" dirty="0" smtClean="0"/>
                  <a:t>Output</a:t>
                </a:r>
                <a:r>
                  <a:rPr lang="en" sz="2400" dirty="0"/>
                  <a:t>: a sequence of </a:t>
                </a:r>
                <a:r>
                  <a:rPr lang="en" sz="2400" dirty="0" smtClean="0"/>
                  <a:t>tags</a:t>
                </a:r>
                <a:r>
                  <a:rPr lang="en-US" sz="2400" dirty="0" smtClean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𝑦</m:t>
                    </m:r>
                  </m:oMath>
                </a14:m>
                <a:r>
                  <a:rPr lang="en" sz="2400" dirty="0" smtClean="0"/>
                  <a:t>, </a:t>
                </a:r>
                <a:r>
                  <a:rPr lang="en" sz="2400" dirty="0" err="1" smtClean="0"/>
                  <a:t>wher</a:t>
                </a:r>
                <a:r>
                  <a:rPr lang="en-US" sz="2400" dirty="0" smtClean="0"/>
                  <a:t>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" sz="24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" sz="2400" dirty="0" smtClean="0"/>
                  <a:t> ∈ </a:t>
                </a:r>
                <a:r>
                  <a:rPr lang="en" sz="2400" dirty="0" err="1"/>
                  <a:t>Ω</a:t>
                </a:r>
                <a:r>
                  <a:rPr lang="en" sz="2400" dirty="0"/>
                  <a:t> (a set of</a:t>
                </a:r>
                <a:r>
                  <a:rPr lang="en-US" sz="2400" dirty="0"/>
                  <a:t> </a:t>
                </a:r>
                <a:r>
                  <a:rPr lang="en" sz="2400" dirty="0"/>
                  <a:t>BIO tags)</a:t>
                </a:r>
              </a:p>
              <a:p>
                <a:pPr marL="0" indent="0">
                  <a:spcBef>
                    <a:spcPts val="1600"/>
                  </a:spcBef>
                  <a:buNone/>
                </a:pPr>
                <a:r>
                  <a:rPr lang="en" sz="2400" b="1" dirty="0"/>
                  <a:t>Example</a:t>
                </a:r>
                <a:r>
                  <a:rPr lang="en" sz="2400" dirty="0" smtClean="0">
                    <a:solidFill>
                      <a:srgbClr val="000000"/>
                    </a:solidFill>
                  </a:rPr>
                  <a:t>:             </a:t>
                </a:r>
                <a:r>
                  <a:rPr lang="en-US" sz="2400" dirty="0" smtClean="0">
                    <a:solidFill>
                      <a:srgbClr val="FF0000"/>
                    </a:solidFill>
                  </a:rPr>
                  <a:t>He    </a:t>
                </a:r>
                <a:r>
                  <a:rPr lang="en-US" sz="2400" u="sng" dirty="0" smtClean="0">
                    <a:solidFill>
                      <a:srgbClr val="9900FF"/>
                    </a:solidFill>
                  </a:rPr>
                  <a:t>walked</a:t>
                </a:r>
                <a:r>
                  <a:rPr lang="en-US" sz="2400" dirty="0" smtClean="0">
                    <a:solidFill>
                      <a:srgbClr val="000000"/>
                    </a:solidFill>
                  </a:rPr>
                  <a:t>  </a:t>
                </a:r>
                <a:r>
                  <a:rPr lang="en" sz="2400" dirty="0" err="1" smtClean="0">
                    <a:solidFill>
                      <a:srgbClr val="38761D"/>
                    </a:solidFill>
                  </a:rPr>
                  <a:t>i</a:t>
                </a:r>
                <a:r>
                  <a:rPr lang="en-US" sz="2400" dirty="0">
                    <a:solidFill>
                      <a:srgbClr val="38761D"/>
                    </a:solidFill>
                  </a:rPr>
                  <a:t>n</a:t>
                </a:r>
                <a:r>
                  <a:rPr lang="en" sz="2400" dirty="0">
                    <a:solidFill>
                      <a:srgbClr val="38761D"/>
                    </a:solidFill>
                  </a:rPr>
                  <a:t> </a:t>
                </a:r>
                <a:r>
                  <a:rPr lang="en-US" sz="2400" dirty="0">
                    <a:solidFill>
                      <a:srgbClr val="38761D"/>
                    </a:solidFill>
                  </a:rPr>
                  <a:t>      the     </a:t>
                </a:r>
                <a:r>
                  <a:rPr lang="en-US" sz="2400" dirty="0" smtClean="0">
                    <a:solidFill>
                      <a:srgbClr val="38761D"/>
                    </a:solidFill>
                  </a:rPr>
                  <a:t>park </a:t>
                </a:r>
                <a:r>
                  <a:rPr lang="en-US" sz="2400" dirty="0">
                    <a:solidFill>
                      <a:srgbClr val="000000"/>
                    </a:solidFill>
                  </a:rPr>
                  <a:t> </a:t>
                </a:r>
                <a:r>
                  <a:rPr lang="en-US" sz="2400" dirty="0" smtClean="0">
                    <a:solidFill>
                      <a:srgbClr val="000000"/>
                    </a:solidFill>
                  </a:rPr>
                  <a:t>  </a:t>
                </a:r>
                <a:r>
                  <a:rPr lang="en" sz="2400" dirty="0" smtClean="0">
                    <a:solidFill>
                      <a:srgbClr val="000000"/>
                    </a:solidFill>
                  </a:rPr>
                  <a:t>.</a:t>
                </a:r>
              </a:p>
              <a:p>
                <a:pPr marL="0" indent="0">
                  <a:spcBef>
                    <a:spcPts val="1600"/>
                  </a:spcBef>
                  <a:buFont typeface="Arial"/>
                  <a:buNone/>
                </a:pPr>
                <a:endParaRPr lang="en" sz="2400" dirty="0" smtClean="0">
                  <a:solidFill>
                    <a:srgbClr val="000000"/>
                  </a:solidFill>
                </a:endParaRPr>
              </a:p>
              <a:p>
                <a:pPr marL="0" indent="0">
                  <a:spcBef>
                    <a:spcPts val="1600"/>
                  </a:spcBef>
                  <a:buFont typeface="Arial"/>
                  <a:buNone/>
                </a:pPr>
                <a:r>
                  <a:rPr lang="en" sz="2400" dirty="0" smtClean="0">
                    <a:solidFill>
                      <a:srgbClr val="000000"/>
                    </a:solidFill>
                  </a:rPr>
                  <a:t>                                          </a:t>
                </a:r>
              </a:p>
              <a:p>
                <a:pPr marL="0" indent="0">
                  <a:buNone/>
                </a:pPr>
                <a:r>
                  <a:rPr lang="en" sz="2000" dirty="0" smtClean="0">
                    <a:solidFill>
                      <a:srgbClr val="000000"/>
                    </a:solidFill>
                  </a:rPr>
                  <a:t>            </a:t>
                </a:r>
                <a:r>
                  <a:rPr lang="en-US" sz="2000" dirty="0" smtClean="0">
                    <a:solidFill>
                      <a:srgbClr val="000000"/>
                    </a:solidFill>
                  </a:rPr>
                  <a:t>			  </a:t>
                </a:r>
                <a:r>
                  <a:rPr lang="en" sz="2000" dirty="0" smtClean="0">
                    <a:solidFill>
                      <a:srgbClr val="000000"/>
                    </a:solidFill>
                  </a:rPr>
                  <a:t> </a:t>
                </a:r>
                <a:r>
                  <a:rPr lang="en-US" sz="2000" dirty="0" smtClean="0">
                    <a:solidFill>
                      <a:srgbClr val="000000"/>
                    </a:solidFill>
                  </a:rPr>
                  <a:t> </a:t>
                </a:r>
                <a:r>
                  <a:rPr lang="en" sz="2000" dirty="0" smtClean="0">
                    <a:solidFill>
                      <a:srgbClr val="FF0000"/>
                    </a:solidFill>
                  </a:rPr>
                  <a:t>B-ARG0</a:t>
                </a:r>
                <a:r>
                  <a:rPr lang="en" sz="2000" dirty="0" smtClean="0">
                    <a:solidFill>
                      <a:srgbClr val="000000"/>
                    </a:solidFill>
                  </a:rPr>
                  <a:t>   </a:t>
                </a:r>
                <a:r>
                  <a:rPr lang="en" sz="2000" dirty="0" smtClean="0">
                    <a:solidFill>
                      <a:srgbClr val="9900FF"/>
                    </a:solidFill>
                  </a:rPr>
                  <a:t>B-V </a:t>
                </a:r>
                <a:r>
                  <a:rPr lang="en" sz="2000" dirty="0" smtClean="0">
                    <a:solidFill>
                      <a:srgbClr val="000000"/>
                    </a:solidFill>
                  </a:rPr>
                  <a:t> </a:t>
                </a:r>
                <a:r>
                  <a:rPr lang="en" sz="2000" dirty="0" smtClean="0">
                    <a:solidFill>
                      <a:srgbClr val="38761D"/>
                    </a:solidFill>
                  </a:rPr>
                  <a:t>B-ARG1  I-ARG1</a:t>
                </a:r>
                <a:r>
                  <a:rPr lang="en" sz="2000" dirty="0" smtClean="0">
                    <a:solidFill>
                      <a:srgbClr val="000000"/>
                    </a:solidFill>
                  </a:rPr>
                  <a:t> </a:t>
                </a:r>
                <a:r>
                  <a:rPr lang="en" sz="2000" dirty="0">
                    <a:solidFill>
                      <a:srgbClr val="38761D"/>
                    </a:solidFill>
                  </a:rPr>
                  <a:t>I-ARG1</a:t>
                </a:r>
                <a:r>
                  <a:rPr lang="en" sz="2000" dirty="0" smtClean="0">
                    <a:solidFill>
                      <a:srgbClr val="000000"/>
                    </a:solidFill>
                  </a:rPr>
                  <a:t>  O</a:t>
                </a:r>
              </a:p>
              <a:p>
                <a:pPr marL="0" indent="0">
                  <a:buFont typeface="Arial"/>
                  <a:buNone/>
                </a:pPr>
                <a:endParaRPr lang="en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13" name="Google Shape;149;p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5700" y="1482065"/>
                <a:ext cx="8520600" cy="3416400"/>
              </a:xfrm>
              <a:prstGeom prst="rect">
                <a:avLst/>
              </a:prstGeom>
              <a:blipFill rotWithShape="0">
                <a:blip r:embed="rId3"/>
                <a:stretch>
                  <a:fillRect l="-1073" b="-101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Google Shape;150;p21"/>
          <p:cNvSpPr/>
          <p:nvPr/>
        </p:nvSpPr>
        <p:spPr>
          <a:xfrm>
            <a:off x="3959089" y="3986288"/>
            <a:ext cx="5846550" cy="2661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SRL System</a:t>
            </a:r>
            <a:endParaRPr/>
          </a:p>
        </p:txBody>
      </p:sp>
      <p:sp>
        <p:nvSpPr>
          <p:cNvPr id="15" name="Google Shape;151;p21"/>
          <p:cNvSpPr/>
          <p:nvPr/>
        </p:nvSpPr>
        <p:spPr>
          <a:xfrm>
            <a:off x="4420989" y="3649663"/>
            <a:ext cx="78300" cy="2976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52;p21"/>
          <p:cNvSpPr/>
          <p:nvPr/>
        </p:nvSpPr>
        <p:spPr>
          <a:xfrm>
            <a:off x="5216683" y="3649663"/>
            <a:ext cx="78300" cy="2976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53;p21"/>
          <p:cNvSpPr/>
          <p:nvPr/>
        </p:nvSpPr>
        <p:spPr>
          <a:xfrm>
            <a:off x="5893429" y="3649663"/>
            <a:ext cx="78300" cy="2976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54;p21"/>
          <p:cNvSpPr/>
          <p:nvPr/>
        </p:nvSpPr>
        <p:spPr>
          <a:xfrm>
            <a:off x="6729407" y="3649663"/>
            <a:ext cx="78300" cy="2976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155;p21"/>
          <p:cNvSpPr/>
          <p:nvPr/>
        </p:nvSpPr>
        <p:spPr>
          <a:xfrm>
            <a:off x="7524078" y="3649663"/>
            <a:ext cx="78300" cy="2976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159;p21"/>
          <p:cNvSpPr/>
          <p:nvPr/>
        </p:nvSpPr>
        <p:spPr>
          <a:xfrm>
            <a:off x="4420989" y="4252388"/>
            <a:ext cx="78300" cy="2976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160;p21"/>
          <p:cNvSpPr/>
          <p:nvPr/>
        </p:nvSpPr>
        <p:spPr>
          <a:xfrm>
            <a:off x="5216683" y="4252388"/>
            <a:ext cx="78300" cy="2976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161;p21"/>
          <p:cNvSpPr/>
          <p:nvPr/>
        </p:nvSpPr>
        <p:spPr>
          <a:xfrm>
            <a:off x="5893429" y="4252388"/>
            <a:ext cx="78300" cy="2976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162;p21"/>
          <p:cNvSpPr/>
          <p:nvPr/>
        </p:nvSpPr>
        <p:spPr>
          <a:xfrm>
            <a:off x="6729407" y="4252388"/>
            <a:ext cx="78300" cy="2976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163;p21"/>
          <p:cNvSpPr/>
          <p:nvPr/>
        </p:nvSpPr>
        <p:spPr>
          <a:xfrm>
            <a:off x="7524078" y="4252388"/>
            <a:ext cx="78300" cy="2976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155;p21"/>
          <p:cNvSpPr/>
          <p:nvPr/>
        </p:nvSpPr>
        <p:spPr>
          <a:xfrm>
            <a:off x="8245383" y="3669176"/>
            <a:ext cx="78300" cy="2976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155;p21"/>
          <p:cNvSpPr/>
          <p:nvPr/>
        </p:nvSpPr>
        <p:spPr>
          <a:xfrm>
            <a:off x="8245383" y="4288743"/>
            <a:ext cx="78300" cy="2976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382;p28"/>
          <p:cNvSpPr txBox="1"/>
          <p:nvPr/>
        </p:nvSpPr>
        <p:spPr>
          <a:xfrm>
            <a:off x="10114349" y="6367521"/>
            <a:ext cx="1642500" cy="2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/>
              <a:t>Slide credits: </a:t>
            </a:r>
            <a:r>
              <a:rPr lang="en-US" sz="1000" dirty="0" err="1" smtClean="0"/>
              <a:t>Sanket</a:t>
            </a:r>
            <a:r>
              <a:rPr lang="en-US" sz="1000" dirty="0" smtClean="0"/>
              <a:t> </a:t>
            </a:r>
            <a:r>
              <a:rPr lang="en-US" sz="1000" dirty="0" err="1" smtClean="0"/>
              <a:t>Metha</a:t>
            </a:r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80163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3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/>
              <a:t>What are different constraints for SRL task?</a:t>
            </a:r>
            <a:endParaRPr dirty="0"/>
          </a:p>
        </p:txBody>
      </p:sp>
      <p:sp>
        <p:nvSpPr>
          <p:cNvPr id="459" name="Google Shape;459;p34"/>
          <p:cNvSpPr txBox="1">
            <a:spLocks noGrp="1"/>
          </p:cNvSpPr>
          <p:nvPr>
            <p:ph type="body" idx="1"/>
          </p:nvPr>
        </p:nvSpPr>
        <p:spPr>
          <a:xfrm>
            <a:off x="1297172" y="1526430"/>
            <a:ext cx="10479228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666746" indent="-514350">
              <a:lnSpc>
                <a:spcPct val="115000"/>
              </a:lnSpc>
              <a:buClr>
                <a:srgbClr val="000000"/>
              </a:buClr>
              <a:buSzPts val="1800"/>
              <a:buFont typeface="+mj-lt"/>
              <a:buAutoNum type="arabicPeriod"/>
            </a:pPr>
            <a:r>
              <a:rPr lang="en" sz="2800" dirty="0" smtClean="0">
                <a:solidFill>
                  <a:srgbClr val="000000"/>
                </a:solidFill>
              </a:rPr>
              <a:t>BIO constraints</a:t>
            </a:r>
            <a:r>
              <a:rPr lang="en-US" sz="2800" dirty="0">
                <a:solidFill>
                  <a:srgbClr val="000000"/>
                </a:solidFill>
              </a:rPr>
              <a:t> </a:t>
            </a:r>
          </a:p>
          <a:p>
            <a:pPr marL="1066796" lvl="1" indent="-514350">
              <a:lnSpc>
                <a:spcPct val="115000"/>
              </a:lnSpc>
              <a:buClr>
                <a:srgbClr val="000000"/>
              </a:buClr>
              <a:buSzPts val="1800"/>
            </a:pPr>
            <a:r>
              <a:rPr lang="en" sz="2400" dirty="0" smtClean="0">
                <a:solidFill>
                  <a:srgbClr val="000000"/>
                </a:solidFill>
              </a:rPr>
              <a:t>Constraint violation</a:t>
            </a:r>
            <a:r>
              <a:rPr lang="en-US" sz="2400" dirty="0" smtClean="0">
                <a:solidFill>
                  <a:srgbClr val="000000"/>
                </a:solidFill>
              </a:rPr>
              <a:t>: </a:t>
            </a:r>
            <a:r>
              <a:rPr lang="en" sz="2400" dirty="0" smtClean="0">
                <a:solidFill>
                  <a:srgbClr val="38761D"/>
                </a:solidFill>
              </a:rPr>
              <a:t>B-ARG0</a:t>
            </a:r>
            <a:r>
              <a:rPr lang="en" sz="2400" dirty="0" smtClean="0">
                <a:solidFill>
                  <a:srgbClr val="000000"/>
                </a:solidFill>
              </a:rPr>
              <a:t> </a:t>
            </a:r>
            <a:r>
              <a:rPr lang="en" sz="2400" dirty="0">
                <a:solidFill>
                  <a:srgbClr val="000000"/>
                </a:solidFill>
              </a:rPr>
              <a:t>followed by </a:t>
            </a:r>
            <a:r>
              <a:rPr lang="en" sz="2400" dirty="0" smtClean="0">
                <a:solidFill>
                  <a:srgbClr val="CC0000"/>
                </a:solidFill>
              </a:rPr>
              <a:t>I-ARG1</a:t>
            </a:r>
            <a:endParaRPr lang="en-US" sz="2400" dirty="0">
              <a:solidFill>
                <a:srgbClr val="CC0000"/>
              </a:solidFill>
            </a:endParaRPr>
          </a:p>
          <a:p>
            <a:pPr marL="1066796" lvl="1" indent="-514350">
              <a:lnSpc>
                <a:spcPct val="115000"/>
              </a:lnSpc>
              <a:buClr>
                <a:srgbClr val="000000"/>
              </a:buClr>
              <a:buSzPts val="1800"/>
            </a:pPr>
            <a:r>
              <a:rPr lang="en-US" sz="2000" dirty="0" smtClean="0">
                <a:solidFill>
                  <a:schemeClr val="tx1"/>
                </a:solidFill>
              </a:rPr>
              <a:t>(similar to the constraints in Parsing example)</a:t>
            </a:r>
          </a:p>
          <a:p>
            <a:pPr marL="1066796" lvl="1" indent="-514350">
              <a:lnSpc>
                <a:spcPct val="115000"/>
              </a:lnSpc>
              <a:buClr>
                <a:srgbClr val="000000"/>
              </a:buClr>
              <a:buSzPts val="1800"/>
            </a:pPr>
            <a:endParaRPr lang="en-US" sz="1000" dirty="0">
              <a:solidFill>
                <a:schemeClr val="tx1"/>
              </a:solidFill>
            </a:endParaRPr>
          </a:p>
          <a:p>
            <a:pPr marL="666746" indent="-514350">
              <a:lnSpc>
                <a:spcPct val="115000"/>
              </a:lnSpc>
              <a:buClr>
                <a:srgbClr val="000000"/>
              </a:buClr>
              <a:buSzPts val="1800"/>
              <a:buFont typeface="+mj-lt"/>
              <a:buAutoNum type="arabicPeriod"/>
            </a:pPr>
            <a:r>
              <a:rPr lang="en" sz="2800" dirty="0" smtClean="0">
                <a:solidFill>
                  <a:srgbClr val="000000"/>
                </a:solidFill>
              </a:rPr>
              <a:t>SRL </a:t>
            </a:r>
            <a:r>
              <a:rPr lang="en" sz="2800" dirty="0">
                <a:solidFill>
                  <a:srgbClr val="000000"/>
                </a:solidFill>
              </a:rPr>
              <a:t>constraints (as defined by </a:t>
            </a:r>
            <a:r>
              <a:rPr lang="en" sz="2800" dirty="0" err="1">
                <a:solidFill>
                  <a:srgbClr val="000000"/>
                </a:solidFill>
              </a:rPr>
              <a:t>Punyakanok</a:t>
            </a:r>
            <a:r>
              <a:rPr lang="en" sz="2800" dirty="0">
                <a:solidFill>
                  <a:srgbClr val="000000"/>
                </a:solidFill>
              </a:rPr>
              <a:t> et al. (2008</a:t>
            </a:r>
            <a:r>
              <a:rPr lang="en" sz="2800" dirty="0" smtClean="0">
                <a:solidFill>
                  <a:srgbClr val="000000"/>
                </a:solidFill>
              </a:rPr>
              <a:t>))</a:t>
            </a:r>
            <a:endParaRPr lang="en-US" sz="2800" dirty="0" smtClean="0">
              <a:solidFill>
                <a:srgbClr val="000000"/>
              </a:solidFill>
            </a:endParaRPr>
          </a:p>
          <a:p>
            <a:pPr marL="1066796" lvl="1" indent="-514350">
              <a:lnSpc>
                <a:spcPct val="115000"/>
              </a:lnSpc>
              <a:buClr>
                <a:srgbClr val="000000"/>
              </a:buClr>
              <a:buSzPts val="1800"/>
            </a:pPr>
            <a:r>
              <a:rPr lang="en-US" sz="2400" dirty="0">
                <a:solidFill>
                  <a:srgbClr val="000000"/>
                </a:solidFill>
              </a:rPr>
              <a:t>Unique core roles (U</a:t>
            </a:r>
            <a:r>
              <a:rPr lang="en-US" sz="2400" dirty="0" smtClean="0">
                <a:solidFill>
                  <a:srgbClr val="000000"/>
                </a:solidFill>
              </a:rPr>
              <a:t>)</a:t>
            </a:r>
          </a:p>
          <a:p>
            <a:pPr marL="1066796" lvl="1" indent="-514350">
              <a:lnSpc>
                <a:spcPct val="115000"/>
              </a:lnSpc>
              <a:buClr>
                <a:srgbClr val="000000"/>
              </a:buClr>
              <a:buSzPts val="1800"/>
            </a:pPr>
            <a:r>
              <a:rPr lang="en-US" sz="2400" dirty="0" smtClean="0">
                <a:solidFill>
                  <a:srgbClr val="000000"/>
                </a:solidFill>
              </a:rPr>
              <a:t>Continuation </a:t>
            </a:r>
            <a:r>
              <a:rPr lang="en-US" sz="2400" dirty="0">
                <a:solidFill>
                  <a:srgbClr val="000000"/>
                </a:solidFill>
              </a:rPr>
              <a:t>roles (C</a:t>
            </a:r>
            <a:r>
              <a:rPr lang="en-US" sz="2400" dirty="0" smtClean="0">
                <a:solidFill>
                  <a:srgbClr val="000000"/>
                </a:solidFill>
              </a:rPr>
              <a:t>)</a:t>
            </a:r>
          </a:p>
          <a:p>
            <a:pPr marL="1066796" lvl="1" indent="-514350">
              <a:lnSpc>
                <a:spcPct val="115000"/>
              </a:lnSpc>
              <a:buClr>
                <a:srgbClr val="000000"/>
              </a:buClr>
              <a:buSzPts val="1800"/>
            </a:pPr>
            <a:r>
              <a:rPr lang="en-US" sz="2400" dirty="0" smtClean="0">
                <a:solidFill>
                  <a:srgbClr val="000000"/>
                </a:solidFill>
              </a:rPr>
              <a:t>Reference </a:t>
            </a:r>
            <a:r>
              <a:rPr lang="en-US" sz="2400" dirty="0">
                <a:solidFill>
                  <a:srgbClr val="000000"/>
                </a:solidFill>
              </a:rPr>
              <a:t>roles (R</a:t>
            </a:r>
            <a:r>
              <a:rPr lang="en-US" sz="2400" dirty="0" smtClean="0">
                <a:solidFill>
                  <a:srgbClr val="000000"/>
                </a:solidFill>
              </a:rPr>
              <a:t>)</a:t>
            </a:r>
          </a:p>
          <a:p>
            <a:pPr marL="1066796" lvl="1" indent="-514350">
              <a:lnSpc>
                <a:spcPct val="115000"/>
              </a:lnSpc>
              <a:buClr>
                <a:srgbClr val="000000"/>
              </a:buClr>
              <a:buSzPts val="1800"/>
            </a:pPr>
            <a:endParaRPr lang="en-US" sz="2400" dirty="0">
              <a:solidFill>
                <a:srgbClr val="000000"/>
              </a:solidFill>
            </a:endParaRPr>
          </a:p>
          <a:p>
            <a:pPr marL="666746" indent="-514350">
              <a:lnSpc>
                <a:spcPct val="115000"/>
              </a:lnSpc>
              <a:buClr>
                <a:srgbClr val="000000"/>
              </a:buClr>
              <a:buSzPts val="1800"/>
              <a:buFont typeface="+mj-lt"/>
              <a:buAutoNum type="arabicPeriod"/>
            </a:pPr>
            <a:r>
              <a:rPr lang="en-US" sz="2800" dirty="0" smtClean="0">
                <a:solidFill>
                  <a:srgbClr val="000000"/>
                </a:solidFill>
              </a:rPr>
              <a:t>Syntactic constraints</a:t>
            </a:r>
          </a:p>
          <a:p>
            <a:pPr marL="1028654" indent="-423323">
              <a:buClr>
                <a:srgbClr val="000000"/>
              </a:buClr>
              <a:buSzPts val="1400"/>
            </a:pPr>
            <a:r>
              <a:rPr lang="en" sz="2400" dirty="0" smtClean="0">
                <a:solidFill>
                  <a:srgbClr val="000000"/>
                </a:solidFill>
              </a:rPr>
              <a:t>Constraint violation</a:t>
            </a:r>
            <a:r>
              <a:rPr lang="en-US" sz="2400" dirty="0" smtClean="0">
                <a:solidFill>
                  <a:srgbClr val="000000"/>
                </a:solidFill>
              </a:rPr>
              <a:t>:</a:t>
            </a:r>
            <a:r>
              <a:rPr lang="en" sz="2400" dirty="0" smtClean="0">
                <a:solidFill>
                  <a:srgbClr val="000000"/>
                </a:solidFill>
              </a:rPr>
              <a:t> Arguments </a:t>
            </a:r>
            <a:r>
              <a:rPr lang="en" sz="2400" dirty="0">
                <a:solidFill>
                  <a:srgbClr val="000000"/>
                </a:solidFill>
              </a:rPr>
              <a:t>that are not constituents </a:t>
            </a:r>
            <a:r>
              <a:rPr lang="en-US" sz="2400" dirty="0" smtClean="0">
                <a:solidFill>
                  <a:srgbClr val="000000"/>
                </a:solidFill>
              </a:rPr>
              <a:t/>
            </a:r>
            <a:br>
              <a:rPr lang="en-US" sz="2400" dirty="0" smtClean="0">
                <a:solidFill>
                  <a:srgbClr val="000000"/>
                </a:solidFill>
              </a:rPr>
            </a:br>
            <a:r>
              <a:rPr lang="en" sz="2400" dirty="0" smtClean="0">
                <a:solidFill>
                  <a:srgbClr val="000000"/>
                </a:solidFill>
              </a:rPr>
              <a:t>within </a:t>
            </a:r>
            <a:r>
              <a:rPr lang="en" sz="2400" dirty="0">
                <a:solidFill>
                  <a:srgbClr val="000000"/>
                </a:solidFill>
              </a:rPr>
              <a:t>a </a:t>
            </a:r>
            <a:r>
              <a:rPr lang="en" sz="2400" dirty="0" smtClean="0">
                <a:solidFill>
                  <a:srgbClr val="000000"/>
                </a:solidFill>
              </a:rPr>
              <a:t>given </a:t>
            </a:r>
            <a:r>
              <a:rPr lang="en" sz="2400" dirty="0">
                <a:solidFill>
                  <a:srgbClr val="000000"/>
                </a:solidFill>
              </a:rPr>
              <a:t>parse </a:t>
            </a:r>
            <a:r>
              <a:rPr lang="en" sz="2400" dirty="0" smtClean="0">
                <a:solidFill>
                  <a:srgbClr val="000000"/>
                </a:solidFill>
              </a:rPr>
              <a:t>tree</a:t>
            </a:r>
            <a:endParaRPr lang="en-US" sz="2400" dirty="0" smtClean="0">
              <a:solidFill>
                <a:srgbClr val="000000"/>
              </a:solidFill>
            </a:endParaRPr>
          </a:p>
          <a:p>
            <a:pPr marL="1028654" indent="-423323">
              <a:buClr>
                <a:srgbClr val="000000"/>
              </a:buClr>
              <a:buSzPts val="1400"/>
            </a:pPr>
            <a:endParaRPr sz="2800" dirty="0">
              <a:solidFill>
                <a:srgbClr val="000000"/>
              </a:solidFill>
            </a:endParaRPr>
          </a:p>
          <a:p>
            <a:pPr marL="609585" indent="0">
              <a:spcAft>
                <a:spcPts val="2133"/>
              </a:spcAft>
              <a:buNone/>
            </a:pPr>
            <a:endParaRPr sz="2800" dirty="0">
              <a:solidFill>
                <a:srgbClr val="000000"/>
              </a:solidFill>
            </a:endParaRPr>
          </a:p>
        </p:txBody>
      </p:sp>
      <p:sp>
        <p:nvSpPr>
          <p:cNvPr id="460" name="Google Shape;460;p3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34</a:t>
            </a:fld>
            <a:endParaRPr/>
          </a:p>
        </p:txBody>
      </p:sp>
      <p:sp>
        <p:nvSpPr>
          <p:cNvPr id="461" name="Google Shape;461;p34"/>
          <p:cNvSpPr/>
          <p:nvPr/>
        </p:nvSpPr>
        <p:spPr>
          <a:xfrm>
            <a:off x="1269236" y="5156947"/>
            <a:ext cx="10147163" cy="1313746"/>
          </a:xfrm>
          <a:prstGeom prst="rect">
            <a:avLst/>
          </a:prstGeom>
          <a:noFill/>
          <a:ln w="28575" cap="flat" cmpd="sng">
            <a:solidFill>
              <a:srgbClr val="E0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" name="Google Shape;382;p28"/>
          <p:cNvSpPr txBox="1"/>
          <p:nvPr/>
        </p:nvSpPr>
        <p:spPr>
          <a:xfrm>
            <a:off x="10114349" y="6367521"/>
            <a:ext cx="1642500" cy="2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/>
              <a:t>Slide credits: </a:t>
            </a:r>
            <a:r>
              <a:rPr lang="en-US" sz="1000" dirty="0" err="1" smtClean="0"/>
              <a:t>Sanket</a:t>
            </a:r>
            <a:r>
              <a:rPr lang="en-US" sz="1000" dirty="0" smtClean="0"/>
              <a:t> </a:t>
            </a:r>
            <a:r>
              <a:rPr lang="en-US" sz="1000" dirty="0" err="1" smtClean="0"/>
              <a:t>Metha</a:t>
            </a:r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823168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1835700" y="593367"/>
            <a:ext cx="8520600" cy="7636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lvl="0"/>
            <a:r>
              <a:rPr lang="en-US" dirty="0" smtClean="0"/>
              <a:t>Syntactic constraint on SRL</a:t>
            </a:r>
            <a:endParaRPr lang="en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35</a:t>
            </a:fld>
            <a:endParaRPr lang="en"/>
          </a:p>
        </p:txBody>
      </p:sp>
      <p:sp>
        <p:nvSpPr>
          <p:cNvPr id="5" name="TextBox 4"/>
          <p:cNvSpPr txBox="1"/>
          <p:nvPr/>
        </p:nvSpPr>
        <p:spPr>
          <a:xfrm>
            <a:off x="-251696" y="1796381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Text Placeholder 1"/>
          <p:cNvSpPr txBox="1">
            <a:spLocks/>
          </p:cNvSpPr>
          <p:nvPr/>
        </p:nvSpPr>
        <p:spPr>
          <a:xfrm>
            <a:off x="1835700" y="1482065"/>
            <a:ext cx="8520600" cy="45552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rmAutofit/>
          </a:bodyPr>
          <a:lstStyle>
            <a:lvl1pPr marL="342900" lvl="0" indent="-342900" algn="l" defTabSz="457200" rtl="0" eaLnBrk="1" latinLnBrk="0" hangingPunct="1">
              <a:spcBef>
                <a:spcPts val="0"/>
              </a:spcBef>
              <a:buFont typeface="Arial"/>
              <a:buChar char="•"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1pPr>
            <a:lvl2pPr marL="742950" lvl="1" indent="-285750" algn="l" defTabSz="457200" rtl="0" eaLnBrk="1" latinLnBrk="0" hangingPunct="1">
              <a:spcBef>
                <a:spcPts val="0"/>
              </a:spcBef>
              <a:buFont typeface="Arial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2pPr>
            <a:lvl3pPr marL="1143000" lvl="2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3pPr>
            <a:lvl4pPr marL="1600200" lvl="3" indent="-228600" algn="l" defTabSz="457200" rtl="0" eaLnBrk="1" latinLnBrk="0" hangingPunct="1">
              <a:spcBef>
                <a:spcPts val="0"/>
              </a:spcBef>
              <a:buFont typeface="Arial"/>
              <a:buChar char="–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4pPr>
            <a:lvl5pPr marL="2057400" lvl="4" indent="-228600" algn="l" defTabSz="457200" rtl="0" eaLnBrk="1" latinLnBrk="0" hangingPunct="1">
              <a:spcBef>
                <a:spcPts val="0"/>
              </a:spcBef>
              <a:buFont typeface="Arial"/>
              <a:buChar char="»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5pPr>
            <a:lvl6pPr marL="2514600" lvl="5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altLang="ko-KR" sz="2400" dirty="0">
              <a:sym typeface="Verdana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94651" y="2722679"/>
            <a:ext cx="2040095" cy="67741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400" dirty="0">
                <a:solidFill>
                  <a:srgbClr val="000000"/>
                </a:solidFill>
              </a:rPr>
              <a:t>“He walked </a:t>
            </a:r>
            <a:br>
              <a:rPr lang="en-US" sz="2400" dirty="0">
                <a:solidFill>
                  <a:srgbClr val="000000"/>
                </a:solidFill>
              </a:rPr>
            </a:br>
            <a:r>
              <a:rPr lang="en-US" sz="2400" dirty="0">
                <a:solidFill>
                  <a:srgbClr val="000000"/>
                </a:solidFill>
              </a:rPr>
              <a:t>in the park”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375422" y="2165713"/>
            <a:ext cx="1199808" cy="393806"/>
          </a:xfrm>
          <a:prstGeom prst="rect">
            <a:avLst/>
          </a:prstGeom>
          <a:noFill/>
          <a:ln w="38100" cmpd="sng">
            <a:solidFill>
              <a:srgbClr val="00B0F0"/>
            </a:solidFill>
          </a:ln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400" b="1" dirty="0">
                <a:solidFill>
                  <a:srgbClr val="000000"/>
                </a:solidFill>
              </a:rPr>
              <a:t>X </a:t>
            </a:r>
            <a:r>
              <a:rPr lang="en-US" sz="2400" dirty="0">
                <a:solidFill>
                  <a:srgbClr val="000000"/>
                </a:solidFill>
              </a:rPr>
              <a:t>(Input )</a:t>
            </a:r>
            <a:endParaRPr lang="en-US" sz="2400" b="1" dirty="0">
              <a:solidFill>
                <a:srgbClr val="0000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584144" y="3013840"/>
            <a:ext cx="375089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(He</a:t>
            </a:r>
            <a:r>
              <a:rPr lang="en-US" sz="2400" dirty="0" smtClean="0"/>
              <a:t>), (</a:t>
            </a:r>
            <a:r>
              <a:rPr lang="en-US" sz="2400" dirty="0"/>
              <a:t>walked</a:t>
            </a:r>
            <a:r>
              <a:rPr lang="en-US" sz="2400" dirty="0" smtClean="0"/>
              <a:t>), (</a:t>
            </a:r>
            <a:r>
              <a:rPr lang="en-US" sz="2400" dirty="0"/>
              <a:t>in the park</a:t>
            </a:r>
            <a:r>
              <a:rPr lang="en-US" sz="2400" dirty="0" smtClean="0"/>
              <a:t>), </a:t>
            </a:r>
          </a:p>
          <a:p>
            <a:r>
              <a:rPr lang="en-US" sz="2400" dirty="0" smtClean="0"/>
              <a:t>(walked in the park),</a:t>
            </a:r>
            <a:br>
              <a:rPr lang="en-US" sz="2400" dirty="0" smtClean="0"/>
            </a:br>
            <a:r>
              <a:rPr lang="en-US" sz="2400" dirty="0" smtClean="0"/>
              <a:t>(He walked in the park)</a:t>
            </a:r>
            <a:endParaRPr lang="en-US" sz="2400" dirty="0"/>
          </a:p>
        </p:txBody>
      </p:sp>
      <p:sp>
        <p:nvSpPr>
          <p:cNvPr id="25" name="TextBox 24"/>
          <p:cNvSpPr txBox="1"/>
          <p:nvPr/>
        </p:nvSpPr>
        <p:spPr>
          <a:xfrm>
            <a:off x="6735144" y="2543926"/>
            <a:ext cx="315503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Possible span candidate</a:t>
            </a:r>
            <a:endParaRPr lang="en-US" sz="2400" dirty="0"/>
          </a:p>
        </p:txBody>
      </p:sp>
      <p:sp>
        <p:nvSpPr>
          <p:cNvPr id="29" name="Left Brace 28"/>
          <p:cNvSpPr/>
          <p:nvPr/>
        </p:nvSpPr>
        <p:spPr>
          <a:xfrm rot="10800000">
            <a:off x="10100936" y="2927559"/>
            <a:ext cx="294906" cy="1399160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 Placeholder 1"/>
          <p:cNvSpPr txBox="1">
            <a:spLocks/>
          </p:cNvSpPr>
          <p:nvPr/>
        </p:nvSpPr>
        <p:spPr>
          <a:xfrm>
            <a:off x="1835699" y="1488789"/>
            <a:ext cx="10192509" cy="45552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rmAutofit/>
          </a:bodyPr>
          <a:lstStyle>
            <a:lvl1pPr marL="342900" lvl="0" indent="-342900" algn="l" defTabSz="457200" rtl="0" eaLnBrk="1" latinLnBrk="0" hangingPunct="1">
              <a:spcBef>
                <a:spcPts val="0"/>
              </a:spcBef>
              <a:buFont typeface="Arial"/>
              <a:buChar char="•"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1pPr>
            <a:lvl2pPr marL="742950" lvl="1" indent="-285750" algn="l" defTabSz="457200" rtl="0" eaLnBrk="1" latinLnBrk="0" hangingPunct="1">
              <a:spcBef>
                <a:spcPts val="0"/>
              </a:spcBef>
              <a:buFont typeface="Arial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2pPr>
            <a:lvl3pPr marL="1143000" lvl="2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3pPr>
            <a:lvl4pPr marL="1600200" lvl="3" indent="-228600" algn="l" defTabSz="457200" rtl="0" eaLnBrk="1" latinLnBrk="0" hangingPunct="1">
              <a:spcBef>
                <a:spcPts val="0"/>
              </a:spcBef>
              <a:buFont typeface="Arial"/>
              <a:buChar char="–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4pPr>
            <a:lvl5pPr marL="2057400" lvl="4" indent="-228600" algn="l" defTabSz="457200" rtl="0" eaLnBrk="1" latinLnBrk="0" hangingPunct="1">
              <a:spcBef>
                <a:spcPts val="0"/>
              </a:spcBef>
              <a:buFont typeface="Arial"/>
              <a:buChar char="»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5pPr>
            <a:lvl6pPr marL="2514600" lvl="5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800" dirty="0" smtClean="0">
                <a:sym typeface="Verdana"/>
              </a:rPr>
              <a:t>Given syntax tree, span candidates were </a:t>
            </a:r>
            <a:r>
              <a:rPr lang="en-US" altLang="ko-KR" sz="2800" b="1" i="1" dirty="0" smtClean="0">
                <a:sym typeface="Verdana"/>
              </a:rPr>
              <a:t>limited </a:t>
            </a:r>
            <a:r>
              <a:rPr lang="en-US" altLang="ko-KR" sz="2800" dirty="0" smtClean="0">
                <a:sym typeface="Verdana"/>
              </a:rPr>
              <a:t>by syntactic information</a:t>
            </a:r>
            <a:r>
              <a:rPr lang="en-US" altLang="ko-KR" sz="2800" b="1" i="1" dirty="0" smtClean="0">
                <a:sym typeface="Verdana"/>
              </a:rPr>
              <a:t>.</a:t>
            </a:r>
            <a:endParaRPr lang="en-US" altLang="ko-KR" sz="2400" b="1" i="1" dirty="0">
              <a:sym typeface="Verdana"/>
            </a:endParaRPr>
          </a:p>
        </p:txBody>
      </p:sp>
      <p:sp>
        <p:nvSpPr>
          <p:cNvPr id="4" name="AutoShape 2" descr="data:image/png;base64,iVBORw0KGgoAAAANSUhEUgAAAMoAAAC2CAYAAACYhRISAAAeOUlEQVR4Xu1dCZiN5fu+kZnsRjOEBmOIZIls2bMvP7RY+iVRErIXyZJooZRs5YcxIdHCX1qGZB9ZCjEkY0tR9kiyb//rfr/eM+d8znDOnPU753muy2Vmzve97/vd73uf53ne7/ueO9P169evQ0wQEARuikAmIYqsEEHg1ggIUW6NkRwhCECIIotAEHABASGKCyDJIYKAEEXWgCDgAgJCFBdAkkMEASGKrAFBwAUEhCgugCSHCAJCFFkDgoALCAhRXABJDhEEhCiyBgQBFxAQorgAkhwiCAhRZA0IAi4gIERxASQ5RBAIe6IcPgxcvQpkzQrkzw9kyiSLQhC4EYGwJcr27cBjjwE//5wGSq5cQGIi0KaNEEbI4ohAWBLl11+BuDgDiFdeAapXB3buBJ5/3vjbrFnAk0/KUhEE0hAIS6LMnQt06AAkJwO1a6eBQS9TvjzQsiXw+edAliyyVAQBA4GwIwpffO7aFfjqK2D3biBPHsel0LMnkJICLFsG3H67LBNBIEyJwsueORN46imgXTtgyBCgVCkhhRDi5giEnUchHMePA/XqOSbyTZoAzZsDDRsCZcrIshEEJJlXCFy5AmzcCKxcaYRhGzakATNqFDB4sCwVQSDMk/lz54CICOC229KAOH0aWLcO6NUL+OUXYNcu4O67ZakIAmGao5w9a+xsNWgATJt24zKYPx9o29bwNpUryzIRBMKUKBcuANWqAUeOGB4kPt5xKbz5phF2bd4MVKoky0QQCFOi8LIXLgQeftgAgHfiK1YE+CjLJ58As2cb91ZWrHAMzWTBhDcCYbnrxSn/+mugSxfg2DHHBTBoEDBwIHDHHeG9MOTqZdfLhsClS8DBg8Dly8ZDkQUKADlzyhIRBG5EIGw9iiwGQcAdBIQo7qAlx4YtAkKUsJ16uXB3EBCiuIOWHBu2CIQtUapXr47vv//eNvHNmzeH/henX1YJ22UhF25GIGyIsmnTJtSpUwfnz593wCBnzpw4c+YMFi1aZPsXGRlpI00D3sIXC3sEQpooZcuWxY4dOxwmOVOmTGjWrBmSkpLSnfzU1FQbadasWWMjTYsWLVCoUKGwXzThCEBIESUxMRHPPfccLvEGiZ1FRUXh5MmTGZpftqW9DckVExNjI06tWrUy1KacZD0ELE+UYsWK4bfffnNAPnPmzOjYsSNm8g0tL1tKSoqNOPzZPreJjo72cm/SXLAgYDmiDB8+HKNGjcJV1hiyswIFCuAIn3T0o5lzG24CkDgM0apUqeLHkUhXvkbAEkS58847cfToUQcssmTJgiFDhuDVV1/1NUYut79x40blbRii7d+/38Hb5GItJDHLIhCUROncuTNmz56Na9euOQBbtGhR/MpaQxawEydOOOykVahQwUYc/ixmLQSChij58uXDqVOnHNCLiIjA5MmT0YWP+VrcvvvuOxtxjh8/bgvRGKrxOsWCG4GAEYVx/OLFi3Gd9YPs7N5778VPP/0U3Kh5OLpDhw7ZQjSGarVr17Z5m9KlS3vYupzuCwT8ShTG6f/884/DdWTLlg3JycmoHMbv3S5fvtzmbS5evOiQ2/hi0qVN9xHwG1F4o09btWrVsMG+7In74w7ZM7gJoO/bVK1aFa+w5qtYwBHwG1ECfqUyAEHAAwSEKB6AJ6eGDwJClPCZa7lSDxAQongAnpwaPggIUcJnruVKPUBAiOIBeHJq+CDgMVH27DFq9BYvbuiKmMv9vPQSMG8esHUrwMed+Ptbb90IMMucsqYW5eIyZw7dCeD91U6dgCVLgE2bgNhYx2vl5889B0yZAvBVmuzZ09TBzKhQ52XoUKBo0dDFK1iuzGtE4QWNHZsm76YvkMI8rOebmgpERQH8ffJkgDILWsSH9YD1e1TO2ggWsLw1Dq3P8uGHQMeOjq1SkqJsWSBvXoAPKPDRNn4R8UumWbO0Y1etMor3UaCVx8XEeGt00o4zBLxKFHZgrgLfpw/w6adpRNG/0xPlzp02pL17DfLwnSt+k9p/FmpT9/vvhidxJoH35ZdA69bAe+8ZXyraYyckAM88k4YEPc+77wIDBgDmz0INr2C4Hq8RhYuc4QQnf8GCtLq96RFFexh7EBiWzZiRRqpgAMgXY+AiZ8X8b781vEGRIkYv/PvTTxuKYPv2GeGsJoomjv14NOGcfeaLcYdzm14jypYtRpFr5h8MtR591IDVGVEoJErPw/hbG6vMU+2KC8MZiUJtkhYtAlq0AOzDrxMngHvvNarta7HV9DwK8Vi82FAJE6L4fnV4jShM1vnNqB9+ZfjEN2PNOQqJM2mSUUWecTiNOQrlFqj5zgLZY8b4/sID3QPfKCBW9qTQ5OEXTvv2xgg1UfjFw00A1kmmceNEv7OmvU+grymU+/caUbTwjpZU0AvemUchUZwZ1a7okew9TSiD/+KLxu4WF32xYkbYRbLYJ+eaKM5wYIJPWb26dUMZpeC4Nq8ThXE2tUe++AJgOEbi/O9/Nybza9caOzbUUqRR090sZR0cEPluFBQyqlkT+PhjY0eLu1vM8Zic64etNVGoK9m7t7HZoY0bHvbyer4bqbTsdaIQUm5pstgiFav48h41EXXeYfYw4TwFDDmrVgWqVzcIwi+Y5cuB+vXTULlZjhLO2Pn72n1CFF7E1KlA9+7G5dx1F7Btm3EfRYjiOMVaCk/jxDzNvg7FzXa9/L1Ywrk/nxGFSSfDCuYuDLHsbzja34AMZ/B57Tt3punaDx8OjBzpiIgQJThWiNeI4kwcdPt2Q4GX9wPsH2GZMyfNwwQHDIEbBXO0Ro0A3mknRuYCLTqMnT7dkNITCwwCHhMlMMOWXgUB/yIgRPEv3tKbRREQolh04mTY/kVAiOJfvKU3iyIgRLHoxMmw/YuA34jCul7mqpD+vVTr9MbK/Mf4sgn4/FwRdOjQQVXwFwscAkKUwGHv0HOZMmWwkzdV/rUcOXKoqpp9+vTBvHnzlKRFiRIlwALmQ/lao5hfERCi+BVux85YoJv1l7VlzZoVCQkJ6MTHhE32119/YcCAAVi4cKFSD7vnnnvw7LPPom/fvgG8gvDpWoji57k2CyFlRB2MCmODBw9WpVcpZkQZiV69euFpPn4s5hMEhCg+gdWxUQoMsWI9C3Bro3z3+vXrPe5927Ztqj7xsmXLcOHCBVXsvH///mjXrp3HbUsDaQgIUXy4GiiyypBJGxNzs96kN7unBsvrr7+O1atXKxGmGjVqYNCgQWjatKk3uwnLtoQoXp52qoIdOHDA1mrevHlvEEjycpdOm2NYNmbMGOW1KONXt25dDBs2DDX5pKqY2wgIUdyG7MYTHnjgAQcZi8jISFCfPlgETz/99FOMGzcOmzZtAvVoGjVqpLQvy7IukphLCAhRXILpxoPMOpPBKL7q7NKmT5+O999/H8xtcufOrUSLRo8ere7XiKWPgBDFjdUxa9YsdO3aFZd1hQfwFd5mavfJijZ+/HhMmzZN3b+Jjo7GQw89hLFjxyoCiTkiIERxYUXkzJkTZ/ne7r/Gexg/81XEEDJuAsycORP79u1DwYIF0bZtW0yYMCGErtCzSxGi3AI/hlTcQcqfP/8NWveeQR+8Z/MezZw5cxAfH4+VK1cG70D9ODK/EcWP1yRdCQJeR0CI4nVIpcFQRECIEoqzKtfkdQSEKF6HVBoMRQSEKKE4q3JNXkdAiOJ1SKXBUETAK0QZv2E8+i/pj9WdV6NO0ToOOJ29fBYF3ymIUtGlsOGZDciSKUvQ4shaySwDO3q0IaFnNhbPLlcOYDHxiRPT6gMH7QWlMzBKbNSpYxQnNBtrIA8bBtSoYXyi64o5ayqcpPG8QpS3172NF5e+iKTHk9C8ZHMHTP+59A8Kji2I/DnyY1evXbgt821Bu67+/huoWNEYni7YZz9YylFQZ5KqWKwVbFUjUe6/35DZoKCRLgjOZzk3bDCuKjkZqF07TXYi3KXx/EKUQmMLITZPLLb12BbUHoULZMQIo6wpXxVh8WxtXFzUMjlyxPpCR/paKJJK1QFNFF4rVcConkbRWVb0pPYKq+yHuzReQIhyHdfxRvIbYMh26sIp1C1aFyPqjbghbAvEN7YOv+g5WEBbmw67KL3AsMvKpolCIaO5cw3JDW18jK1yZUNpmKpfVCIgUcJdGs+rRJn10Cy0vbctLl5Je5Pv9MXTKDu5LIrkKaI8SuZMmVHrg1pYd3AdCucqjIoFK+Lr3V+reVr42EK0LtU6oGuQLyEy5PjzT8fwa9w4Q/HY7GkCOtgMdq6JUqaMQRR7j6JzEoaW1LZJz6Ow63CSxvMqUW42b8WjimN3791YmLoQbT5rg95Ve2NCswnIhExIOZqC6tOro1CuQkGRx1D4iFrvmhQ6+SV56FmyZcvgCg2S0+zDSEqZa6IcPmzI3bFSks7DRBrPmDSvEqVkvpJoHN8Y56+cNxpHJnDX65OfPkGZmDJI6ZGClnNb4pu93yjvUaFABVy4cgE5I3Ki5cct8dOxn3Cg/wEUzFkwoEuK36IlShiJO8MvHXaltxsW0MFmoHNNFGrWODNWzmedChJIpPF8QJRlTy5Dg7gGDthfvHoRMWNiVDJPotSfWR9rDqxxOkHcEQsGoly7BjzyCEDZCpbaoofp1w+ggCvDFaubJgp3sug5SAhKCtIiI4EcOdKuUKTxfECU9LaH9a6XPVF4bNG8RXHt+jU1EuY1V65dQdXCVVUeE2ij2BG3ThmHU4CVSS41TEJBM9E+mad+ZOabwC3SeAEgCpP5nkk9MXXzVCzusBhNSxjVQa5ev4rS75XG3xf/xu/P/46smbMGmidqG5iiPv9WNsWsWcCTTwZ8WF4ZQEaIEu5a9l7NUVy54fjrX7+i5KSSymuMbTwW8fniMXLVSGw+vBkDagzA243e9spi8LQRhiKM02fONDQVGXbFxnraanCcr284xscbO1uueBQhihcqZ+s788ufXI76cXaStgB4Z56hl/0jLCt/XYnmc5qrRF5bpwqdkNg6MahuSK5eDdSrZxCGN9xutqCCgwKujULv4pEovKl4s+sSaTwvhl6uTY/jUZevXca+k/sQeVsk8t6eF1G3R2WkGTlHEPALAl4JvfwyUulEEAggAkKUAIIvXVsHASGKdeZKRhpABIQoAQRfurYOAkKUW8wV9UtY1yvcjDWKKVNRqFAhVUc5Li4u3CBwuF4hyi2mP9y0J0kQ6qyw0Dj/L1myJPbu3YuYmBjMnz8fdfhqZBiaEEWIohAwE8QMS/ny5bF9+3bkyZMHU6dORfv27cOKLkKUMCfKrQhihofiRNRcyZ49u1IqDhcNSSFKmBLFXYKYYWrSpAmWLl2KiIgIJcLKIt+hbEKUMCOKpwQxw8UQjLkLNz26dOmCKVOmhCRfhChhQhRvE8QMW/fu3ZGYmKh2CNu0aQOqfIWSCVFCnCi+JogZPupEvvPOO7h06ZKSwFuyZElI8EWIEqJE8TdBzDBShGjIkCE4d+4cqHG5bt06SxNGiBJiRAk0QcxwMgTr1q0bTp8+jXLlyintSCuaECVEiBJsBDHDmpycrHKX48ePo0SJEtjDd4wtZEKUW0yWFR5hIUn4/h3vpAe77d+/H7Vr10bWrFnBn61iQhSrzJSMM6AICFECCr90bhUEhChWmSkZZ0AREKIEFH7p3CoICFGsMlMyzoAiIEQJKPzSuVUQEKKYZkpL6XWr3E0V42PNsuErh6sKlndku8Nr86qVyPpW64vX67v35C3rBbd2oo7BQn1DhwLUcMme3WtDdashXYK1eHEgJQXImdPxdEr+zZuXJqnB31my1mzlyxtF0iloFAz11IQophnSC7jzfZ0xqdkkRZQhy4d4vXi4uR93VqOui8zFRDEgbZ99ZvxEfZcVKwJTJ9m++v3YsYamjL317Alw/KmpQFQUwN8pPUGVrzx5jCPPngWSkoyfnbXhDlbeOlaI4iJRDvY/iDtz3ukt3MEq/9FjoqEJ6U7DmijUmWR9ZG1nzgD//a+xyMyfudO+J8eaZSJ27TIUu7T16QPwwWJNFP07z8udO+24vXsN8ly6ZJSztf/Mk/Fl9FxLE4WqXT0X9VQ1jFnKlZJ3g5cNVrISia0SUTq6tPpbv2/64a8Lf+GD1h+omseJPybirbVvYe/JvcgVkQuP3PMIRjUYpYSM0vMomijnLp9Dj6Qe2HpkKxJaJqjq+3+e/xPPL3kec7fPRbbbsinB17cavYWieYra5oXHP/3F0/jl1C+qvGy/6v3w7FfP4qn7nsLEZu5p3WmiUNWXMnL2psMyZ59ldJG4c54mChc5HxymcteCBWneLT2iaOLY98WwbMaM4NDMtDRRWNi78rTKeLzc45jzyBwlWkSp7jOXzqjFR1Wv4+eOo8i4IqhXrB4WdViEqZumqoVOLZYnyj+B9QfXY9efu0BFMKoWsx4yVYzNodfhFw4jd2RuVEmogm1Ht6FX1V6Y0HQCjp09poqOk2CVC1VGZJZIrD24VrWf2isV8VHx2HRokzqPdn/B+7Hj+A5b3WWOMaNEceY1XnnFUM0KNFGohfnJJ0b+QWI/+qhBAWdEoVYkPY99XsWncRo2NISMnJHIHfJ641hLE+XS1Uu46927wEopTLZTT6Si/P/KK1yalWiGpA5JWPbLMjSe3RgfP/ox2pdtr/Qk+a1+dMBRtfBpLea2wLf7vlV5CD2MmShM5rd026JUweiFXqr1EkY3GK3O7bywM2alzMJHj3yEDuU6qL99sOUDdPmyiyITSUDZvR/++AGftf0Mbcu0VV7u4U8exhe7vlBkzihRhg835L5ZTenKFWDRIih5CibSgZLQ0x6FJC5SJC2HYvgUHW3kJPY5CokzaRKQmAjkzWssaeYoVDqjvPfAgQBlywNtliYKwWP4MmPrDBx64RC+SP0CXb/qqnan6F1ODTqF15Jfw5i1Y2zJODVYDv9zWMnhHTx9EPtO7cOgpYNw9OxRMLzi381EeXHpi7Z5erDYg1jRaYUxof96MOYbKd1TVFhHElAUqdr0aiqU2/zsZsSOi0WlgpWwqvMqJddHY78lJpbwiCjOFk+VKgCT+mLFArO0NFG0R6OsxMMPpy14Zx6FRHFmvXoZHilQO3j2Y7I8UegJmnzUBF/99yvM3jYb1F/hlmuHBR3UIiWRGE5R7StLpizqW/yx+Y85SE4QEIZKrhAlJnsM9vfbjxxZc9gkLRjqObP8OfIj+alk5cWYk9hrv2iSdbqvk9pdc8d0jvLNN0CtWgCVjLXly+dOS94/1kwU6syQKNSzZzhG4lDqz5zMr10L5M9veEYaJb31Lpj3R+l+i5YnCpN0egDmIGsPrEXf6n3Rp1of5H87v8pB5v88Hy/XeRlDag9RCT2/3Umc95q/hwfuegB333E3Xlr2Et7f+P5NiUJpcOZEE7+fiK6VumJay2m29iip9/0z36sQUNvZS2eRIyKHEm6NmxCHWkVqqRxJexSdO7GtjIZemzcDlSq5P+m+PMNMFPalNVY41ogIQ7veTJRgyENuhovlicJQh6JEVBqmUXCV4VGp90qpfILhED3LfXfeh/W/r0eNxBqKSEzEaZTFY55z8vxJFb4xGXeWzJ948YTySBRFogdZ89Qa1Iitofo5cPoA/nj+D0Rnj1Zt8vf4ifFod287RShuMFAP5vjA4yq0o43fMB79l/T3KPQKVMJ+swXljCg8fupUoHt348y77gL4oiPvo5hDMV+S2JO2LU8UXvyUTVPUTlZElgjbguXv/DtDJSb6/Ex7H3oAbu1SxGjgtwPxx5k/FKE+fPhDtC7V2ilRtFrx/+38P7T5rI2tXXoshnkUQprcYrKSDu+zuI8Ky+hBuKkwcvVIjFg1ArG5YzHlP1Pw4+Ef8fLKl9W8eZLMW4koFIutWdPYjWOIZX/D0T6592Qx+/LckCAKE2OKpdJrbHhmg/rm17mLDpM0iLx/wlBLG7drW9zdAq+uflV925NUse/Gwv4RlmErhilvw00CerAWc1pg8d7FKueg7uS4DePUfRR7I2l6VO6h/sRzun7ZFYlbEm2HkEBsg2Hhqw++6tYc63slgbqp6IpHcRYWUo6cTxNwV45j5yM3vFdCeTztYdwCwo8HhwRR3MXrxLkTaueLknj8lqcxZ2BCn1GJPO6mHTpzSHmpwrkKKw9mtt9O/4bzl88jV2QudYyYdRAIS6JYZ3pkpMGCgBAlWGZCxhHUCAhRgnp6ZHDBgoAQJVhmQsYR1AgIUYJ6elwbHGtkXeb+q4UsKioKp06dssyIhSiWmar0B2pF+TyrjVmIIkQJCAJClIDAHt6dWm3RcbasNmbxKCHAMastOiFKCCw6K16CEMX3syYexfcY+7wHIYrPIYYQxfcY+7wHIYrPIRai+B5i3/cgRPEDxtepQCNmaQSEKL6fPgm9fI+xz3sQovgcYgm9fA+x73uQR1h8j7F4FN9jLD2EAAJClBCYRLkE3yMgRPE9xtJDCCAgRAmBSZRL8D0CQhTfYyw9hAACQpQQmES5BN8jIETxPcZe60FXxWRxcV1L2VuNs5Ll73//biu1pHViulfu7lAz2Vv9+aodX0kJClF8NWM+aJdEoYQEC5GzhCvrkHnLKMpU84Oa+Lz953io9EM3CCp5qx9ft+MrKUEhiq9nzgftkzC62Le3mqc4UoUpFVTt5gZxDWxE6XZ/N7zT+B1vdePzdjRRvC0lKETx+dR5rwMSZOSqkWBVSi7e3X/uxhMLnsCIeiPAmsgfbfsI165fw6Cag5TSMOspu2IsP0uJPxY1L3VHKfzn7v9geN3hKPxuYbQq1Ur9jTozrNnMUrDz281H9qxpssPzfp6nBGH1+YNqDVKKZc7ITPEn1oWmOhnbYyla/k85v5kPzVQ1nWm81ptJCLKdtvPaqvEd/ecohq4YiqUdl2LLkS1qLDeTEnQFE/MxQpSMoBagc8yh18ZDG1V1fm3VCldT0hRceK89+BqG1Rnm0kjnbJ+jCEej4hglNKggxir/WvulTtE62Hl8pyo9y37WdVmniKgLkDMMZMj29e6vlaxGesXHtfQGcyAa9TP3n9qvFjjJRyU01oDWhdfTkxDk+ZTw0O2wLXuipCcl6OqXhxDFpaUTnAeRKPVn1VeyErt771ZV8asmVFXFw3f03IECOQoofUmGUFrX0tUr0TqT9qEXJS5YnZ+kqFKoCvgtTpkLCr7yG5v1m4uNL4YyMWXwQ9cflLgSP+OYqIupFQDsx6A3Cfj/9FbT0aViF+U9qBCwYOcCtXHwQo0XXJIQ5PgoyERpjacrPq08mE7m05MSdBUPIUpGkQqC89IjCuUqOpbvqEaolbxicsQo8VZXE356Jy7wpMeTVBikFzRDGwrJ6nCIRP3uwHeKBPN2zEPfb/piYI2BSsDpzMUzyhtwsVJwSbdlJgoXuHl8JF3xCcXxTKVnlAKZqxKCJCkVDHSYx77TkxL0ZAol9PIEPT+fmx5RFndYjKYlmqrRcIFzIcbmicW2HtuUBIYrlh5R7LeHdf8kCj0KpQDtF6W5H72D5syjUNNyZaeVtjzKLNXnqoSgefvaTBR7KUFXcEjvGCGKJ+j5+dz0iGL/ze1tomgZcbNHIVESfkwAFZOZD1FdjKKvtMtXLyvCkgxaYUxDpT0VPcH6LuttRNEiT/QobM9dCUHdviaKMylBT6ZLiOIJen4+1x9EMW8P34wo9EKtPm6ldtnebPimDY1uX3dTEuKpvVIRHxXvgJImMkm1p/ceFMlTRH2uk/c36r+BB+MedFtC0J4o3PVyJiVIHc2MmhAlo8gF4DxXiKJ3lahI7E6Oom84UoGMu2UNijdQIZyZKHVn1FVamMxRuInAnTHuhHGXi9vK3KJmSEaPQUlxc46kicLdNJ6f0CoB249uxyurXlHH7uuzD7kjcyt5QHckBM1ESU9K0JnAkytTKURxBaUgOUYT5djZYyr/2HJ4C6okVFHbog2LN1SjZKxPab34fPE2mT5Xhs/z4sbHqUXPLWIutCLjitgk+nTo9einjyJpT5JNqo9JOBP81BOptm5KR5fG6s6rQbKazZ4o9p+RJAwhG8c3Vn92V0LQnii3khJ0BQ/zMUKUjKAWwufQI/F+hrvfvHtO7lEbB1qaLz2IdI5CMnG3at/JfeomafGo4jf06QsJwYxOnRAlo8jJeRlCIKObDRnqzIsnCVG8CKY0dWsE9O4W8xBvP9h5694zfoQQJePYyZkZRGDrka24/bbbwfDLKiZEscpMyTgDioAQJaDwS+dWQUCIYpWZknEGFAEhSkDhl86tgoAQxSozJeMMKAJClIDCL51bBQEhilVmSsYZUASEKAGFXzq3CgJCFKvMlIwzoAgIUQIKv3RuFQT+H11EyM9yP9hkAAAAAElFTkSuQmCC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35" name="Group 34"/>
          <p:cNvGrpSpPr/>
          <p:nvPr/>
        </p:nvGrpSpPr>
        <p:grpSpPr>
          <a:xfrm>
            <a:off x="3196301" y="2394536"/>
            <a:ext cx="7484371" cy="4463464"/>
            <a:chOff x="1548449" y="2112158"/>
            <a:chExt cx="7289765" cy="4159341"/>
          </a:xfrm>
        </p:grpSpPr>
        <p:pic>
          <p:nvPicPr>
            <p:cNvPr id="36" name="Picture 3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t="-1" r="72617" b="33533"/>
            <a:stretch/>
          </p:blipFill>
          <p:spPr>
            <a:xfrm>
              <a:off x="1548449" y="2112158"/>
              <a:ext cx="2006950" cy="2802164"/>
            </a:xfrm>
            <a:prstGeom prst="rect">
              <a:avLst/>
            </a:prstGeom>
            <a:ln>
              <a:noFill/>
            </a:ln>
          </p:spPr>
        </p:pic>
        <p:sp>
          <p:nvSpPr>
            <p:cNvPr id="37" name="Oval 36"/>
            <p:cNvSpPr/>
            <p:nvPr/>
          </p:nvSpPr>
          <p:spPr>
            <a:xfrm>
              <a:off x="8143903" y="6084556"/>
              <a:ext cx="694311" cy="186943"/>
            </a:xfrm>
            <a:prstGeom prst="ellipse">
              <a:avLst/>
            </a:prstGeom>
            <a:solidFill>
              <a:schemeClr val="bg1"/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8" name="Rectangle 37"/>
          <p:cNvSpPr/>
          <p:nvPr/>
        </p:nvSpPr>
        <p:spPr>
          <a:xfrm>
            <a:off x="4550847" y="2055514"/>
            <a:ext cx="1882577" cy="218833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6971847" y="4206591"/>
            <a:ext cx="400038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6">
                    <a:lumMod val="50000"/>
                  </a:schemeClr>
                </a:solidFill>
              </a:rPr>
              <a:t>(He) (walked) (in the park)</a:t>
            </a:r>
          </a:p>
          <a:p>
            <a:pPr algn="ctr"/>
            <a:endParaRPr 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Left Brace 6"/>
          <p:cNvSpPr/>
          <p:nvPr/>
        </p:nvSpPr>
        <p:spPr>
          <a:xfrm>
            <a:off x="6308560" y="2925456"/>
            <a:ext cx="294906" cy="1399160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58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1835700" y="593367"/>
            <a:ext cx="8520600" cy="7636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lvl="0"/>
            <a:r>
              <a:rPr lang="en-US" dirty="0" smtClean="0"/>
              <a:t>Syntactic constraint on SRL</a:t>
            </a:r>
            <a:endParaRPr lang="en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36</a:t>
            </a:fld>
            <a:endParaRPr lang="en"/>
          </a:p>
        </p:txBody>
      </p:sp>
      <p:sp>
        <p:nvSpPr>
          <p:cNvPr id="5" name="TextBox 4"/>
          <p:cNvSpPr txBox="1"/>
          <p:nvPr/>
        </p:nvSpPr>
        <p:spPr>
          <a:xfrm>
            <a:off x="-251696" y="1796381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Text Placeholder 1"/>
          <p:cNvSpPr txBox="1">
            <a:spLocks/>
          </p:cNvSpPr>
          <p:nvPr/>
        </p:nvSpPr>
        <p:spPr>
          <a:xfrm>
            <a:off x="1835700" y="1482065"/>
            <a:ext cx="8520600" cy="45552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rmAutofit/>
          </a:bodyPr>
          <a:lstStyle>
            <a:lvl1pPr marL="342900" lvl="0" indent="-342900" algn="l" defTabSz="457200" rtl="0" eaLnBrk="1" latinLnBrk="0" hangingPunct="1">
              <a:spcBef>
                <a:spcPts val="0"/>
              </a:spcBef>
              <a:buFont typeface="Arial"/>
              <a:buChar char="•"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1pPr>
            <a:lvl2pPr marL="742950" lvl="1" indent="-285750" algn="l" defTabSz="457200" rtl="0" eaLnBrk="1" latinLnBrk="0" hangingPunct="1">
              <a:spcBef>
                <a:spcPts val="0"/>
              </a:spcBef>
              <a:buFont typeface="Arial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2pPr>
            <a:lvl3pPr marL="1143000" lvl="2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3pPr>
            <a:lvl4pPr marL="1600200" lvl="3" indent="-228600" algn="l" defTabSz="457200" rtl="0" eaLnBrk="1" latinLnBrk="0" hangingPunct="1">
              <a:spcBef>
                <a:spcPts val="0"/>
              </a:spcBef>
              <a:buFont typeface="Arial"/>
              <a:buChar char="–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4pPr>
            <a:lvl5pPr marL="2057400" lvl="4" indent="-228600" algn="l" defTabSz="457200" rtl="0" eaLnBrk="1" latinLnBrk="0" hangingPunct="1">
              <a:spcBef>
                <a:spcPts val="0"/>
              </a:spcBef>
              <a:buFont typeface="Arial"/>
              <a:buChar char="»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5pPr>
            <a:lvl6pPr marL="2514600" lvl="5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altLang="ko-KR" sz="2400" dirty="0">
              <a:sym typeface="Verdana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94651" y="2722679"/>
            <a:ext cx="2040095" cy="67741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400" dirty="0">
                <a:solidFill>
                  <a:srgbClr val="000000"/>
                </a:solidFill>
              </a:rPr>
              <a:t>“He walked </a:t>
            </a:r>
            <a:br>
              <a:rPr lang="en-US" sz="2400" dirty="0">
                <a:solidFill>
                  <a:srgbClr val="000000"/>
                </a:solidFill>
              </a:rPr>
            </a:br>
            <a:r>
              <a:rPr lang="en-US" sz="2400" dirty="0">
                <a:solidFill>
                  <a:srgbClr val="000000"/>
                </a:solidFill>
              </a:rPr>
              <a:t>in the park”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375422" y="2165713"/>
            <a:ext cx="1199808" cy="393806"/>
          </a:xfrm>
          <a:prstGeom prst="rect">
            <a:avLst/>
          </a:prstGeom>
          <a:noFill/>
          <a:ln w="38100" cmpd="sng">
            <a:solidFill>
              <a:srgbClr val="00B0F0"/>
            </a:solidFill>
          </a:ln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400" b="1" dirty="0">
                <a:solidFill>
                  <a:srgbClr val="000000"/>
                </a:solidFill>
              </a:rPr>
              <a:t>X </a:t>
            </a:r>
            <a:r>
              <a:rPr lang="en-US" sz="2400" dirty="0">
                <a:solidFill>
                  <a:srgbClr val="000000"/>
                </a:solidFill>
              </a:rPr>
              <a:t>(Input )</a:t>
            </a:r>
            <a:endParaRPr lang="en-US" sz="2400" b="1" dirty="0">
              <a:solidFill>
                <a:srgbClr val="0000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584144" y="3013840"/>
            <a:ext cx="375089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(He</a:t>
            </a:r>
            <a:r>
              <a:rPr lang="en-US" sz="2400" dirty="0" smtClean="0"/>
              <a:t>), (</a:t>
            </a:r>
            <a:r>
              <a:rPr lang="en-US" sz="2400" dirty="0"/>
              <a:t>walked</a:t>
            </a:r>
            <a:r>
              <a:rPr lang="en-US" sz="2400" dirty="0" smtClean="0"/>
              <a:t>), (</a:t>
            </a:r>
            <a:r>
              <a:rPr lang="en-US" sz="2400" dirty="0"/>
              <a:t>in the park</a:t>
            </a:r>
            <a:r>
              <a:rPr lang="en-US" sz="2400" dirty="0" smtClean="0"/>
              <a:t>), </a:t>
            </a:r>
          </a:p>
          <a:p>
            <a:r>
              <a:rPr lang="en-US" sz="2400" dirty="0" smtClean="0"/>
              <a:t>(walked in the park),</a:t>
            </a:r>
            <a:br>
              <a:rPr lang="en-US" sz="2400" dirty="0" smtClean="0"/>
            </a:br>
            <a:r>
              <a:rPr lang="en-US" sz="2400" dirty="0" smtClean="0"/>
              <a:t>(He walked in the park)</a:t>
            </a:r>
            <a:endParaRPr lang="en-US" sz="2400" dirty="0"/>
          </a:p>
        </p:txBody>
      </p:sp>
      <p:sp>
        <p:nvSpPr>
          <p:cNvPr id="25" name="TextBox 24"/>
          <p:cNvSpPr txBox="1"/>
          <p:nvPr/>
        </p:nvSpPr>
        <p:spPr>
          <a:xfrm>
            <a:off x="6735144" y="2543926"/>
            <a:ext cx="315503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Possible span candidate</a:t>
            </a:r>
            <a:endParaRPr lang="en-US" sz="2400" dirty="0"/>
          </a:p>
        </p:txBody>
      </p:sp>
      <p:sp>
        <p:nvSpPr>
          <p:cNvPr id="29" name="Left Brace 28"/>
          <p:cNvSpPr/>
          <p:nvPr/>
        </p:nvSpPr>
        <p:spPr>
          <a:xfrm rot="10800000">
            <a:off x="10100936" y="2927559"/>
            <a:ext cx="294906" cy="1399160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 Placeholder 1"/>
          <p:cNvSpPr txBox="1">
            <a:spLocks/>
          </p:cNvSpPr>
          <p:nvPr/>
        </p:nvSpPr>
        <p:spPr>
          <a:xfrm>
            <a:off x="1835699" y="1488789"/>
            <a:ext cx="10192509" cy="45552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rmAutofit/>
          </a:bodyPr>
          <a:lstStyle>
            <a:lvl1pPr marL="342900" lvl="0" indent="-342900" algn="l" defTabSz="457200" rtl="0" eaLnBrk="1" latinLnBrk="0" hangingPunct="1">
              <a:spcBef>
                <a:spcPts val="0"/>
              </a:spcBef>
              <a:buFont typeface="Arial"/>
              <a:buChar char="•"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1pPr>
            <a:lvl2pPr marL="742950" lvl="1" indent="-285750" algn="l" defTabSz="457200" rtl="0" eaLnBrk="1" latinLnBrk="0" hangingPunct="1">
              <a:spcBef>
                <a:spcPts val="0"/>
              </a:spcBef>
              <a:buFont typeface="Arial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2pPr>
            <a:lvl3pPr marL="1143000" lvl="2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3pPr>
            <a:lvl4pPr marL="1600200" lvl="3" indent="-228600" algn="l" defTabSz="457200" rtl="0" eaLnBrk="1" latinLnBrk="0" hangingPunct="1">
              <a:spcBef>
                <a:spcPts val="0"/>
              </a:spcBef>
              <a:buFont typeface="Arial"/>
              <a:buChar char="–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4pPr>
            <a:lvl5pPr marL="2057400" lvl="4" indent="-228600" algn="l" defTabSz="457200" rtl="0" eaLnBrk="1" latinLnBrk="0" hangingPunct="1">
              <a:spcBef>
                <a:spcPts val="0"/>
              </a:spcBef>
              <a:buFont typeface="Arial"/>
              <a:buChar char="»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5pPr>
            <a:lvl6pPr marL="2514600" lvl="5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800" dirty="0" smtClean="0">
                <a:sym typeface="Verdana"/>
              </a:rPr>
              <a:t>Given syntax tree, span candidates were </a:t>
            </a:r>
            <a:r>
              <a:rPr lang="en-US" altLang="ko-KR" sz="2800" b="1" i="1" dirty="0" smtClean="0">
                <a:sym typeface="Verdana"/>
              </a:rPr>
              <a:t>limited </a:t>
            </a:r>
            <a:r>
              <a:rPr lang="en-US" altLang="ko-KR" sz="2800" dirty="0" smtClean="0">
                <a:sym typeface="Verdana"/>
              </a:rPr>
              <a:t>by syntactic information</a:t>
            </a:r>
            <a:r>
              <a:rPr lang="en-US" altLang="ko-KR" sz="2800" b="1" i="1" dirty="0" smtClean="0">
                <a:sym typeface="Verdana"/>
              </a:rPr>
              <a:t>.</a:t>
            </a:r>
            <a:endParaRPr lang="en-US" altLang="ko-KR" sz="2400" b="1" i="1" dirty="0">
              <a:sym typeface="Verdana"/>
            </a:endParaRPr>
          </a:p>
        </p:txBody>
      </p:sp>
      <p:sp>
        <p:nvSpPr>
          <p:cNvPr id="4" name="AutoShape 2" descr="data:image/png;base64,iVBORw0KGgoAAAANSUhEUgAAAMoAAAC2CAYAAACYhRISAAAeOUlEQVR4Xu1dCZiN5fu+kZnsRjOEBmOIZIls2bMvP7RY+iVRErIXyZJooZRs5YcxIdHCX1qGZB9ZCjEkY0tR9kiyb//rfr/eM+d8znDOnPU753muy2Vmzve97/vd73uf53ne7/ueO9P169evQ0wQEARuikAmIYqsEEHg1ggIUW6NkRwhCECIIotAEHABASGKCyDJIYKAEEXWgCDgAgJCFBdAkkMEASGKrAFBwAUEhCgugCSHCAJCFFkDgoALCAhRXABJDhEEhCiyBgQBFxAQorgAkhwiCAhRZA0IAi4gIERxASQ5RBAIe6IcPgxcvQpkzQrkzw9kyiSLQhC4EYGwJcr27cBjjwE//5wGSq5cQGIi0KaNEEbI4ohAWBLl11+BuDgDiFdeAapXB3buBJ5/3vjbrFnAk0/KUhEE0hAIS6LMnQt06AAkJwO1a6eBQS9TvjzQsiXw+edAliyyVAQBA4GwIwpffO7aFfjqK2D3biBPHsel0LMnkJICLFsG3H67LBNBIEyJwsueORN46imgXTtgyBCgVCkhhRDi5giEnUchHMePA/XqOSbyTZoAzZsDDRsCZcrIshEEJJlXCFy5AmzcCKxcaYRhGzakATNqFDB4sCwVQSDMk/lz54CICOC229KAOH0aWLcO6NUL+OUXYNcu4O67ZakIAmGao5w9a+xsNWgATJt24zKYPx9o29bwNpUryzIRBMKUKBcuANWqAUeOGB4kPt5xKbz5phF2bd4MVKoky0QQCFOi8LIXLgQeftgAgHfiK1YE+CjLJ58As2cb91ZWrHAMzWTBhDcCYbnrxSn/+mugSxfg2DHHBTBoEDBwIHDHHeG9MOTqZdfLhsClS8DBg8Dly8ZDkQUKADlzyhIRBG5EIGw9iiwGQcAdBIQo7qAlx4YtAkKUsJ16uXB3EBCiuIOWHBu2CIQtUapXr47vv//eNvHNmzeH/henX1YJ22UhF25GIGyIsmnTJtSpUwfnz593wCBnzpw4c+YMFi1aZPsXGRlpI00D3sIXC3sEQpooZcuWxY4dOxwmOVOmTGjWrBmSkpLSnfzU1FQbadasWWMjTYsWLVCoUKGwXzThCEBIESUxMRHPPfccLvEGiZ1FRUXh5MmTGZpftqW9DckVExNjI06tWrUy1KacZD0ELE+UYsWK4bfffnNAPnPmzOjYsSNm8g0tL1tKSoqNOPzZPreJjo72cm/SXLAgYDmiDB8+HKNGjcJV1hiyswIFCuAIn3T0o5lzG24CkDgM0apUqeLHkUhXvkbAEkS58847cfToUQcssmTJgiFDhuDVV1/1NUYut79x40blbRii7d+/38Hb5GItJDHLIhCUROncuTNmz56Na9euOQBbtGhR/MpaQxawEydOOOykVahQwUYc/ixmLQSChij58uXDqVOnHNCLiIjA5MmT0YWP+VrcvvvuOxtxjh8/bgvRGKrxOsWCG4GAEYVx/OLFi3Gd9YPs7N5778VPP/0U3Kh5OLpDhw7ZQjSGarVr17Z5m9KlS3vYupzuCwT8ShTG6f/884/DdWTLlg3JycmoHMbv3S5fvtzmbS5evOiQ2/hi0qVN9xHwG1F4o09btWrVsMG+7In74w7ZM7gJoO/bVK1aFa+w5qtYwBHwG1ECfqUyAEHAAwSEKB6AJ6eGDwJClPCZa7lSDxAQongAnpwaPggIUcJnruVKPUBAiOIBeHJq+CDgMVH27DFq9BYvbuiKmMv9vPQSMG8esHUrwMed+Ptbb90IMMucsqYW5eIyZw7dCeD91U6dgCVLgE2bgNhYx2vl5889B0yZAvBVmuzZ09TBzKhQ52XoUKBo0dDFK1iuzGtE4QWNHZsm76YvkMI8rOebmgpERQH8ffJkgDILWsSH9YD1e1TO2ggWsLw1Dq3P8uGHQMeOjq1SkqJsWSBvXoAPKPDRNn4R8UumWbO0Y1etMor3UaCVx8XEeGt00o4zBLxKFHZgrgLfpw/w6adpRNG/0xPlzp02pL17DfLwnSt+k9p/FmpT9/vvhidxJoH35ZdA69bAe+8ZXyraYyckAM88k4YEPc+77wIDBgDmz0INr2C4Hq8RhYuc4QQnf8GCtLq96RFFexh7EBiWzZiRRqpgAMgXY+AiZ8X8b781vEGRIkYv/PvTTxuKYPv2GeGsJoomjv14NOGcfeaLcYdzm14jypYtRpFr5h8MtR591IDVGVEoJErPw/hbG6vMU+2KC8MZiUJtkhYtAlq0AOzDrxMngHvvNarta7HV9DwK8Vi82FAJE6L4fnV4jShM1vnNqB9+ZfjEN2PNOQqJM2mSUUWecTiNOQrlFqj5zgLZY8b4/sID3QPfKCBW9qTQ5OEXTvv2xgg1UfjFw00A1kmmceNEv7OmvU+grymU+/caUbTwjpZU0AvemUchUZwZ1a7okew9TSiD/+KLxu4WF32xYkbYRbLYJ+eaKM5wYIJPWb26dUMZpeC4Nq8ThXE2tUe++AJgOEbi/O9/Nybza9caOzbUUqRR090sZR0cEPluFBQyqlkT+PhjY0eLu1vM8Zic64etNVGoK9m7t7HZoY0bHvbyer4bqbTsdaIQUm5pstgiFav48h41EXXeYfYw4TwFDDmrVgWqVzcIwi+Y5cuB+vXTULlZjhLO2Pn72n1CFF7E1KlA9+7G5dx1F7Btm3EfRYjiOMVaCk/jxDzNvg7FzXa9/L1Ywrk/nxGFSSfDCuYuDLHsbzja34AMZ/B57Tt3punaDx8OjBzpiIgQJThWiNeI4kwcdPt2Q4GX9wPsH2GZMyfNwwQHDIEbBXO0Ro0A3mknRuYCLTqMnT7dkNITCwwCHhMlMMOWXgUB/yIgRPEv3tKbRREQolh04mTY/kVAiOJfvKU3iyIgRLHoxMmw/YuA34jCul7mqpD+vVTr9MbK/Mf4sgn4/FwRdOjQQVXwFwscAkKUwGHv0HOZMmWwkzdV/rUcOXKoqpp9+vTBvHnzlKRFiRIlwALmQ/lao5hfERCi+BVux85YoJv1l7VlzZoVCQkJ6MTHhE32119/YcCAAVi4cKFSD7vnnnvw7LPPom/fvgG8gvDpWoji57k2CyFlRB2MCmODBw9WpVcpZkQZiV69euFpPn4s5hMEhCg+gdWxUQoMsWI9C3Bro3z3+vXrPe5927Ztqj7xsmXLcOHCBVXsvH///mjXrp3HbUsDaQgIUXy4GiiyypBJGxNzs96kN7unBsvrr7+O1atXKxGmGjVqYNCgQWjatKk3uwnLtoQoXp52qoIdOHDA1mrevHlvEEjycpdOm2NYNmbMGOW1KONXt25dDBs2DDX5pKqY2wgIUdyG7MYTHnjgAQcZi8jISFCfPlgETz/99FOMGzcOmzZtAvVoGjVqpLQvy7IukphLCAhRXILpxoPMOpPBKL7q7NKmT5+O999/H8xtcufOrUSLRo8ere7XiKWPgBDFjdUxa9YsdO3aFZd1hQfwFd5mavfJijZ+/HhMmzZN3b+Jjo7GQw89hLFjxyoCiTkiIERxYUXkzJkTZ/ne7r/Gexg/81XEEDJuAsycORP79u1DwYIF0bZtW0yYMCGErtCzSxGi3AI/hlTcQcqfP/8NWveeQR+8Z/MezZw5cxAfH4+VK1cG70D9ODK/EcWP1yRdCQJeR0CI4nVIpcFQRECIEoqzKtfkdQSEKF6HVBoMRQSEKKE4q3JNXkdAiOJ1SKXBUETAK0QZv2E8+i/pj9WdV6NO0ToOOJ29fBYF3ymIUtGlsOGZDciSKUvQ4shaySwDO3q0IaFnNhbPLlcOYDHxiRPT6gMH7QWlMzBKbNSpYxQnNBtrIA8bBtSoYXyi64o5ayqcpPG8QpS3172NF5e+iKTHk9C8ZHMHTP+59A8Kji2I/DnyY1evXbgt821Bu67+/huoWNEYni7YZz9YylFQZ5KqWKwVbFUjUe6/35DZoKCRLgjOZzk3bDCuKjkZqF07TXYi3KXx/EKUQmMLITZPLLb12BbUHoULZMQIo6wpXxVh8WxtXFzUMjlyxPpCR/paKJJK1QFNFF4rVcConkbRWVb0pPYKq+yHuzReQIhyHdfxRvIbYMh26sIp1C1aFyPqjbghbAvEN7YOv+g5WEBbmw67KL3AsMvKpolCIaO5cw3JDW18jK1yZUNpmKpfVCIgUcJdGs+rRJn10Cy0vbctLl5Je5Pv9MXTKDu5LIrkKaI8SuZMmVHrg1pYd3AdCucqjIoFK+Lr3V+reVr42EK0LtU6oGuQLyEy5PjzT8fwa9w4Q/HY7GkCOtgMdq6JUqaMQRR7j6JzEoaW1LZJz6Ow63CSxvMqUW42b8WjimN3791YmLoQbT5rg95Ve2NCswnIhExIOZqC6tOro1CuQkGRx1D4iFrvmhQ6+SV56FmyZcvgCg2S0+zDSEqZa6IcPmzI3bFSks7DRBrPmDSvEqVkvpJoHN8Y56+cNxpHJnDX65OfPkGZmDJI6ZGClnNb4pu93yjvUaFABVy4cgE5I3Ki5cct8dOxn3Cg/wEUzFkwoEuK36IlShiJO8MvHXaltxsW0MFmoHNNFGrWODNWzmedChJIpPF8QJRlTy5Dg7gGDthfvHoRMWNiVDJPotSfWR9rDqxxOkHcEQsGoly7BjzyCEDZCpbaoofp1w+ggCvDFaubJgp3sug5SAhKCtIiI4EcOdKuUKTxfECU9LaH9a6XPVF4bNG8RXHt+jU1EuY1V65dQdXCVVUeE2ij2BG3ThmHU4CVSS41TEJBM9E+mad+ZOabwC3SeAEgCpP5nkk9MXXzVCzusBhNSxjVQa5ev4rS75XG3xf/xu/P/46smbMGmidqG5iiPv9WNsWsWcCTTwZ8WF4ZQEaIEu5a9l7NUVy54fjrX7+i5KSSymuMbTwW8fniMXLVSGw+vBkDagzA243e9spi8LQRhiKM02fONDQVGXbFxnraanCcr284xscbO1uueBQhihcqZ+s788ufXI76cXaStgB4Z56hl/0jLCt/XYnmc5qrRF5bpwqdkNg6MahuSK5eDdSrZxCGN9xutqCCgwKujULv4pEovKl4s+sSaTwvhl6uTY/jUZevXca+k/sQeVsk8t6eF1G3R2WkGTlHEPALAl4JvfwyUulEEAggAkKUAIIvXVsHASGKdeZKRhpABIQoAQRfurYOAkKUW8wV9UtY1yvcjDWKKVNRqFAhVUc5Li4u3CBwuF4hyi2mP9y0J0kQ6qyw0Dj/L1myJPbu3YuYmBjMnz8fdfhqZBiaEEWIohAwE8QMS/ny5bF9+3bkyZMHU6dORfv27cOKLkKUMCfKrQhihofiRNRcyZ49u1IqDhcNSSFKmBLFXYKYYWrSpAmWLl2KiIgIJcLKIt+hbEKUMCOKpwQxw8UQjLkLNz26dOmCKVOmhCRfhChhQhRvE8QMW/fu3ZGYmKh2CNu0aQOqfIWSCVFCnCi+JogZPupEvvPOO7h06ZKSwFuyZElI8EWIEqJE8TdBzDBShGjIkCE4d+4cqHG5bt06SxNGiBJiRAk0QcxwMgTr1q0bTp8+jXLlyintSCuaECVEiBJsBDHDmpycrHKX48ePo0SJEtjDd4wtZEKUW0yWFR5hIUn4/h3vpAe77d+/H7Vr10bWrFnBn61iQhSrzJSMM6AICFECCr90bhUEhChWmSkZZ0AREKIEFH7p3CoICFGsMlMyzoAiIEQJKPzSuVUQEKKYZkpL6XWr3E0V42PNsuErh6sKlndku8Nr86qVyPpW64vX67v35C3rBbd2oo7BQn1DhwLUcMme3WtDdashXYK1eHEgJQXImdPxdEr+zZuXJqnB31my1mzlyxtF0iloFAz11IQophnSC7jzfZ0xqdkkRZQhy4d4vXi4uR93VqOui8zFRDEgbZ99ZvxEfZcVKwJTJ9m++v3YsYamjL317Alw/KmpQFQUwN8pPUGVrzx5jCPPngWSkoyfnbXhDlbeOlaI4iJRDvY/iDtz3ukt3MEq/9FjoqEJ6U7DmijUmWR9ZG1nzgD//a+xyMyfudO+J8eaZSJ27TIUu7T16QPwwWJNFP07z8udO+24vXsN8ly6ZJSztf/Mk/Fl9FxLE4WqXT0X9VQ1jFnKlZJ3g5cNVrISia0SUTq6tPpbv2/64a8Lf+GD1h+omseJPybirbVvYe/JvcgVkQuP3PMIRjUYpYSM0vMomijnLp9Dj6Qe2HpkKxJaJqjq+3+e/xPPL3kec7fPRbbbsinB17cavYWieYra5oXHP/3F0/jl1C+qvGy/6v3w7FfP4qn7nsLEZu5p3WmiUNWXMnL2psMyZ59ldJG4c54mChc5HxymcteCBWneLT2iaOLY98WwbMaM4NDMtDRRWNi78rTKeLzc45jzyBwlWkSp7jOXzqjFR1Wv4+eOo8i4IqhXrB4WdViEqZumqoVOLZYnyj+B9QfXY9efu0BFMKoWsx4yVYzNodfhFw4jd2RuVEmogm1Ht6FX1V6Y0HQCjp09poqOk2CVC1VGZJZIrD24VrWf2isV8VHx2HRokzqPdn/B+7Hj+A5b3WWOMaNEceY1XnnFUM0KNFGohfnJJ0b+QWI/+qhBAWdEoVYkPY99XsWncRo2NISMnJHIHfJ641hLE+XS1Uu46927wEopTLZTT6Si/P/KK1yalWiGpA5JWPbLMjSe3RgfP/ox2pdtr/Qk+a1+dMBRtfBpLea2wLf7vlV5CD2MmShM5rd026JUweiFXqr1EkY3GK3O7bywM2alzMJHj3yEDuU6qL99sOUDdPmyiyITSUDZvR/++AGftf0Mbcu0VV7u4U8exhe7vlBkzihRhg835L5ZTenKFWDRIih5CibSgZLQ0x6FJC5SJC2HYvgUHW3kJPY5CokzaRKQmAjkzWssaeYoVDqjvPfAgQBlywNtliYKwWP4MmPrDBx64RC+SP0CXb/qqnan6F1ODTqF15Jfw5i1Y2zJODVYDv9zWMnhHTx9EPtO7cOgpYNw9OxRMLzi381EeXHpi7Z5erDYg1jRaYUxof96MOYbKd1TVFhHElAUqdr0aiqU2/zsZsSOi0WlgpWwqvMqJddHY78lJpbwiCjOFk+VKgCT+mLFArO0NFG0R6OsxMMPpy14Zx6FRHFmvXoZHilQO3j2Y7I8UegJmnzUBF/99yvM3jYb1F/hlmuHBR3UIiWRGE5R7StLpizqW/yx+Y85SE4QEIZKrhAlJnsM9vfbjxxZc9gkLRjqObP8OfIj+alk5cWYk9hrv2iSdbqvk9pdc8d0jvLNN0CtWgCVjLXly+dOS94/1kwU6syQKNSzZzhG4lDqz5zMr10L5M9veEYaJb31Lpj3R+l+i5YnCpN0egDmIGsPrEXf6n3Rp1of5H87v8pB5v88Hy/XeRlDag9RCT2/3Umc95q/hwfuegB333E3Xlr2Et7f+P5NiUJpcOZEE7+fiK6VumJay2m29iip9/0z36sQUNvZS2eRIyKHEm6NmxCHWkVqqRxJexSdO7GtjIZemzcDlSq5P+m+PMNMFPalNVY41ogIQ7veTJRgyENuhovlicJQh6JEVBqmUXCV4VGp90qpfILhED3LfXfeh/W/r0eNxBqKSEzEaZTFY55z8vxJFb4xGXeWzJ948YTySBRFogdZ89Qa1Iitofo5cPoA/nj+D0Rnj1Zt8vf4ifFod287RShuMFAP5vjA4yq0o43fMB79l/T3KPQKVMJ+swXljCg8fupUoHt348y77gL4oiPvo5hDMV+S2JO2LU8UXvyUTVPUTlZElgjbguXv/DtDJSb6/Ex7H3oAbu1SxGjgtwPxx5k/FKE+fPhDtC7V2ilRtFrx/+38P7T5rI2tXXoshnkUQprcYrKSDu+zuI8Ky+hBuKkwcvVIjFg1ArG5YzHlP1Pw4+Ef8fLKl9W8eZLMW4koFIutWdPYjWOIZX/D0T6592Qx+/LckCAKE2OKpdJrbHhmg/rm17mLDpM0iLx/wlBLG7drW9zdAq+uflV925NUse/Gwv4RlmErhilvw00CerAWc1pg8d7FKueg7uS4DePUfRR7I2l6VO6h/sRzun7ZFYlbEm2HkEBsg2Hhqw++6tYc63slgbqp6IpHcRYWUo6cTxNwV45j5yM3vFdCeTztYdwCwo8HhwRR3MXrxLkTaueLknj8lqcxZ2BCn1GJPO6mHTpzSHmpwrkKKw9mtt9O/4bzl88jV2QudYyYdRAIS6JYZ3pkpMGCgBAlWGZCxhHUCAhRgnp6ZHDBgoAQJVhmQsYR1AgIUYJ6elwbHGtkXeb+q4UsKioKp06dssyIhSiWmar0B2pF+TyrjVmIIkQJCAJClIDAHt6dWm3RcbasNmbxKCHAMastOiFKCCw6K16CEMX3syYexfcY+7wHIYrPIYYQxfcY+7wHIYrPIRai+B5i3/cgRPEDxtepQCNmaQSEKL6fPgm9fI+xz3sQovgcYgm9fA+x73uQR1h8j7F4FN9jLD2EAAJClBCYRLkE3yMgRPE9xtJDCCAgRAmBSZRL8D0CQhTfYyw9hAACQpQQmES5BN8jIETxPcZe60FXxWRxcV1L2VuNs5Ll73//biu1pHViulfu7lAz2Vv9+aodX0kJClF8NWM+aJdEoYQEC5GzhCvrkHnLKMpU84Oa+Lz953io9EM3CCp5qx9ft+MrKUEhiq9nzgftkzC62Le3mqc4UoUpFVTt5gZxDWxE6XZ/N7zT+B1vdePzdjRRvC0lKETx+dR5rwMSZOSqkWBVSi7e3X/uxhMLnsCIeiPAmsgfbfsI165fw6Cag5TSMOspu2IsP0uJPxY1L3VHKfzn7v9geN3hKPxuYbQq1Ur9jTozrNnMUrDz281H9qxpssPzfp6nBGH1+YNqDVKKZc7ITPEn1oWmOhnbYyla/k85v5kPzVQ1nWm81ptJCLKdtvPaqvEd/ecohq4YiqUdl2LLkS1qLDeTEnQFE/MxQpSMoBagc8yh18ZDG1V1fm3VCldT0hRceK89+BqG1Rnm0kjnbJ+jCEej4hglNKggxir/WvulTtE62Hl8pyo9y37WdVmniKgLkDMMZMj29e6vlaxGesXHtfQGcyAa9TP3n9qvFjjJRyU01oDWhdfTkxDk+ZTw0O2wLXuipCcl6OqXhxDFpaUTnAeRKPVn1VeyErt771ZV8asmVFXFw3f03IECOQoofUmGUFrX0tUr0TqT9qEXJS5YnZ+kqFKoCvgtTpkLCr7yG5v1m4uNL4YyMWXwQ9cflLgSP+OYqIupFQDsx6A3Cfj/9FbT0aViF+U9qBCwYOcCtXHwQo0XXJIQ5PgoyERpjacrPq08mE7m05MSdBUPIUpGkQqC89IjCuUqOpbvqEaolbxicsQo8VZXE356Jy7wpMeTVBikFzRDGwrJ6nCIRP3uwHeKBPN2zEPfb/piYI2BSsDpzMUzyhtwsVJwSbdlJgoXuHl8JF3xCcXxTKVnlAKZqxKCJCkVDHSYx77TkxL0ZAol9PIEPT+fmx5RFndYjKYlmqrRcIFzIcbmicW2HtuUBIYrlh5R7LeHdf8kCj0KpQDtF6W5H72D5syjUNNyZaeVtjzKLNXnqoSgefvaTBR7KUFXcEjvGCGKJ+j5+dz0iGL/ze1tomgZcbNHIVESfkwAFZOZD1FdjKKvtMtXLyvCkgxaYUxDpT0VPcH6LuttRNEiT/QobM9dCUHdviaKMylBT6ZLiOIJen4+1x9EMW8P34wo9EKtPm6ldtnebPimDY1uX3dTEuKpvVIRHxXvgJImMkm1p/ceFMlTRH2uk/c36r+BB+MedFtC0J4o3PVyJiVIHc2MmhAlo8gF4DxXiKJ3lahI7E6Oom84UoGMu2UNijdQIZyZKHVn1FVamMxRuInAnTHuhHGXi9vK3KJmSEaPQUlxc46kicLdNJ6f0CoB249uxyurXlHH7uuzD7kjcyt5QHckBM1ESU9K0JnAkytTKURxBaUgOUYT5djZYyr/2HJ4C6okVFHbog2LN1SjZKxPab34fPE2mT5Xhs/z4sbHqUXPLWIutCLjitgk+nTo9einjyJpT5JNqo9JOBP81BOptm5KR5fG6s6rQbKazZ4o9p+RJAwhG8c3Vn92V0LQnii3khJ0BQ/zMUKUjKAWwufQI/F+hrvfvHtO7lEbB1qaLz2IdI5CMnG3at/JfeomafGo4jf06QsJwYxOnRAlo8jJeRlCIKObDRnqzIsnCVG8CKY0dWsE9O4W8xBvP9h5694zfoQQJePYyZkZRGDrka24/bbbwfDLKiZEscpMyTgDioAQJaDwS+dWQUCIYpWZknEGFAEhSkDhl86tgoAQxSozJeMMKAJClIDCL51bBQEhilVmSsYZUASEKAGFXzq3CgJCFKvMlIwzoAgIUQIKv3RuFQT+H11EyM9yP9hkAAAAAElFTkSuQmCC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35" name="Group 34"/>
          <p:cNvGrpSpPr/>
          <p:nvPr/>
        </p:nvGrpSpPr>
        <p:grpSpPr>
          <a:xfrm>
            <a:off x="3196301" y="2394536"/>
            <a:ext cx="7484371" cy="4463464"/>
            <a:chOff x="1548449" y="2112158"/>
            <a:chExt cx="7289765" cy="4159341"/>
          </a:xfrm>
        </p:grpSpPr>
        <p:pic>
          <p:nvPicPr>
            <p:cNvPr id="36" name="Picture 3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t="-1" r="72617" b="33533"/>
            <a:stretch/>
          </p:blipFill>
          <p:spPr>
            <a:xfrm>
              <a:off x="1548449" y="2112158"/>
              <a:ext cx="2006950" cy="2802164"/>
            </a:xfrm>
            <a:prstGeom prst="rect">
              <a:avLst/>
            </a:prstGeom>
            <a:ln>
              <a:noFill/>
            </a:ln>
          </p:spPr>
        </p:pic>
        <p:sp>
          <p:nvSpPr>
            <p:cNvPr id="37" name="Oval 36"/>
            <p:cNvSpPr/>
            <p:nvPr/>
          </p:nvSpPr>
          <p:spPr>
            <a:xfrm>
              <a:off x="8143903" y="6084556"/>
              <a:ext cx="694311" cy="186943"/>
            </a:xfrm>
            <a:prstGeom prst="ellipse">
              <a:avLst/>
            </a:prstGeom>
            <a:solidFill>
              <a:schemeClr val="bg1"/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8" name="Rectangle 37"/>
          <p:cNvSpPr/>
          <p:nvPr/>
        </p:nvSpPr>
        <p:spPr>
          <a:xfrm>
            <a:off x="4550847" y="2055514"/>
            <a:ext cx="1882577" cy="218833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6971847" y="4206591"/>
            <a:ext cx="4000390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6">
                    <a:lumMod val="50000"/>
                  </a:schemeClr>
                </a:solidFill>
              </a:rPr>
              <a:t>(He) (walked) (in the park)</a:t>
            </a:r>
          </a:p>
          <a:p>
            <a:pPr algn="ctr"/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He) (walked in)(the park)</a:t>
            </a:r>
          </a:p>
          <a:p>
            <a:pPr algn="ctr"/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(He walked) (in the park)</a:t>
            </a:r>
          </a:p>
          <a:p>
            <a:pPr algn="ctr"/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(He walked in the)(park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)</a:t>
            </a:r>
          </a:p>
          <a:p>
            <a:pPr algn="ctr"/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(He walked in 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the park)</a:t>
            </a:r>
            <a:endParaRPr 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-580331" y="5473607"/>
            <a:ext cx="745177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 smtClean="0">
                <a:sym typeface="Verdana"/>
              </a:rPr>
              <a:t>However, </a:t>
            </a:r>
            <a:r>
              <a:rPr lang="en-US" altLang="ko-KR" sz="2400" dirty="0" smtClean="0">
                <a:sym typeface="Verdana"/>
              </a:rPr>
              <a:t>end-to-end </a:t>
            </a:r>
            <a:r>
              <a:rPr lang="en-US" altLang="ko-KR" sz="2400" dirty="0">
                <a:sym typeface="Verdana"/>
              </a:rPr>
              <a:t>model </a:t>
            </a:r>
            <a:r>
              <a:rPr lang="en-US" altLang="ko-KR" sz="2400" dirty="0" smtClean="0">
                <a:sym typeface="Verdana"/>
              </a:rPr>
              <a:t>without</a:t>
            </a:r>
            <a:br>
              <a:rPr lang="en-US" altLang="ko-KR" sz="2400" dirty="0" smtClean="0">
                <a:sym typeface="Verdana"/>
              </a:rPr>
            </a:br>
            <a:r>
              <a:rPr lang="en-US" altLang="ko-KR" sz="2400" dirty="0" smtClean="0">
                <a:sym typeface="Verdana"/>
              </a:rPr>
              <a:t>syntactic information can generate </a:t>
            </a:r>
          </a:p>
          <a:p>
            <a:pPr algn="ctr"/>
            <a:r>
              <a:rPr lang="en-US" altLang="ko-KR" sz="2400" b="1" dirty="0" smtClean="0">
                <a:sym typeface="Verdana"/>
              </a:rPr>
              <a:t>all </a:t>
            </a:r>
            <a:r>
              <a:rPr lang="en-US" altLang="ko-KR" sz="2400" b="1" dirty="0">
                <a:sym typeface="Verdana"/>
              </a:rPr>
              <a:t>possible </a:t>
            </a:r>
            <a:r>
              <a:rPr lang="en-US" altLang="ko-KR" sz="2400" dirty="0">
                <a:sym typeface="Verdana"/>
              </a:rPr>
              <a:t>“spans</a:t>
            </a:r>
            <a:r>
              <a:rPr lang="en-US" altLang="ko-KR" sz="2400" dirty="0" smtClean="0">
                <a:sym typeface="Verdana"/>
              </a:rPr>
              <a:t>” given sentence.</a:t>
            </a:r>
            <a:endParaRPr lang="en-US" altLang="ko-KR" sz="2000" b="1" dirty="0">
              <a:sym typeface="Verdana"/>
            </a:endParaRPr>
          </a:p>
          <a:p>
            <a:pPr algn="ctr"/>
            <a:endParaRPr lang="en-US" sz="2400" dirty="0"/>
          </a:p>
        </p:txBody>
      </p:sp>
      <p:sp>
        <p:nvSpPr>
          <p:cNvPr id="43" name="Left Brace 42"/>
          <p:cNvSpPr/>
          <p:nvPr/>
        </p:nvSpPr>
        <p:spPr>
          <a:xfrm>
            <a:off x="6752859" y="4703648"/>
            <a:ext cx="294906" cy="1749712"/>
          </a:xfrm>
          <a:prstGeom prst="leftBrac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Left Brace 6"/>
          <p:cNvSpPr/>
          <p:nvPr/>
        </p:nvSpPr>
        <p:spPr>
          <a:xfrm>
            <a:off x="6308560" y="2925456"/>
            <a:ext cx="294906" cy="1399160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>
            <a:off x="5593976" y="5862918"/>
            <a:ext cx="1009490" cy="354703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37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1835700" y="593367"/>
            <a:ext cx="8520600" cy="7636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lvl="0"/>
            <a:r>
              <a:rPr lang="en-US" dirty="0" smtClean="0"/>
              <a:t>Syntactic constraint on SRL</a:t>
            </a:r>
            <a:endParaRPr lang="en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37</a:t>
            </a:fld>
            <a:endParaRPr lang="en"/>
          </a:p>
        </p:txBody>
      </p:sp>
      <p:sp>
        <p:nvSpPr>
          <p:cNvPr id="5" name="TextBox 4"/>
          <p:cNvSpPr txBox="1"/>
          <p:nvPr/>
        </p:nvSpPr>
        <p:spPr>
          <a:xfrm>
            <a:off x="-251696" y="1796381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Text Placeholder 1"/>
          <p:cNvSpPr txBox="1">
            <a:spLocks/>
          </p:cNvSpPr>
          <p:nvPr/>
        </p:nvSpPr>
        <p:spPr>
          <a:xfrm>
            <a:off x="1835700" y="1482065"/>
            <a:ext cx="8520600" cy="45552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rmAutofit/>
          </a:bodyPr>
          <a:lstStyle>
            <a:lvl1pPr marL="342900" lvl="0" indent="-342900" algn="l" defTabSz="457200" rtl="0" eaLnBrk="1" latinLnBrk="0" hangingPunct="1">
              <a:spcBef>
                <a:spcPts val="0"/>
              </a:spcBef>
              <a:buFont typeface="Arial"/>
              <a:buChar char="•"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1pPr>
            <a:lvl2pPr marL="742950" lvl="1" indent="-285750" algn="l" defTabSz="457200" rtl="0" eaLnBrk="1" latinLnBrk="0" hangingPunct="1">
              <a:spcBef>
                <a:spcPts val="0"/>
              </a:spcBef>
              <a:buFont typeface="Arial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2pPr>
            <a:lvl3pPr marL="1143000" lvl="2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3pPr>
            <a:lvl4pPr marL="1600200" lvl="3" indent="-228600" algn="l" defTabSz="457200" rtl="0" eaLnBrk="1" latinLnBrk="0" hangingPunct="1">
              <a:spcBef>
                <a:spcPts val="0"/>
              </a:spcBef>
              <a:buFont typeface="Arial"/>
              <a:buChar char="–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4pPr>
            <a:lvl5pPr marL="2057400" lvl="4" indent="-228600" algn="l" defTabSz="457200" rtl="0" eaLnBrk="1" latinLnBrk="0" hangingPunct="1">
              <a:spcBef>
                <a:spcPts val="0"/>
              </a:spcBef>
              <a:buFont typeface="Arial"/>
              <a:buChar char="»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5pPr>
            <a:lvl6pPr marL="2514600" lvl="5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altLang="ko-KR" sz="2400" dirty="0">
              <a:sym typeface="Verdana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94651" y="2722679"/>
            <a:ext cx="2040095" cy="67741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400" dirty="0">
                <a:solidFill>
                  <a:srgbClr val="000000"/>
                </a:solidFill>
              </a:rPr>
              <a:t>“He walked </a:t>
            </a:r>
            <a:br>
              <a:rPr lang="en-US" sz="2400" dirty="0">
                <a:solidFill>
                  <a:srgbClr val="000000"/>
                </a:solidFill>
              </a:rPr>
            </a:br>
            <a:r>
              <a:rPr lang="en-US" sz="2400" dirty="0">
                <a:solidFill>
                  <a:srgbClr val="000000"/>
                </a:solidFill>
              </a:rPr>
              <a:t>in the park”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375422" y="2165713"/>
            <a:ext cx="1199808" cy="393806"/>
          </a:xfrm>
          <a:prstGeom prst="rect">
            <a:avLst/>
          </a:prstGeom>
          <a:noFill/>
          <a:ln w="38100" cmpd="sng">
            <a:solidFill>
              <a:srgbClr val="00B0F0"/>
            </a:solidFill>
          </a:ln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400" b="1" dirty="0">
                <a:solidFill>
                  <a:srgbClr val="000000"/>
                </a:solidFill>
              </a:rPr>
              <a:t>X </a:t>
            </a:r>
            <a:r>
              <a:rPr lang="en-US" sz="2400" dirty="0">
                <a:solidFill>
                  <a:srgbClr val="000000"/>
                </a:solidFill>
              </a:rPr>
              <a:t>(Input )</a:t>
            </a:r>
            <a:endParaRPr lang="en-US" sz="2400" b="1" dirty="0">
              <a:solidFill>
                <a:srgbClr val="0000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584144" y="3013840"/>
            <a:ext cx="375089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(He</a:t>
            </a:r>
            <a:r>
              <a:rPr lang="en-US" sz="2400" dirty="0" smtClean="0"/>
              <a:t>), (</a:t>
            </a:r>
            <a:r>
              <a:rPr lang="en-US" sz="2400" dirty="0"/>
              <a:t>walked</a:t>
            </a:r>
            <a:r>
              <a:rPr lang="en-US" sz="2400" dirty="0" smtClean="0"/>
              <a:t>), (</a:t>
            </a:r>
            <a:r>
              <a:rPr lang="en-US" sz="2400" dirty="0"/>
              <a:t>in the park</a:t>
            </a:r>
            <a:r>
              <a:rPr lang="en-US" sz="2400" dirty="0" smtClean="0"/>
              <a:t>), </a:t>
            </a:r>
          </a:p>
          <a:p>
            <a:r>
              <a:rPr lang="en-US" sz="2400" dirty="0" smtClean="0"/>
              <a:t>(walked in the park),</a:t>
            </a:r>
            <a:br>
              <a:rPr lang="en-US" sz="2400" dirty="0" smtClean="0"/>
            </a:br>
            <a:r>
              <a:rPr lang="en-US" sz="2400" dirty="0" smtClean="0"/>
              <a:t>(He walked in the park)</a:t>
            </a:r>
            <a:endParaRPr lang="en-US" sz="2400" dirty="0"/>
          </a:p>
        </p:txBody>
      </p:sp>
      <p:sp>
        <p:nvSpPr>
          <p:cNvPr id="25" name="TextBox 24"/>
          <p:cNvSpPr txBox="1"/>
          <p:nvPr/>
        </p:nvSpPr>
        <p:spPr>
          <a:xfrm>
            <a:off x="6735144" y="2543926"/>
            <a:ext cx="315503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Possible span candidate</a:t>
            </a:r>
            <a:endParaRPr lang="en-US" sz="2400" dirty="0"/>
          </a:p>
        </p:txBody>
      </p:sp>
      <p:sp>
        <p:nvSpPr>
          <p:cNvPr id="29" name="Left Brace 28"/>
          <p:cNvSpPr/>
          <p:nvPr/>
        </p:nvSpPr>
        <p:spPr>
          <a:xfrm rot="10800000">
            <a:off x="10100936" y="2927559"/>
            <a:ext cx="294906" cy="1399160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 Placeholder 1"/>
          <p:cNvSpPr txBox="1">
            <a:spLocks/>
          </p:cNvSpPr>
          <p:nvPr/>
        </p:nvSpPr>
        <p:spPr>
          <a:xfrm>
            <a:off x="1835699" y="1488789"/>
            <a:ext cx="10192509" cy="45552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rmAutofit/>
          </a:bodyPr>
          <a:lstStyle>
            <a:lvl1pPr marL="342900" lvl="0" indent="-342900" algn="l" defTabSz="457200" rtl="0" eaLnBrk="1" latinLnBrk="0" hangingPunct="1">
              <a:spcBef>
                <a:spcPts val="0"/>
              </a:spcBef>
              <a:buFont typeface="Arial"/>
              <a:buChar char="•"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1pPr>
            <a:lvl2pPr marL="742950" lvl="1" indent="-285750" algn="l" defTabSz="457200" rtl="0" eaLnBrk="1" latinLnBrk="0" hangingPunct="1">
              <a:spcBef>
                <a:spcPts val="0"/>
              </a:spcBef>
              <a:buFont typeface="Arial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2pPr>
            <a:lvl3pPr marL="1143000" lvl="2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3pPr>
            <a:lvl4pPr marL="1600200" lvl="3" indent="-228600" algn="l" defTabSz="457200" rtl="0" eaLnBrk="1" latinLnBrk="0" hangingPunct="1">
              <a:spcBef>
                <a:spcPts val="0"/>
              </a:spcBef>
              <a:buFont typeface="Arial"/>
              <a:buChar char="–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4pPr>
            <a:lvl5pPr marL="2057400" lvl="4" indent="-228600" algn="l" defTabSz="457200" rtl="0" eaLnBrk="1" latinLnBrk="0" hangingPunct="1">
              <a:spcBef>
                <a:spcPts val="0"/>
              </a:spcBef>
              <a:buFont typeface="Arial"/>
              <a:buChar char="»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5pPr>
            <a:lvl6pPr marL="2514600" lvl="5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800" dirty="0" smtClean="0">
                <a:sym typeface="Verdana"/>
              </a:rPr>
              <a:t>Given syntax tree, span candidates were </a:t>
            </a:r>
            <a:r>
              <a:rPr lang="en-US" altLang="ko-KR" sz="2800" b="1" i="1" dirty="0" smtClean="0">
                <a:sym typeface="Verdana"/>
              </a:rPr>
              <a:t>limited </a:t>
            </a:r>
            <a:r>
              <a:rPr lang="en-US" altLang="ko-KR" sz="2800" dirty="0" smtClean="0">
                <a:sym typeface="Verdana"/>
              </a:rPr>
              <a:t>by syntactic information</a:t>
            </a:r>
            <a:r>
              <a:rPr lang="en-US" altLang="ko-KR" sz="2800" b="1" i="1" dirty="0" smtClean="0">
                <a:sym typeface="Verdana"/>
              </a:rPr>
              <a:t>.</a:t>
            </a:r>
            <a:endParaRPr lang="en-US" altLang="ko-KR" sz="2400" b="1" i="1" dirty="0">
              <a:sym typeface="Verdana"/>
            </a:endParaRPr>
          </a:p>
        </p:txBody>
      </p:sp>
      <p:sp>
        <p:nvSpPr>
          <p:cNvPr id="4" name="AutoShape 2" descr="data:image/png;base64,iVBORw0KGgoAAAANSUhEUgAAAMoAAAC2CAYAAACYhRISAAAeOUlEQVR4Xu1dCZiN5fu+kZnsRjOEBmOIZIls2bMvP7RY+iVRErIXyZJooZRs5YcxIdHCX1qGZB9ZCjEkY0tR9kiyb//rfr/eM+d8znDOnPU753muy2Vmzve97/vd73uf53ne7/ueO9P169evQ0wQEARuikAmIYqsEEHg1ggIUW6NkRwhCECIIotAEHABASGKCyDJIYKAEEXWgCDgAgJCFBdAkkMEASGKrAFBwAUEhCgugCSHCAJCFFkDgoALCAhRXABJDhEEhCiyBgQBFxAQorgAkhwiCAhRZA0IAi4gIERxASQ5RBAIe6IcPgxcvQpkzQrkzw9kyiSLQhC4EYGwJcr27cBjjwE//5wGSq5cQGIi0KaNEEbI4ohAWBLl11+BuDgDiFdeAapXB3buBJ5/3vjbrFnAk0/KUhEE0hAIS6LMnQt06AAkJwO1a6eBQS9TvjzQsiXw+edAliyyVAQBA4GwIwpffO7aFfjqK2D3biBPHsel0LMnkJICLFsG3H67LBNBIEyJwsueORN46imgXTtgyBCgVCkhhRDi5giEnUchHMePA/XqOSbyTZoAzZsDDRsCZcrIshEEJJlXCFy5AmzcCKxcaYRhGzakATNqFDB4sCwVQSDMk/lz54CICOC229KAOH0aWLcO6NUL+OUXYNcu4O67ZakIAmGao5w9a+xsNWgATJt24zKYPx9o29bwNpUryzIRBMKUKBcuANWqAUeOGB4kPt5xKbz5phF2bd4MVKoky0QQCFOi8LIXLgQeftgAgHfiK1YE+CjLJ58As2cb91ZWrHAMzWTBhDcCYbnrxSn/+mugSxfg2DHHBTBoEDBwIHDHHeG9MOTqZdfLhsClS8DBg8Dly8ZDkQUKADlzyhIRBG5EIGw9iiwGQcAdBIQo7qAlx4YtAkKUsJ16uXB3EBCiuIOWHBu2CIQtUapXr47vv//eNvHNmzeH/henX1YJ22UhF25GIGyIsmnTJtSpUwfnz593wCBnzpw4c+YMFi1aZPsXGRlpI00D3sIXC3sEQpooZcuWxY4dOxwmOVOmTGjWrBmSkpLSnfzU1FQbadasWWMjTYsWLVCoUKGwXzThCEBIESUxMRHPPfccLvEGiZ1FRUXh5MmTGZpftqW9DckVExNjI06tWrUy1KacZD0ELE+UYsWK4bfffnNAPnPmzOjYsSNm8g0tL1tKSoqNOPzZPreJjo72cm/SXLAgYDmiDB8+HKNGjcJV1hiyswIFCuAIn3T0o5lzG24CkDgM0apUqeLHkUhXvkbAEkS58847cfToUQcssmTJgiFDhuDVV1/1NUYut79x40blbRii7d+/38Hb5GItJDHLIhCUROncuTNmz56Na9euOQBbtGhR/MpaQxawEydOOOykVahQwUYc/ixmLQSChij58uXDqVOnHNCLiIjA5MmT0YWP+VrcvvvuOxtxjh8/bgvRGKrxOsWCG4GAEYVx/OLFi3Gd9YPs7N5778VPP/0U3Kh5OLpDhw7ZQjSGarVr17Z5m9KlS3vYupzuCwT8ShTG6f/884/DdWTLlg3JycmoHMbv3S5fvtzmbS5evOiQ2/hi0qVN9xHwG1F4o09btWrVsMG+7In74w7ZM7gJoO/bVK1aFa+w5qtYwBHwG1ECfqUyAEHAAwSEKB6AJ6eGDwJClPCZa7lSDxAQongAnpwaPggIUcJnruVKPUBAiOIBeHJq+CDgMVH27DFq9BYvbuiKmMv9vPQSMG8esHUrwMed+Ptbb90IMMucsqYW5eIyZw7dCeD91U6dgCVLgE2bgNhYx2vl5889B0yZAvBVmuzZ09TBzKhQ52XoUKBo0dDFK1iuzGtE4QWNHZsm76YvkMI8rOebmgpERQH8ffJkgDILWsSH9YD1e1TO2ggWsLw1Dq3P8uGHQMeOjq1SkqJsWSBvXoAPKPDRNn4R8UumWbO0Y1etMor3UaCVx8XEeGt00o4zBLxKFHZgrgLfpw/w6adpRNG/0xPlzp02pL17DfLwnSt+k9p/FmpT9/vvhidxJoH35ZdA69bAe+8ZXyraYyckAM88k4YEPc+77wIDBgDmz0INr2C4Hq8RhYuc4QQnf8GCtLq96RFFexh7EBiWzZiRRqpgAMgXY+AiZ8X8b781vEGRIkYv/PvTTxuKYPv2GeGsJoomjv14NOGcfeaLcYdzm14jypYtRpFr5h8MtR591IDVGVEoJErPw/hbG6vMU+2KC8MZiUJtkhYtAlq0AOzDrxMngHvvNarta7HV9DwK8Vi82FAJE6L4fnV4jShM1vnNqB9+ZfjEN2PNOQqJM2mSUUWecTiNOQrlFqj5zgLZY8b4/sID3QPfKCBW9qTQ5OEXTvv2xgg1UfjFw00A1kmmceNEv7OmvU+grymU+/caUbTwjpZU0AvemUchUZwZ1a7okew9TSiD/+KLxu4WF32xYkbYRbLYJ+eaKM5wYIJPWb26dUMZpeC4Nq8ThXE2tUe++AJgOEbi/O9/Nybza9caOzbUUqRR090sZR0cEPluFBQyqlkT+PhjY0eLu1vM8Zic64etNVGoK9m7t7HZoY0bHvbyer4bqbTsdaIQUm5pstgiFav48h41EXXeYfYw4TwFDDmrVgWqVzcIwi+Y5cuB+vXTULlZjhLO2Pn72n1CFF7E1KlA9+7G5dx1F7Btm3EfRYjiOMVaCk/jxDzNvg7FzXa9/L1Ywrk/nxGFSSfDCuYuDLHsbzja34AMZ/B57Tt3punaDx8OjBzpiIgQJThWiNeI4kwcdPt2Q4GX9wPsH2GZMyfNwwQHDIEbBXO0Ro0A3mknRuYCLTqMnT7dkNITCwwCHhMlMMOWXgUB/yIgRPEv3tKbRREQolh04mTY/kVAiOJfvKU3iyIgRLHoxMmw/YuA34jCul7mqpD+vVTr9MbK/Mf4sgn4/FwRdOjQQVXwFwscAkKUwGHv0HOZMmWwkzdV/rUcOXKoqpp9+vTBvHnzlKRFiRIlwALmQ/lao5hfERCi+BVux85YoJv1l7VlzZoVCQkJ6MTHhE32119/YcCAAVi4cKFSD7vnnnvw7LPPom/fvgG8gvDpWoji57k2CyFlRB2MCmODBw9WpVcpZkQZiV69euFpPn4s5hMEhCg+gdWxUQoMsWI9C3Bro3z3+vXrPe5927Ztqj7xsmXLcOHCBVXsvH///mjXrp3HbUsDaQgIUXy4GiiyypBJGxNzs96kN7unBsvrr7+O1atXKxGmGjVqYNCgQWjatKk3uwnLtoQoXp52qoIdOHDA1mrevHlvEEjycpdOm2NYNmbMGOW1KONXt25dDBs2DDX5pKqY2wgIUdyG7MYTHnjgAQcZi8jISFCfPlgETz/99FOMGzcOmzZtAvVoGjVqpLQvy7IukphLCAhRXILpxoPMOpPBKL7q7NKmT5+O999/H8xtcufOrUSLRo8ere7XiKWPgBDFjdUxa9YsdO3aFZd1hQfwFd5mavfJijZ+/HhMmzZN3b+Jjo7GQw89hLFjxyoCiTkiIERxYUXkzJkTZ/ne7r/Gexg/81XEEDJuAsycORP79u1DwYIF0bZtW0yYMCGErtCzSxGi3AI/hlTcQcqfP/8NWveeQR+8Z/MezZw5cxAfH4+VK1cG70D9ODK/EcWP1yRdCQJeR0CI4nVIpcFQRECIEoqzKtfkdQSEKF6HVBoMRQSEKKE4q3JNXkdAiOJ1SKXBUETAK0QZv2E8+i/pj9WdV6NO0ToOOJ29fBYF3ymIUtGlsOGZDciSKUvQ4shaySwDO3q0IaFnNhbPLlcOYDHxiRPT6gMH7QWlMzBKbNSpYxQnNBtrIA8bBtSoYXyi64o5ayqcpPG8QpS3172NF5e+iKTHk9C8ZHMHTP+59A8Kji2I/DnyY1evXbgt821Bu67+/huoWNEYni7YZz9YylFQZ5KqWKwVbFUjUe6/35DZoKCRLgjOZzk3bDCuKjkZqF07TXYi3KXx/EKUQmMLITZPLLb12BbUHoULZMQIo6wpXxVh8WxtXFzUMjlyxPpCR/paKJJK1QFNFF4rVcConkbRWVb0pPYKq+yHuzReQIhyHdfxRvIbYMh26sIp1C1aFyPqjbghbAvEN7YOv+g5WEBbmw67KL3AsMvKpolCIaO5cw3JDW18jK1yZUNpmKpfVCIgUcJdGs+rRJn10Cy0vbctLl5Je5Pv9MXTKDu5LIrkKaI8SuZMmVHrg1pYd3AdCucqjIoFK+Lr3V+reVr42EK0LtU6oGuQLyEy5PjzT8fwa9w4Q/HY7GkCOtgMdq6JUqaMQRR7j6JzEoaW1LZJz6Ow63CSxvMqUW42b8WjimN3791YmLoQbT5rg95Ve2NCswnIhExIOZqC6tOro1CuQkGRx1D4iFrvmhQ6+SV56FmyZcvgCg2S0+zDSEqZa6IcPmzI3bFSks7DRBrPmDSvEqVkvpJoHN8Y56+cNxpHJnDX65OfPkGZmDJI6ZGClnNb4pu93yjvUaFABVy4cgE5I3Ki5cct8dOxn3Cg/wEUzFkwoEuK36IlShiJO8MvHXaltxsW0MFmoHNNFGrWODNWzmedChJIpPF8QJRlTy5Dg7gGDthfvHoRMWNiVDJPotSfWR9rDqxxOkHcEQsGoly7BjzyCEDZCpbaoofp1w+ggCvDFaubJgp3sug5SAhKCtIiI4EcOdKuUKTxfECU9LaH9a6XPVF4bNG8RXHt+jU1EuY1V65dQdXCVVUeE2ij2BG3ThmHU4CVSS41TEJBM9E+mad+ZOabwC3SeAEgCpP5nkk9MXXzVCzusBhNSxjVQa5ev4rS75XG3xf/xu/P/46smbMGmidqG5iiPv9WNsWsWcCTTwZ8WF4ZQEaIEu5a9l7NUVy54fjrX7+i5KSSymuMbTwW8fniMXLVSGw+vBkDagzA243e9spi8LQRhiKM02fONDQVGXbFxnraanCcr284xscbO1uueBQhihcqZ+s788ufXI76cXaStgB4Z56hl/0jLCt/XYnmc5qrRF5bpwqdkNg6MahuSK5eDdSrZxCGN9xutqCCgwKujULv4pEovKl4s+sSaTwvhl6uTY/jUZevXca+k/sQeVsk8t6eF1G3R2WkGTlHEPALAl4JvfwyUulEEAggAkKUAIIvXVsHASGKdeZKRhpABIQoAQRfurYOAkKUW8wV9UtY1yvcjDWKKVNRqFAhVUc5Li4u3CBwuF4hyi2mP9y0J0kQ6qyw0Dj/L1myJPbu3YuYmBjMnz8fdfhqZBiaEEWIohAwE8QMS/ny5bF9+3bkyZMHU6dORfv27cOKLkKUMCfKrQhihofiRNRcyZ49u1IqDhcNSSFKmBLFXYKYYWrSpAmWLl2KiIgIJcLKIt+hbEKUMCOKpwQxw8UQjLkLNz26dOmCKVOmhCRfhChhQhRvE8QMW/fu3ZGYmKh2CNu0aQOqfIWSCVFCnCi+JogZPupEvvPOO7h06ZKSwFuyZElI8EWIEqJE8TdBzDBShGjIkCE4d+4cqHG5bt06SxNGiBJiRAk0QcxwMgTr1q0bTp8+jXLlyintSCuaECVEiBJsBDHDmpycrHKX48ePo0SJEtjDd4wtZEKUW0yWFR5hIUn4/h3vpAe77d+/H7Vr10bWrFnBn61iQhSrzJSMM6AICFECCr90bhUEhChWmSkZZ0AREKIEFH7p3CoICFGsMlMyzoAiIEQJKPzSuVUQEKKYZkpL6XWr3E0V42PNsuErh6sKlndku8Nr86qVyPpW64vX67v35C3rBbd2oo7BQn1DhwLUcMme3WtDdashXYK1eHEgJQXImdPxdEr+zZuXJqnB31my1mzlyxtF0iloFAz11IQophnSC7jzfZ0xqdkkRZQhy4d4vXi4uR93VqOui8zFRDEgbZ99ZvxEfZcVKwJTJ9m++v3YsYamjL317Alw/KmpQFQUwN8pPUGVrzx5jCPPngWSkoyfnbXhDlbeOlaI4iJRDvY/iDtz3ukt3MEq/9FjoqEJ6U7DmijUmWR9ZG1nzgD//a+xyMyfudO+J8eaZSJ27TIUu7T16QPwwWJNFP07z8udO+24vXsN8ly6ZJSztf/Mk/Fl9FxLE4WqXT0X9VQ1jFnKlZJ3g5cNVrISia0SUTq6tPpbv2/64a8Lf+GD1h+omseJPybirbVvYe/JvcgVkQuP3PMIRjUYpYSM0vMomijnLp9Dj6Qe2HpkKxJaJqjq+3+e/xPPL3kec7fPRbbbsinB17cavYWieYra5oXHP/3F0/jl1C+qvGy/6v3w7FfP4qn7nsLEZu5p3WmiUNWXMnL2psMyZ59ldJG4c54mChc5HxymcteCBWneLT2iaOLY98WwbMaM4NDMtDRRWNi78rTKeLzc45jzyBwlWkSp7jOXzqjFR1Wv4+eOo8i4IqhXrB4WdViEqZumqoVOLZYnyj+B9QfXY9efu0BFMKoWsx4yVYzNodfhFw4jd2RuVEmogm1Ht6FX1V6Y0HQCjp09poqOk2CVC1VGZJZIrD24VrWf2isV8VHx2HRokzqPdn/B+7Hj+A5b3WWOMaNEceY1XnnFUM0KNFGohfnJJ0b+QWI/+qhBAWdEoVYkPY99XsWncRo2NISMnJHIHfJ641hLE+XS1Uu46927wEopTLZTT6Si/P/KK1yalWiGpA5JWPbLMjSe3RgfP/ox2pdtr/Qk+a1+dMBRtfBpLea2wLf7vlV5CD2MmShM5rd026JUweiFXqr1EkY3GK3O7bywM2alzMJHj3yEDuU6qL99sOUDdPmyiyITSUDZvR/++AGftf0Mbcu0VV7u4U8exhe7vlBkzihRhg835L5ZTenKFWDRIih5CibSgZLQ0x6FJC5SJC2HYvgUHW3kJPY5CokzaRKQmAjkzWssaeYoVDqjvPfAgQBlywNtliYKwWP4MmPrDBx64RC+SP0CXb/qqnan6F1ODTqF15Jfw5i1Y2zJODVYDv9zWMnhHTx9EPtO7cOgpYNw9OxRMLzi381EeXHpi7Z5erDYg1jRaYUxof96MOYbKd1TVFhHElAUqdr0aiqU2/zsZsSOi0WlgpWwqvMqJddHY78lJpbwiCjOFk+VKgCT+mLFArO0NFG0R6OsxMMPpy14Zx6FRHFmvXoZHilQO3j2Y7I8UegJmnzUBF/99yvM3jYb1F/hlmuHBR3UIiWRGE5R7StLpizqW/yx+Y85SE4QEIZKrhAlJnsM9vfbjxxZc9gkLRjqObP8OfIj+alk5cWYk9hrv2iSdbqvk9pdc8d0jvLNN0CtWgCVjLXly+dOS94/1kwU6syQKNSzZzhG4lDqz5zMr10L5M9veEYaJb31Lpj3R+l+i5YnCpN0egDmIGsPrEXf6n3Rp1of5H87v8pB5v88Hy/XeRlDag9RCT2/3Umc95q/hwfuegB333E3Xlr2Et7f+P5NiUJpcOZEE7+fiK6VumJay2m29iip9/0z36sQUNvZS2eRIyKHEm6NmxCHWkVqqRxJexSdO7GtjIZemzcDlSq5P+m+PMNMFPalNVY41ogIQ7veTJRgyENuhovlicJQh6JEVBqmUXCV4VGp90qpfILhED3LfXfeh/W/r0eNxBqKSEzEaZTFY55z8vxJFb4xGXeWzJ948YTySBRFogdZ89Qa1Iitofo5cPoA/nj+D0Rnj1Zt8vf4ifFod287RShuMFAP5vjA4yq0o43fMB79l/T3KPQKVMJ+swXljCg8fupUoHt348y77gL4oiPvo5hDMV+S2JO2LU8UXvyUTVPUTlZElgjbguXv/DtDJSb6/Ex7H3oAbu1SxGjgtwPxx5k/FKE+fPhDtC7V2ilRtFrx/+38P7T5rI2tXXoshnkUQprcYrKSDu+zuI8Ky+hBuKkwcvVIjFg1ArG5YzHlP1Pw4+Ef8fLKl9W8eZLMW4koFIutWdPYjWOIZX/D0T6592Qx+/LckCAKE2OKpdJrbHhmg/rm17mLDpM0iLx/wlBLG7drW9zdAq+uflV925NUse/Gwv4RlmErhilvw00CerAWc1pg8d7FKueg7uS4DePUfRR7I2l6VO6h/sRzun7ZFYlbEm2HkEBsg2Hhqw++6tYc63slgbqp6IpHcRYWUo6cTxNwV45j5yM3vFdCeTztYdwCwo8HhwRR3MXrxLkTaueLknj8lqcxZ2BCn1GJPO6mHTpzSHmpwrkKKw9mtt9O/4bzl88jV2QudYyYdRAIS6JYZ3pkpMGCgBAlWGZCxhHUCAhRgnp6ZHDBgoAQJVhmQsYR1AgIUYJ6elwbHGtkXeb+q4UsKioKp06dssyIhSiWmar0B2pF+TyrjVmIIkQJCAJClIDAHt6dWm3RcbasNmbxKCHAMastOiFKCCw6K16CEMX3syYexfcY+7wHIYrPIYYQxfcY+7wHIYrPIRai+B5i3/cgRPEDxtepQCNmaQSEKL6fPgm9fI+xz3sQovgcYgm9fA+x73uQR1h8j7F4FN9jLD2EAAJClBCYRLkE3yMgRPE9xtJDCCAgRAmBSZRL8D0CQhTfYyw9hAACQpQQmES5BN8jIETxPcZe60FXxWRxcV1L2VuNs5Ll73//biu1pHViulfu7lAz2Vv9+aodX0kJClF8NWM+aJdEoYQEC5GzhCvrkHnLKMpU84Oa+Lz953io9EM3CCp5qx9ft+MrKUEhiq9nzgftkzC62Le3mqc4UoUpFVTt5gZxDWxE6XZ/N7zT+B1vdePzdjRRvC0lKETx+dR5rwMSZOSqkWBVSi7e3X/uxhMLnsCIeiPAmsgfbfsI165fw6Cag5TSMOspu2IsP0uJPxY1L3VHKfzn7v9geN3hKPxuYbQq1Ur9jTozrNnMUrDz281H9qxpssPzfp6nBGH1+YNqDVKKZc7ITPEn1oWmOhnbYyla/k85v5kPzVQ1nWm81ptJCLKdtvPaqvEd/ecohq4YiqUdl2LLkS1qLDeTEnQFE/MxQpSMoBagc8yh18ZDG1V1fm3VCldT0hRceK89+BqG1Rnm0kjnbJ+jCEej4hglNKggxir/WvulTtE62Hl8pyo9y37WdVmniKgLkDMMZMj29e6vlaxGesXHtfQGcyAa9TP3n9qvFjjJRyU01oDWhdfTkxDk+ZTw0O2wLXuipCcl6OqXhxDFpaUTnAeRKPVn1VeyErt771ZV8asmVFXFw3f03IECOQoofUmGUFrX0tUr0TqT9qEXJS5YnZ+kqFKoCvgtTpkLCr7yG5v1m4uNL4YyMWXwQ9cflLgSP+OYqIupFQDsx6A3Cfj/9FbT0aViF+U9qBCwYOcCtXHwQo0XXJIQ5PgoyERpjacrPq08mE7m05MSdBUPIUpGkQqC89IjCuUqOpbvqEaolbxicsQo8VZXE356Jy7wpMeTVBikFzRDGwrJ6nCIRP3uwHeKBPN2zEPfb/piYI2BSsDpzMUzyhtwsVJwSbdlJgoXuHl8JF3xCcXxTKVnlAKZqxKCJCkVDHSYx77TkxL0ZAol9PIEPT+fmx5RFndYjKYlmqrRcIFzIcbmicW2HtuUBIYrlh5R7LeHdf8kCj0KpQDtF6W5H72D5syjUNNyZaeVtjzKLNXnqoSgefvaTBR7KUFXcEjvGCGKJ+j5+dz0iGL/ze1tomgZcbNHIVESfkwAFZOZD1FdjKKvtMtXLyvCkgxaYUxDpT0VPcH6LuttRNEiT/QobM9dCUHdviaKMylBT6ZLiOIJen4+1x9EMW8P34wo9EKtPm6ldtnebPimDY1uX3dTEuKpvVIRHxXvgJImMkm1p/ceFMlTRH2uk/c36r+BB+MedFtC0J4o3PVyJiVIHc2MmhAlo8gF4DxXiKJ3lahI7E6Oom84UoGMu2UNijdQIZyZKHVn1FVamMxRuInAnTHuhHGXi9vK3KJmSEaPQUlxc46kicLdNJ6f0CoB249uxyurXlHH7uuzD7kjcyt5QHckBM1ESU9K0JnAkytTKURxBaUgOUYT5djZYyr/2HJ4C6okVFHbog2LN1SjZKxPab34fPE2mT5Xhs/z4sbHqUXPLWIutCLjitgk+nTo9einjyJpT5JNqo9JOBP81BOptm5KR5fG6s6rQbKazZ4o9p+RJAwhG8c3Vn92V0LQnii3khJ0BQ/zMUKUjKAWwufQI/F+hrvfvHtO7lEbB1qaLz2IdI5CMnG3at/JfeomafGo4jf06QsJwYxOnRAlo8jJeRlCIKObDRnqzIsnCVG8CKY0dWsE9O4W8xBvP9h5694zfoQQJePYyZkZRGDrka24/bbbwfDLKiZEscpMyTgDioAQJaDwS+dWQUCIYpWZknEGFAEhSkDhl86tgoAQxSozJeMMKAJClIDCL51bBQEhilVmSsYZUASEKAGFXzq3CgJCFKvMlIwzoAgIUQIKv3RuFQT+H11EyM9yP9hkAAAAAElFTkSuQmCC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35" name="Group 34"/>
          <p:cNvGrpSpPr/>
          <p:nvPr/>
        </p:nvGrpSpPr>
        <p:grpSpPr>
          <a:xfrm>
            <a:off x="3196301" y="2394536"/>
            <a:ext cx="7484371" cy="4463464"/>
            <a:chOff x="1548449" y="2112158"/>
            <a:chExt cx="7289765" cy="4159341"/>
          </a:xfrm>
        </p:grpSpPr>
        <p:pic>
          <p:nvPicPr>
            <p:cNvPr id="36" name="Picture 3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t="-1" r="72617" b="33533"/>
            <a:stretch/>
          </p:blipFill>
          <p:spPr>
            <a:xfrm>
              <a:off x="1548449" y="2112158"/>
              <a:ext cx="2006950" cy="2802164"/>
            </a:xfrm>
            <a:prstGeom prst="rect">
              <a:avLst/>
            </a:prstGeom>
            <a:ln>
              <a:noFill/>
            </a:ln>
          </p:spPr>
        </p:pic>
        <p:sp>
          <p:nvSpPr>
            <p:cNvPr id="37" name="Oval 36"/>
            <p:cNvSpPr/>
            <p:nvPr/>
          </p:nvSpPr>
          <p:spPr>
            <a:xfrm>
              <a:off x="8143903" y="6084556"/>
              <a:ext cx="694311" cy="186943"/>
            </a:xfrm>
            <a:prstGeom prst="ellipse">
              <a:avLst/>
            </a:prstGeom>
            <a:solidFill>
              <a:schemeClr val="bg1"/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8" name="Rectangle 37"/>
          <p:cNvSpPr/>
          <p:nvPr/>
        </p:nvSpPr>
        <p:spPr>
          <a:xfrm>
            <a:off x="4550847" y="2055514"/>
            <a:ext cx="1882577" cy="218833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6971847" y="4206591"/>
            <a:ext cx="4000390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6">
                    <a:lumMod val="50000"/>
                  </a:schemeClr>
                </a:solidFill>
              </a:rPr>
              <a:t>(He) (walked) (in the park)</a:t>
            </a:r>
          </a:p>
          <a:p>
            <a:pPr algn="ctr"/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He) (walked in)(the park)</a:t>
            </a:r>
          </a:p>
          <a:p>
            <a:pPr algn="ctr"/>
            <a:r>
              <a:rPr lang="en-US" sz="2800" strike="sngStrike" dirty="0">
                <a:solidFill>
                  <a:srgbClr val="FF0000"/>
                </a:solidFill>
              </a:rPr>
              <a:t>(He walked) </a:t>
            </a:r>
            <a:r>
              <a:rPr lang="en-US" sz="2800" strike="sngStrike" dirty="0">
                <a:solidFill>
                  <a:schemeClr val="bg1">
                    <a:lumMod val="50000"/>
                  </a:schemeClr>
                </a:solidFill>
              </a:rPr>
              <a:t>(in the park)</a:t>
            </a:r>
          </a:p>
          <a:p>
            <a:pPr algn="ctr"/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He walked in the)(park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)</a:t>
            </a:r>
          </a:p>
          <a:p>
            <a:pPr algn="ctr"/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(He walked in 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the park)</a:t>
            </a:r>
            <a:endParaRPr 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-580331" y="5473607"/>
            <a:ext cx="745177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 smtClean="0">
                <a:sym typeface="Verdana"/>
              </a:rPr>
              <a:t>However, </a:t>
            </a:r>
            <a:r>
              <a:rPr lang="en-US" altLang="ko-KR" sz="2400" dirty="0" smtClean="0">
                <a:sym typeface="Verdana"/>
              </a:rPr>
              <a:t>end-to-end </a:t>
            </a:r>
            <a:r>
              <a:rPr lang="en-US" altLang="ko-KR" sz="2400" dirty="0">
                <a:sym typeface="Verdana"/>
              </a:rPr>
              <a:t>model </a:t>
            </a:r>
            <a:r>
              <a:rPr lang="en-US" altLang="ko-KR" sz="2400" dirty="0" smtClean="0">
                <a:sym typeface="Verdana"/>
              </a:rPr>
              <a:t>without</a:t>
            </a:r>
            <a:br>
              <a:rPr lang="en-US" altLang="ko-KR" sz="2400" dirty="0" smtClean="0">
                <a:sym typeface="Verdana"/>
              </a:rPr>
            </a:br>
            <a:r>
              <a:rPr lang="en-US" altLang="ko-KR" sz="2400" dirty="0" smtClean="0">
                <a:sym typeface="Verdana"/>
              </a:rPr>
              <a:t>syntactic information can generate </a:t>
            </a:r>
          </a:p>
          <a:p>
            <a:pPr algn="ctr"/>
            <a:r>
              <a:rPr lang="en-US" altLang="ko-KR" sz="2400" b="1" dirty="0" smtClean="0">
                <a:sym typeface="Verdana"/>
              </a:rPr>
              <a:t>all </a:t>
            </a:r>
            <a:r>
              <a:rPr lang="en-US" altLang="ko-KR" sz="2400" b="1" dirty="0">
                <a:sym typeface="Verdana"/>
              </a:rPr>
              <a:t>possible </a:t>
            </a:r>
            <a:r>
              <a:rPr lang="en-US" altLang="ko-KR" sz="2400" dirty="0">
                <a:sym typeface="Verdana"/>
              </a:rPr>
              <a:t>“spans</a:t>
            </a:r>
            <a:r>
              <a:rPr lang="en-US" altLang="ko-KR" sz="2400" dirty="0" smtClean="0">
                <a:sym typeface="Verdana"/>
              </a:rPr>
              <a:t>” given sentence.</a:t>
            </a:r>
            <a:endParaRPr lang="en-US" altLang="ko-KR" sz="2000" b="1" dirty="0">
              <a:sym typeface="Verdana"/>
            </a:endParaRPr>
          </a:p>
          <a:p>
            <a:pPr algn="ctr"/>
            <a:endParaRPr lang="en-US" sz="2400" dirty="0"/>
          </a:p>
        </p:txBody>
      </p:sp>
      <p:sp>
        <p:nvSpPr>
          <p:cNvPr id="43" name="Left Brace 42"/>
          <p:cNvSpPr/>
          <p:nvPr/>
        </p:nvSpPr>
        <p:spPr>
          <a:xfrm>
            <a:off x="6752859" y="4703648"/>
            <a:ext cx="294906" cy="1749712"/>
          </a:xfrm>
          <a:prstGeom prst="leftBrac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Left Brace 6"/>
          <p:cNvSpPr/>
          <p:nvPr/>
        </p:nvSpPr>
        <p:spPr>
          <a:xfrm>
            <a:off x="6308560" y="2925456"/>
            <a:ext cx="294906" cy="1399160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>
            <a:off x="5593976" y="5862918"/>
            <a:ext cx="1009490" cy="354703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ouble Bracket 2"/>
          <p:cNvSpPr/>
          <p:nvPr/>
        </p:nvSpPr>
        <p:spPr>
          <a:xfrm>
            <a:off x="3064623" y="3482273"/>
            <a:ext cx="909829" cy="1303550"/>
          </a:xfrm>
          <a:prstGeom prst="bracketPair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908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1835700" y="593367"/>
            <a:ext cx="8520600" cy="7636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lvl="0"/>
            <a:r>
              <a:rPr lang="en-US" dirty="0" smtClean="0"/>
              <a:t>Syntactic constraint on SRL</a:t>
            </a:r>
            <a:endParaRPr lang="en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38</a:t>
            </a:fld>
            <a:endParaRPr lang="en"/>
          </a:p>
        </p:txBody>
      </p:sp>
      <p:sp>
        <p:nvSpPr>
          <p:cNvPr id="5" name="TextBox 4"/>
          <p:cNvSpPr txBox="1"/>
          <p:nvPr/>
        </p:nvSpPr>
        <p:spPr>
          <a:xfrm>
            <a:off x="-251696" y="1796381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Text Placeholder 1"/>
          <p:cNvSpPr txBox="1">
            <a:spLocks/>
          </p:cNvSpPr>
          <p:nvPr/>
        </p:nvSpPr>
        <p:spPr>
          <a:xfrm>
            <a:off x="1835700" y="1482065"/>
            <a:ext cx="8520600" cy="45552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rmAutofit/>
          </a:bodyPr>
          <a:lstStyle>
            <a:lvl1pPr marL="342900" lvl="0" indent="-342900" algn="l" defTabSz="457200" rtl="0" eaLnBrk="1" latinLnBrk="0" hangingPunct="1">
              <a:spcBef>
                <a:spcPts val="0"/>
              </a:spcBef>
              <a:buFont typeface="Arial"/>
              <a:buChar char="•"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1pPr>
            <a:lvl2pPr marL="742950" lvl="1" indent="-285750" algn="l" defTabSz="457200" rtl="0" eaLnBrk="1" latinLnBrk="0" hangingPunct="1">
              <a:spcBef>
                <a:spcPts val="0"/>
              </a:spcBef>
              <a:buFont typeface="Arial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2pPr>
            <a:lvl3pPr marL="1143000" lvl="2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3pPr>
            <a:lvl4pPr marL="1600200" lvl="3" indent="-228600" algn="l" defTabSz="457200" rtl="0" eaLnBrk="1" latinLnBrk="0" hangingPunct="1">
              <a:spcBef>
                <a:spcPts val="0"/>
              </a:spcBef>
              <a:buFont typeface="Arial"/>
              <a:buChar char="–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4pPr>
            <a:lvl5pPr marL="2057400" lvl="4" indent="-228600" algn="l" defTabSz="457200" rtl="0" eaLnBrk="1" latinLnBrk="0" hangingPunct="1">
              <a:spcBef>
                <a:spcPts val="0"/>
              </a:spcBef>
              <a:buFont typeface="Arial"/>
              <a:buChar char="»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5pPr>
            <a:lvl6pPr marL="2514600" lvl="5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altLang="ko-KR" sz="2400" dirty="0">
              <a:sym typeface="Verdana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94651" y="2722679"/>
            <a:ext cx="2040095" cy="67741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400" dirty="0">
                <a:solidFill>
                  <a:srgbClr val="000000"/>
                </a:solidFill>
              </a:rPr>
              <a:t>“He walked </a:t>
            </a:r>
            <a:br>
              <a:rPr lang="en-US" sz="2400" dirty="0">
                <a:solidFill>
                  <a:srgbClr val="000000"/>
                </a:solidFill>
              </a:rPr>
            </a:br>
            <a:r>
              <a:rPr lang="en-US" sz="2400" dirty="0">
                <a:solidFill>
                  <a:srgbClr val="000000"/>
                </a:solidFill>
              </a:rPr>
              <a:t>in the park”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375422" y="2165713"/>
            <a:ext cx="1199808" cy="393806"/>
          </a:xfrm>
          <a:prstGeom prst="rect">
            <a:avLst/>
          </a:prstGeom>
          <a:noFill/>
          <a:ln w="38100" cmpd="sng">
            <a:solidFill>
              <a:srgbClr val="00B0F0"/>
            </a:solidFill>
          </a:ln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400" b="1" dirty="0">
                <a:solidFill>
                  <a:srgbClr val="000000"/>
                </a:solidFill>
              </a:rPr>
              <a:t>X </a:t>
            </a:r>
            <a:r>
              <a:rPr lang="en-US" sz="2400" dirty="0">
                <a:solidFill>
                  <a:srgbClr val="000000"/>
                </a:solidFill>
              </a:rPr>
              <a:t>(Input )</a:t>
            </a:r>
            <a:endParaRPr lang="en-US" sz="2400" b="1" dirty="0">
              <a:solidFill>
                <a:srgbClr val="0000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584144" y="3013840"/>
            <a:ext cx="375089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(He</a:t>
            </a:r>
            <a:r>
              <a:rPr lang="en-US" sz="2400" dirty="0" smtClean="0"/>
              <a:t>), (</a:t>
            </a:r>
            <a:r>
              <a:rPr lang="en-US" sz="2400" dirty="0"/>
              <a:t>walked</a:t>
            </a:r>
            <a:r>
              <a:rPr lang="en-US" sz="2400" dirty="0" smtClean="0"/>
              <a:t>), (</a:t>
            </a:r>
            <a:r>
              <a:rPr lang="en-US" sz="2400" dirty="0"/>
              <a:t>in the park</a:t>
            </a:r>
            <a:r>
              <a:rPr lang="en-US" sz="2400" dirty="0" smtClean="0"/>
              <a:t>), </a:t>
            </a:r>
          </a:p>
          <a:p>
            <a:r>
              <a:rPr lang="en-US" sz="2400" dirty="0" smtClean="0"/>
              <a:t>(walked in the park),</a:t>
            </a:r>
            <a:br>
              <a:rPr lang="en-US" sz="2400" dirty="0" smtClean="0"/>
            </a:br>
            <a:r>
              <a:rPr lang="en-US" sz="2400" dirty="0" smtClean="0"/>
              <a:t>(He walked in the park)</a:t>
            </a:r>
            <a:endParaRPr lang="en-US" sz="2400" dirty="0"/>
          </a:p>
        </p:txBody>
      </p:sp>
      <p:sp>
        <p:nvSpPr>
          <p:cNvPr id="25" name="TextBox 24"/>
          <p:cNvSpPr txBox="1"/>
          <p:nvPr/>
        </p:nvSpPr>
        <p:spPr>
          <a:xfrm>
            <a:off x="6735144" y="2543926"/>
            <a:ext cx="315503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Possible span candidate</a:t>
            </a:r>
            <a:endParaRPr lang="en-US" sz="2400" dirty="0"/>
          </a:p>
        </p:txBody>
      </p:sp>
      <p:sp>
        <p:nvSpPr>
          <p:cNvPr id="29" name="Left Brace 28"/>
          <p:cNvSpPr/>
          <p:nvPr/>
        </p:nvSpPr>
        <p:spPr>
          <a:xfrm rot="10800000">
            <a:off x="10100936" y="2927559"/>
            <a:ext cx="294906" cy="1399160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 Placeholder 1"/>
          <p:cNvSpPr txBox="1">
            <a:spLocks/>
          </p:cNvSpPr>
          <p:nvPr/>
        </p:nvSpPr>
        <p:spPr>
          <a:xfrm>
            <a:off x="1835699" y="1488789"/>
            <a:ext cx="10192509" cy="45552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rmAutofit/>
          </a:bodyPr>
          <a:lstStyle>
            <a:lvl1pPr marL="342900" lvl="0" indent="-342900" algn="l" defTabSz="457200" rtl="0" eaLnBrk="1" latinLnBrk="0" hangingPunct="1">
              <a:spcBef>
                <a:spcPts val="0"/>
              </a:spcBef>
              <a:buFont typeface="Arial"/>
              <a:buChar char="•"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1pPr>
            <a:lvl2pPr marL="742950" lvl="1" indent="-285750" algn="l" defTabSz="457200" rtl="0" eaLnBrk="1" latinLnBrk="0" hangingPunct="1">
              <a:spcBef>
                <a:spcPts val="0"/>
              </a:spcBef>
              <a:buFont typeface="Arial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2pPr>
            <a:lvl3pPr marL="1143000" lvl="2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3pPr>
            <a:lvl4pPr marL="1600200" lvl="3" indent="-228600" algn="l" defTabSz="457200" rtl="0" eaLnBrk="1" latinLnBrk="0" hangingPunct="1">
              <a:spcBef>
                <a:spcPts val="0"/>
              </a:spcBef>
              <a:buFont typeface="Arial"/>
              <a:buChar char="–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4pPr>
            <a:lvl5pPr marL="2057400" lvl="4" indent="-228600" algn="l" defTabSz="457200" rtl="0" eaLnBrk="1" latinLnBrk="0" hangingPunct="1">
              <a:spcBef>
                <a:spcPts val="0"/>
              </a:spcBef>
              <a:buFont typeface="Arial"/>
              <a:buChar char="»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5pPr>
            <a:lvl6pPr marL="2514600" lvl="5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800" dirty="0" smtClean="0">
                <a:sym typeface="Verdana"/>
              </a:rPr>
              <a:t>Given syntax tree, span candidates were </a:t>
            </a:r>
            <a:r>
              <a:rPr lang="en-US" altLang="ko-KR" sz="2800" b="1" i="1" dirty="0" smtClean="0">
                <a:sym typeface="Verdana"/>
              </a:rPr>
              <a:t>limited </a:t>
            </a:r>
            <a:r>
              <a:rPr lang="en-US" altLang="ko-KR" sz="2800" dirty="0" smtClean="0">
                <a:sym typeface="Verdana"/>
              </a:rPr>
              <a:t>by syntactic information</a:t>
            </a:r>
            <a:r>
              <a:rPr lang="en-US" altLang="ko-KR" sz="2800" b="1" i="1" dirty="0" smtClean="0">
                <a:sym typeface="Verdana"/>
              </a:rPr>
              <a:t>.</a:t>
            </a:r>
            <a:endParaRPr lang="en-US" altLang="ko-KR" sz="2400" b="1" i="1" dirty="0">
              <a:sym typeface="Verdana"/>
            </a:endParaRPr>
          </a:p>
        </p:txBody>
      </p:sp>
      <p:sp>
        <p:nvSpPr>
          <p:cNvPr id="4" name="AutoShape 2" descr="data:image/png;base64,iVBORw0KGgoAAAANSUhEUgAAAMoAAAC2CAYAAACYhRISAAAeOUlEQVR4Xu1dCZiN5fu+kZnsRjOEBmOIZIls2bMvP7RY+iVRErIXyZJooZRs5YcxIdHCX1qGZB9ZCjEkY0tR9kiyb//rfr/eM+d8znDOnPU753muy2Vmzve97/vd73uf53ne7/ueO9P169evQ0wQEARuikAmIYqsEEHg1ggIUW6NkRwhCECIIotAEHABASGKCyDJIYKAEEXWgCDgAgJCFBdAkkMEASGKrAFBwAUEhCgugCSHCAJCFFkDgoALCAhRXABJDhEEhCiyBgQBFxAQorgAkhwiCAhRZA0IAi4gIERxASQ5RBAIe6IcPgxcvQpkzQrkzw9kyiSLQhC4EYGwJcr27cBjjwE//5wGSq5cQGIi0KaNEEbI4ohAWBLl11+BuDgDiFdeAapXB3buBJ5/3vjbrFnAk0/KUhEE0hAIS6LMnQt06AAkJwO1a6eBQS9TvjzQsiXw+edAliyyVAQBA4GwIwpffO7aFfjqK2D3biBPHsel0LMnkJICLFsG3H67LBNBIEyJwsueORN46imgXTtgyBCgVCkhhRDi5giEnUchHMePA/XqOSbyTZoAzZsDDRsCZcrIshEEJJlXCFy5AmzcCKxcaYRhGzakATNqFDB4sCwVQSDMk/lz54CICOC229KAOH0aWLcO6NUL+OUXYNcu4O67ZakIAmGao5w9a+xsNWgATJt24zKYPx9o29bwNpUryzIRBMKUKBcuANWqAUeOGB4kPt5xKbz5phF2bd4MVKoky0QQCFOi8LIXLgQeftgAgHfiK1YE+CjLJ58As2cb91ZWrHAMzWTBhDcCYbnrxSn/+mugSxfg2DHHBTBoEDBwIHDHHeG9MOTqZdfLhsClS8DBg8Dly8ZDkQUKADlzyhIRBG5EIGw9iiwGQcAdBIQo7qAlx4YtAkKUsJ16uXB3EBCiuIOWHBu2CIQtUapXr47vv//eNvHNmzeH/henX1YJ22UhF25GIGyIsmnTJtSpUwfnz593wCBnzpw4c+YMFi1aZPsXGRlpI00D3sIXC3sEQpooZcuWxY4dOxwmOVOmTGjWrBmSkpLSnfzU1FQbadasWWMjTYsWLVCoUKGwXzThCEBIESUxMRHPPfccLvEGiZ1FRUXh5MmTGZpftqW9DckVExNjI06tWrUy1KacZD0ELE+UYsWK4bfffnNAPnPmzOjYsSNm8g0tL1tKSoqNOPzZPreJjo72cm/SXLAgYDmiDB8+HKNGjcJV1hiyswIFCuAIn3T0o5lzG24CkDgM0apUqeLHkUhXvkbAEkS58847cfToUQcssmTJgiFDhuDVV1/1NUYut79x40blbRii7d+/38Hb5GItJDHLIhCUROncuTNmz56Na9euOQBbtGhR/MpaQxawEydOOOykVahQwUYc/ixmLQSChij58uXDqVOnHNCLiIjA5MmT0YWP+VrcvvvuOxtxjh8/bgvRGKrxOsWCG4GAEYVx/OLFi3Gd9YPs7N5778VPP/0U3Kh5OLpDhw7ZQjSGarVr17Z5m9KlS3vYupzuCwT8ShTG6f/884/DdWTLlg3JycmoHMbv3S5fvtzmbS5evOiQ2/hi0qVN9xHwG1F4o09btWrVsMG+7In74w7ZM7gJoO/bVK1aFa+w5qtYwBHwG1ECfqUyAEHAAwSEKB6AJ6eGDwJClPCZa7lSDxAQongAnpwaPggIUcJnruVKPUBAiOIBeHJq+CDgMVH27DFq9BYvbuiKmMv9vPQSMG8esHUrwMed+Ptbb90IMMucsqYW5eIyZw7dCeD91U6dgCVLgE2bgNhYx2vl5889B0yZAvBVmuzZ09TBzKhQ52XoUKBo0dDFK1iuzGtE4QWNHZsm76YvkMI8rOebmgpERQH8ffJkgDILWsSH9YD1e1TO2ggWsLw1Dq3P8uGHQMeOjq1SkqJsWSBvXoAPKPDRNn4R8UumWbO0Y1etMor3UaCVx8XEeGt00o4zBLxKFHZgrgLfpw/w6adpRNG/0xPlzp02pL17DfLwnSt+k9p/FmpT9/vvhidxJoH35ZdA69bAe+8ZXyraYyckAM88k4YEPc+77wIDBgDmz0INr2C4Hq8RhYuc4QQnf8GCtLq96RFFexh7EBiWzZiRRqpgAMgXY+AiZ8X8b781vEGRIkYv/PvTTxuKYPv2GeGsJoomjv14NOGcfeaLcYdzm14jypYtRpFr5h8MtR591IDVGVEoJErPw/hbG6vMU+2KC8MZiUJtkhYtAlq0AOzDrxMngHvvNarta7HV9DwK8Vi82FAJE6L4fnV4jShM1vnNqB9+ZfjEN2PNOQqJM2mSUUWecTiNOQrlFqj5zgLZY8b4/sID3QPfKCBW9qTQ5OEXTvv2xgg1UfjFw00A1kmmceNEv7OmvU+grymU+/caUbTwjpZU0AvemUchUZwZ1a7okew9TSiD/+KLxu4WF32xYkbYRbLYJ+eaKM5wYIJPWb26dUMZpeC4Nq8ThXE2tUe++AJgOEbi/O9/Nybza9caOzbUUqRR090sZR0cEPluFBQyqlkT+PhjY0eLu1vM8Zic64etNVGoK9m7t7HZoY0bHvbyer4bqbTsdaIQUm5pstgiFav48h41EXXeYfYw4TwFDDmrVgWqVzcIwi+Y5cuB+vXTULlZjhLO2Pn72n1CFF7E1KlA9+7G5dx1F7Btm3EfRYjiOMVaCk/jxDzNvg7FzXa9/L1Ywrk/nxGFSSfDCuYuDLHsbzja34AMZ/B57Tt3punaDx8OjBzpiIgQJThWiNeI4kwcdPt2Q4GX9wPsH2GZMyfNwwQHDIEbBXO0Ro0A3mknRuYCLTqMnT7dkNITCwwCHhMlMMOWXgUB/yIgRPEv3tKbRREQolh04mTY/kVAiOJfvKU3iyIgRLHoxMmw/YuA34jCul7mqpD+vVTr9MbK/Mf4sgn4/FwRdOjQQVXwFwscAkKUwGHv0HOZMmWwkzdV/rUcOXKoqpp9+vTBvHnzlKRFiRIlwALmQ/lao5hfERCi+BVux85YoJv1l7VlzZoVCQkJ6MTHhE32119/YcCAAVi4cKFSD7vnnnvw7LPPom/fvgG8gvDpWoji57k2CyFlRB2MCmODBw9WpVcpZkQZiV69euFpPn4s5hMEhCg+gdWxUQoMsWI9C3Bro3z3+vXrPe5927Ztqj7xsmXLcOHCBVXsvH///mjXrp3HbUsDaQgIUXy4GiiyypBJGxNzs96kN7unBsvrr7+O1atXKxGmGjVqYNCgQWjatKk3uwnLtoQoXp52qoIdOHDA1mrevHlvEEjycpdOm2NYNmbMGOW1KONXt25dDBs2DDX5pKqY2wgIUdyG7MYTHnjgAQcZi8jISFCfPlgETz/99FOMGzcOmzZtAvVoGjVqpLQvy7IukphLCAhRXILpxoPMOpPBKL7q7NKmT5+O999/H8xtcufOrUSLRo8ere7XiKWPgBDFjdUxa9YsdO3aFZd1hQfwFd5mavfJijZ+/HhMmzZN3b+Jjo7GQw89hLFjxyoCiTkiIERxYUXkzJkTZ/ne7r/Gexg/81XEEDJuAsycORP79u1DwYIF0bZtW0yYMCGErtCzSxGi3AI/hlTcQcqfP/8NWveeQR+8Z/MezZw5cxAfH4+VK1cG70D9ODK/EcWP1yRdCQJeR0CI4nVIpcFQRECIEoqzKtfkdQSEKF6HVBoMRQSEKKE4q3JNXkdAiOJ1SKXBUETAK0QZv2E8+i/pj9WdV6NO0ToOOJ29fBYF3ymIUtGlsOGZDciSKUvQ4shaySwDO3q0IaFnNhbPLlcOYDHxiRPT6gMH7QWlMzBKbNSpYxQnNBtrIA8bBtSoYXyi64o5ayqcpPG8QpS3172NF5e+iKTHk9C8ZHMHTP+59A8Kji2I/DnyY1evXbgt821Bu67+/huoWNEYni7YZz9YylFQZ5KqWKwVbFUjUe6/35DZoKCRLgjOZzk3bDCuKjkZqF07TXYi3KXx/EKUQmMLITZPLLb12BbUHoULZMQIo6wpXxVh8WxtXFzUMjlyxPpCR/paKJJK1QFNFF4rVcConkbRWVb0pPYKq+yHuzReQIhyHdfxRvIbYMh26sIp1C1aFyPqjbghbAvEN7YOv+g5WEBbmw67KL3AsMvKpolCIaO5cw3JDW18jK1yZUNpmKpfVCIgUcJdGs+rRJn10Cy0vbctLl5Je5Pv9MXTKDu5LIrkKaI8SuZMmVHrg1pYd3AdCucqjIoFK+Lr3V+reVr42EK0LtU6oGuQLyEy5PjzT8fwa9w4Q/HY7GkCOtgMdq6JUqaMQRR7j6JzEoaW1LZJz6Ow63CSxvMqUW42b8WjimN3791YmLoQbT5rg95Ve2NCswnIhExIOZqC6tOro1CuQkGRx1D4iFrvmhQ6+SV56FmyZcvgCg2S0+zDSEqZa6IcPmzI3bFSks7DRBrPmDSvEqVkvpJoHN8Y56+cNxpHJnDX65OfPkGZmDJI6ZGClnNb4pu93yjvUaFABVy4cgE5I3Ki5cct8dOxn3Cg/wEUzFkwoEuK36IlShiJO8MvHXaltxsW0MFmoHNNFGrWODNWzmedChJIpPF8QJRlTy5Dg7gGDthfvHoRMWNiVDJPotSfWR9rDqxxOkHcEQsGoly7BjzyCEDZCpbaoofp1w+ggCvDFaubJgp3sug5SAhKCtIiI4EcOdKuUKTxfECU9LaH9a6XPVF4bNG8RXHt+jU1EuY1V65dQdXCVVUeE2ij2BG3ThmHU4CVSS41TEJBM9E+mad+ZOabwC3SeAEgCpP5nkk9MXXzVCzusBhNSxjVQa5ev4rS75XG3xf/xu/P/46smbMGmidqG5iiPv9WNsWsWcCTTwZ8WF4ZQEaIEu5a9l7NUVy54fjrX7+i5KSSymuMbTwW8fniMXLVSGw+vBkDagzA243e9spi8LQRhiKM02fONDQVGXbFxnraanCcr284xscbO1uueBQhihcqZ+s788ufXI76cXaStgB4Z56hl/0jLCt/XYnmc5qrRF5bpwqdkNg6MahuSK5eDdSrZxCGN9xutqCCgwKujULv4pEovKl4s+sSaTwvhl6uTY/jUZevXca+k/sQeVsk8t6eF1G3R2WkGTlHEPALAl4JvfwyUulEEAggAkKUAIIvXVsHASGKdeZKRhpABIQoAQRfurYOAkKUW8wV9UtY1yvcjDWKKVNRqFAhVUc5Li4u3CBwuF4hyi2mP9y0J0kQ6qyw0Dj/L1myJPbu3YuYmBjMnz8fdfhqZBiaEEWIohAwE8QMS/ny5bF9+3bkyZMHU6dORfv27cOKLkKUMCfKrQhihofiRNRcyZ49u1IqDhcNSSFKmBLFXYKYYWrSpAmWLl2KiIgIJcLKIt+hbEKUMCOKpwQxw8UQjLkLNz26dOmCKVOmhCRfhChhQhRvE8QMW/fu3ZGYmKh2CNu0aQOqfIWSCVFCnCi+JogZPupEvvPOO7h06ZKSwFuyZElI8EWIEqJE8TdBzDBShGjIkCE4d+4cqHG5bt06SxNGiBJiRAk0QcxwMgTr1q0bTp8+jXLlyintSCuaECVEiBJsBDHDmpycrHKX48ePo0SJEtjDd4wtZEKUW0yWFR5hIUn4/h3vpAe77d+/H7Vr10bWrFnBn61iQhSrzJSMM6AICFECCr90bhUEhChWmSkZZ0AREKIEFH7p3CoICFGsMlMyzoAiIEQJKPzSuVUQEKKYZkpL6XWr3E0V42PNsuErh6sKlndku8Nr86qVyPpW64vX67v35C3rBbd2oo7BQn1DhwLUcMme3WtDdashXYK1eHEgJQXImdPxdEr+zZuXJqnB31my1mzlyxtF0iloFAz11IQophnSC7jzfZ0xqdkkRZQhy4d4vXi4uR93VqOui8zFRDEgbZ99ZvxEfZcVKwJTJ9m++v3YsYamjL317Alw/KmpQFQUwN8pPUGVrzx5jCPPngWSkoyfnbXhDlbeOlaI4iJRDvY/iDtz3ukt3MEq/9FjoqEJ6U7DmijUmWR9ZG1nzgD//a+xyMyfudO+J8eaZSJ27TIUu7T16QPwwWJNFP07z8udO+24vXsN8ly6ZJSztf/Mk/Fl9FxLE4WqXT0X9VQ1jFnKlZJ3g5cNVrISia0SUTq6tPpbv2/64a8Lf+GD1h+omseJPybirbVvYe/JvcgVkQuP3PMIRjUYpYSM0vMomijnLp9Dj6Qe2HpkKxJaJqjq+3+e/xPPL3kec7fPRbbbsinB17cavYWieYra5oXHP/3F0/jl1C+qvGy/6v3w7FfP4qn7nsLEZu5p3WmiUNWXMnL2psMyZ59ldJG4c54mChc5HxymcteCBWneLT2iaOLY98WwbMaM4NDMtDRRWNi78rTKeLzc45jzyBwlWkSp7jOXzqjFR1Wv4+eOo8i4IqhXrB4WdViEqZumqoVOLZYnyj+B9QfXY9efu0BFMKoWsx4yVYzNodfhFw4jd2RuVEmogm1Ht6FX1V6Y0HQCjp09poqOk2CVC1VGZJZIrD24VrWf2isV8VHx2HRokzqPdn/B+7Hj+A5b3WWOMaNEceY1XnnFUM0KNFGohfnJJ0b+QWI/+qhBAWdEoVYkPY99XsWncRo2NISMnJHIHfJ641hLE+XS1Uu46927wEopTLZTT6Si/P/KK1yalWiGpA5JWPbLMjSe3RgfP/ox2pdtr/Qk+a1+dMBRtfBpLea2wLf7vlV5CD2MmShM5rd026JUweiFXqr1EkY3GK3O7bywM2alzMJHj3yEDuU6qL99sOUDdPmyiyITSUDZvR/++AGftf0Mbcu0VV7u4U8exhe7vlBkzihRhg835L5ZTenKFWDRIih5CibSgZLQ0x6FJC5SJC2HYvgUHW3kJPY5CokzaRKQmAjkzWssaeYoVDqjvPfAgQBlywNtliYKwWP4MmPrDBx64RC+SP0CXb/qqnan6F1ODTqF15Jfw5i1Y2zJODVYDv9zWMnhHTx9EPtO7cOgpYNw9OxRMLzi381EeXHpi7Z5erDYg1jRaYUxof96MOYbKd1TVFhHElAUqdr0aiqU2/zsZsSOi0WlgpWwqvMqJddHY78lJpbwiCjOFk+VKgCT+mLFArO0NFG0R6OsxMMPpy14Zx6FRHFmvXoZHilQO3j2Y7I8UegJmnzUBF/99yvM3jYb1F/hlmuHBR3UIiWRGE5R7StLpizqW/yx+Y85SE4QEIZKrhAlJnsM9vfbjxxZc9gkLRjqObP8OfIj+alk5cWYk9hrv2iSdbqvk9pdc8d0jvLNN0CtWgCVjLXly+dOS94/1kwU6syQKNSzZzhG4lDqz5zMr10L5M9veEYaJb31Lpj3R+l+i5YnCpN0egDmIGsPrEXf6n3Rp1of5H87v8pB5v88Hy/XeRlDag9RCT2/3Umc95q/hwfuegB333E3Xlr2Et7f+P5NiUJpcOZEE7+fiK6VumJay2m29iip9/0z36sQUNvZS2eRIyKHEm6NmxCHWkVqqRxJexSdO7GtjIZemzcDlSq5P+m+PMNMFPalNVY41ogIQ7veTJRgyENuhovlicJQh6JEVBqmUXCV4VGp90qpfILhED3LfXfeh/W/r0eNxBqKSEzEaZTFY55z8vxJFb4xGXeWzJ948YTySBRFogdZ89Qa1Iitofo5cPoA/nj+D0Rnj1Zt8vf4ifFod287RShuMFAP5vjA4yq0o43fMB79l/T3KPQKVMJ+swXljCg8fupUoHt348y77gL4oiPvo5hDMV+S2JO2LU8UXvyUTVPUTlZElgjbguXv/DtDJSb6/Ex7H3oAbu1SxGjgtwPxx5k/FKE+fPhDtC7V2ilRtFrx/+38P7T5rI2tXXoshnkUQprcYrKSDu+zuI8Ky+hBuKkwcvVIjFg1ArG5YzHlP1Pw4+Ef8fLKl9W8eZLMW4koFIutWdPYjWOIZX/D0T6592Qx+/LckCAKE2OKpdJrbHhmg/rm17mLDpM0iLx/wlBLG7drW9zdAq+uflV925NUse/Gwv4RlmErhilvw00CerAWc1pg8d7FKueg7uS4DePUfRR7I2l6VO6h/sRzun7ZFYlbEm2HkEBsg2Hhqw++6tYc63slgbqp6IpHcRYWUo6cTxNwV45j5yM3vFdCeTztYdwCwo8HhwRR3MXrxLkTaueLknj8lqcxZ2BCn1GJPO6mHTpzSHmpwrkKKw9mtt9O/4bzl88jV2QudYyYdRAIS6JYZ3pkpMGCgBAlWGZCxhHUCAhRgnp6ZHDBgoAQJVhmQsYR1AgIUYJ6elwbHGtkXeb+q4UsKioKp06dssyIhSiWmar0B2pF+TyrjVmIIkQJCAJClIDAHt6dWm3RcbasNmbxKCHAMastOiFKCCw6K16CEMX3syYexfcY+7wHIYrPIYYQxfcY+7wHIYrPIRai+B5i3/cgRPEDxtepQCNmaQSEKL6fPgm9fI+xz3sQovgcYgm9fA+x73uQR1h8j7F4FN9jLD2EAAJClBCYRLkE3yMgRPE9xtJDCCAgRAmBSZRL8D0CQhTfYyw9hAACQpQQmES5BN8jIETxPcZe60FXxWRxcV1L2VuNs5Ll73//biu1pHViulfu7lAz2Vv9+aodX0kJClF8NWM+aJdEoYQEC5GzhCvrkHnLKMpU84Oa+Lz953io9EM3CCp5qx9ft+MrKUEhiq9nzgftkzC62Le3mqc4UoUpFVTt5gZxDWxE6XZ/N7zT+B1vdePzdjRRvC0lKETx+dR5rwMSZOSqkWBVSi7e3X/uxhMLnsCIeiPAmsgfbfsI165fw6Cag5TSMOspu2IsP0uJPxY1L3VHKfzn7v9geN3hKPxuYbQq1Ur9jTozrNnMUrDz281H9qxpssPzfp6nBGH1+YNqDVKKZc7ITPEn1oWmOhnbYyla/k85v5kPzVQ1nWm81ptJCLKdtvPaqvEd/ecohq4YiqUdl2LLkS1qLDeTEnQFE/MxQpSMoBagc8yh18ZDG1V1fm3VCldT0hRceK89+BqG1Rnm0kjnbJ+jCEej4hglNKggxir/WvulTtE62Hl8pyo9y37WdVmniKgLkDMMZMj29e6vlaxGesXHtfQGcyAa9TP3n9qvFjjJRyU01oDWhdfTkxDk+ZTw0O2wLXuipCcl6OqXhxDFpaUTnAeRKPVn1VeyErt771ZV8asmVFXFw3f03IECOQoofUmGUFrX0tUr0TqT9qEXJS5YnZ+kqFKoCvgtTpkLCr7yG5v1m4uNL4YyMWXwQ9cflLgSP+OYqIupFQDsx6A3Cfj/9FbT0aViF+U9qBCwYOcCtXHwQo0XXJIQ5PgoyERpjacrPq08mE7m05MSdBUPIUpGkQqC89IjCuUqOpbvqEaolbxicsQo8VZXE356Jy7wpMeTVBikFzRDGwrJ6nCIRP3uwHeKBPN2zEPfb/piYI2BSsDpzMUzyhtwsVJwSbdlJgoXuHl8JF3xCcXxTKVnlAKZqxKCJCkVDHSYx77TkxL0ZAol9PIEPT+fmx5RFndYjKYlmqrRcIFzIcbmicW2HtuUBIYrlh5R7LeHdf8kCj0KpQDtF6W5H72D5syjUNNyZaeVtjzKLNXnqoSgefvaTBR7KUFXcEjvGCGKJ+j5+dz0iGL/ze1tomgZcbNHIVESfkwAFZOZD1FdjKKvtMtXLyvCkgxaYUxDpT0VPcH6LuttRNEiT/QobM9dCUHdviaKMylBT6ZLiOIJen4+1x9EMW8P34wo9EKtPm6ldtnebPimDY1uX3dTEuKpvVIRHxXvgJImMkm1p/ceFMlTRH2uk/c36r+BB+MedFtC0J4o3PVyJiVIHc2MmhAlo8gF4DxXiKJ3lahI7E6Oom84UoGMu2UNijdQIZyZKHVn1FVamMxRuInAnTHuhHGXi9vK3KJmSEaPQUlxc46kicLdNJ6f0CoB249uxyurXlHH7uuzD7kjcyt5QHckBM1ESU9K0JnAkytTKURxBaUgOUYT5djZYyr/2HJ4C6okVFHbog2LN1SjZKxPab34fPE2mT5Xhs/z4sbHqUXPLWIutCLjitgk+nTo9einjyJpT5JNqo9JOBP81BOptm5KR5fG6s6rQbKazZ4o9p+RJAwhG8c3Vn92V0LQnii3khJ0BQ/zMUKUjKAWwufQI/F+hrvfvHtO7lEbB1qaLz2IdI5CMnG3at/JfeomafGo4jf06QsJwYxOnRAlo8jJeRlCIKObDRnqzIsnCVG8CKY0dWsE9O4W8xBvP9h5694zfoQQJePYyZkZRGDrka24/bbbwfDLKiZEscpMyTgDioAQJaDwS+dWQUCIYpWZknEGFAEhSkDhl86tgoAQxSozJeMMKAJClIDCL51bBQEhilVmSsYZUASEKAGFXzq3CgJCFKvMlIwzoAgIUQIKv3RuFQT+H11EyM9yP9hkAAAAAElFTkSuQmCC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35" name="Group 34"/>
          <p:cNvGrpSpPr/>
          <p:nvPr/>
        </p:nvGrpSpPr>
        <p:grpSpPr>
          <a:xfrm>
            <a:off x="3196301" y="2394536"/>
            <a:ext cx="7484371" cy="4463464"/>
            <a:chOff x="1548449" y="2112158"/>
            <a:chExt cx="7289765" cy="4159341"/>
          </a:xfrm>
        </p:grpSpPr>
        <p:pic>
          <p:nvPicPr>
            <p:cNvPr id="36" name="Picture 3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t="-1" r="72617" b="33533"/>
            <a:stretch/>
          </p:blipFill>
          <p:spPr>
            <a:xfrm>
              <a:off x="1548449" y="2112158"/>
              <a:ext cx="2006950" cy="2802164"/>
            </a:xfrm>
            <a:prstGeom prst="rect">
              <a:avLst/>
            </a:prstGeom>
            <a:ln>
              <a:noFill/>
            </a:ln>
          </p:spPr>
        </p:pic>
        <p:sp>
          <p:nvSpPr>
            <p:cNvPr id="37" name="Oval 36"/>
            <p:cNvSpPr/>
            <p:nvPr/>
          </p:nvSpPr>
          <p:spPr>
            <a:xfrm>
              <a:off x="8143903" y="6084556"/>
              <a:ext cx="694311" cy="186943"/>
            </a:xfrm>
            <a:prstGeom prst="ellipse">
              <a:avLst/>
            </a:prstGeom>
            <a:solidFill>
              <a:schemeClr val="bg1"/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8" name="Rectangle 37"/>
          <p:cNvSpPr/>
          <p:nvPr/>
        </p:nvSpPr>
        <p:spPr>
          <a:xfrm>
            <a:off x="4550847" y="2055514"/>
            <a:ext cx="1882577" cy="218833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6971847" y="4206591"/>
            <a:ext cx="4000389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6">
                    <a:lumMod val="50000"/>
                  </a:schemeClr>
                </a:solidFill>
              </a:rPr>
              <a:t>(He) (walked) (in the park)</a:t>
            </a:r>
          </a:p>
          <a:p>
            <a:pPr algn="ctr"/>
            <a:r>
              <a:rPr lang="en-US" sz="2800" strike="sngStrike" dirty="0">
                <a:solidFill>
                  <a:schemeClr val="bg1">
                    <a:lumMod val="50000"/>
                  </a:schemeClr>
                </a:solidFill>
              </a:rPr>
              <a:t>(He) </a:t>
            </a:r>
            <a:r>
              <a:rPr lang="en-US" sz="2800" strike="sngStrike" dirty="0">
                <a:solidFill>
                  <a:srgbClr val="FF0000"/>
                </a:solidFill>
              </a:rPr>
              <a:t>(walked in)</a:t>
            </a:r>
            <a:r>
              <a:rPr lang="en-US" sz="2800" strike="sngStrike" dirty="0">
                <a:solidFill>
                  <a:schemeClr val="bg1">
                    <a:lumMod val="50000"/>
                  </a:schemeClr>
                </a:solidFill>
              </a:rPr>
              <a:t>(the park)</a:t>
            </a:r>
          </a:p>
          <a:p>
            <a:pPr algn="ctr"/>
            <a:r>
              <a:rPr lang="en-US" sz="2800" strike="sngStrike" dirty="0">
                <a:solidFill>
                  <a:srgbClr val="FF0000"/>
                </a:solidFill>
              </a:rPr>
              <a:t>(He walked) </a:t>
            </a:r>
            <a:r>
              <a:rPr lang="en-US" sz="2800" strike="sngStrike" dirty="0">
                <a:solidFill>
                  <a:schemeClr val="bg1">
                    <a:lumMod val="50000"/>
                  </a:schemeClr>
                </a:solidFill>
              </a:rPr>
              <a:t>(in the park)</a:t>
            </a:r>
          </a:p>
          <a:p>
            <a:pPr algn="ctr"/>
            <a:r>
              <a:rPr lang="en-US" sz="2800" strike="sngStrike" dirty="0">
                <a:solidFill>
                  <a:srgbClr val="FF0000"/>
                </a:solidFill>
              </a:rPr>
              <a:t>(He walked in the)(park)</a:t>
            </a:r>
          </a:p>
          <a:p>
            <a:pPr algn="ctr"/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He walked in 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the park)</a:t>
            </a:r>
            <a:endParaRPr 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-580331" y="5473607"/>
            <a:ext cx="745177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 smtClean="0">
                <a:sym typeface="Verdana"/>
              </a:rPr>
              <a:t>However, </a:t>
            </a:r>
            <a:r>
              <a:rPr lang="en-US" altLang="ko-KR" sz="2400" dirty="0" smtClean="0">
                <a:sym typeface="Verdana"/>
              </a:rPr>
              <a:t>end-to-end </a:t>
            </a:r>
            <a:r>
              <a:rPr lang="en-US" altLang="ko-KR" sz="2400" dirty="0">
                <a:sym typeface="Verdana"/>
              </a:rPr>
              <a:t>model </a:t>
            </a:r>
            <a:r>
              <a:rPr lang="en-US" altLang="ko-KR" sz="2400" dirty="0" smtClean="0">
                <a:sym typeface="Verdana"/>
              </a:rPr>
              <a:t>without</a:t>
            </a:r>
            <a:br>
              <a:rPr lang="en-US" altLang="ko-KR" sz="2400" dirty="0" smtClean="0">
                <a:sym typeface="Verdana"/>
              </a:rPr>
            </a:br>
            <a:r>
              <a:rPr lang="en-US" altLang="ko-KR" sz="2400" dirty="0" smtClean="0">
                <a:sym typeface="Verdana"/>
              </a:rPr>
              <a:t>syntactic information can generate </a:t>
            </a:r>
          </a:p>
          <a:p>
            <a:pPr algn="ctr"/>
            <a:r>
              <a:rPr lang="en-US" altLang="ko-KR" sz="2400" b="1" dirty="0" smtClean="0">
                <a:sym typeface="Verdana"/>
              </a:rPr>
              <a:t>all </a:t>
            </a:r>
            <a:r>
              <a:rPr lang="en-US" altLang="ko-KR" sz="2400" b="1" dirty="0">
                <a:sym typeface="Verdana"/>
              </a:rPr>
              <a:t>possible </a:t>
            </a:r>
            <a:r>
              <a:rPr lang="en-US" altLang="ko-KR" sz="2400" dirty="0">
                <a:sym typeface="Verdana"/>
              </a:rPr>
              <a:t>“spans</a:t>
            </a:r>
            <a:r>
              <a:rPr lang="en-US" altLang="ko-KR" sz="2400" dirty="0" smtClean="0">
                <a:sym typeface="Verdana"/>
              </a:rPr>
              <a:t>” given sentence.</a:t>
            </a:r>
            <a:endParaRPr lang="en-US" altLang="ko-KR" sz="2000" b="1" dirty="0">
              <a:sym typeface="Verdana"/>
            </a:endParaRPr>
          </a:p>
          <a:p>
            <a:pPr algn="ctr"/>
            <a:endParaRPr lang="en-US" sz="2400" dirty="0"/>
          </a:p>
        </p:txBody>
      </p:sp>
      <p:sp>
        <p:nvSpPr>
          <p:cNvPr id="43" name="Left Brace 42"/>
          <p:cNvSpPr/>
          <p:nvPr/>
        </p:nvSpPr>
        <p:spPr>
          <a:xfrm>
            <a:off x="6752859" y="4703648"/>
            <a:ext cx="294906" cy="1749712"/>
          </a:xfrm>
          <a:prstGeom prst="leftBrac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Left Brace 6"/>
          <p:cNvSpPr/>
          <p:nvPr/>
        </p:nvSpPr>
        <p:spPr>
          <a:xfrm>
            <a:off x="6308560" y="2925456"/>
            <a:ext cx="294906" cy="1399160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>
            <a:off x="5593976" y="5862918"/>
            <a:ext cx="1009490" cy="354703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ouble Bracket 2"/>
          <p:cNvSpPr/>
          <p:nvPr/>
        </p:nvSpPr>
        <p:spPr>
          <a:xfrm>
            <a:off x="3156758" y="3430476"/>
            <a:ext cx="1569883" cy="1869499"/>
          </a:xfrm>
          <a:prstGeom prst="bracketPair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52400" y="6313238"/>
            <a:ext cx="2273443" cy="400110"/>
          </a:xfrm>
          <a:prstGeom prst="rect">
            <a:avLst/>
          </a:prstGeom>
          <a:solidFill>
            <a:schemeClr val="bg1">
              <a:alpha val="94000"/>
            </a:schemeClr>
          </a:solidFill>
        </p:spPr>
        <p:txBody>
          <a:bodyPr wrap="none">
            <a:spAutoFit/>
          </a:bodyPr>
          <a:lstStyle/>
          <a:p>
            <a:r>
              <a:rPr lang="en-US" altLang="ko-KR" sz="2000" b="1" dirty="0" smtClean="0">
                <a:solidFill>
                  <a:srgbClr val="FF0000"/>
                </a:solidFill>
                <a:sym typeface="Verdana"/>
              </a:rPr>
              <a:t>Constraint-violating</a:t>
            </a:r>
            <a:endParaRPr lang="en-US" sz="1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5158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835700" y="1482065"/>
            <a:ext cx="8520600" cy="4555200"/>
          </a:xfrm>
        </p:spPr>
        <p:txBody>
          <a:bodyPr/>
          <a:lstStyle/>
          <a:p>
            <a:r>
              <a:rPr lang="en-US" altLang="ko-KR" b="1" dirty="0" smtClean="0">
                <a:sym typeface="Verdana"/>
              </a:rPr>
              <a:t>Grammar</a:t>
            </a:r>
          </a:p>
          <a:p>
            <a:pPr lvl="1"/>
            <a:r>
              <a:rPr lang="en-US" altLang="ko-KR" sz="2400" u="sng" dirty="0" smtClean="0">
                <a:sym typeface="Verdana"/>
              </a:rPr>
              <a:t>I are</a:t>
            </a:r>
            <a:r>
              <a:rPr lang="en-US" altLang="ko-KR" sz="2400" dirty="0" smtClean="0">
                <a:sym typeface="Verdana"/>
              </a:rPr>
              <a:t> presenting on my thesis proposal.</a:t>
            </a:r>
          </a:p>
          <a:p>
            <a:pPr lvl="1"/>
            <a:r>
              <a:rPr lang="en-US" altLang="ko-KR" sz="2400" u="sng" dirty="0" smtClean="0">
                <a:sym typeface="Verdana"/>
              </a:rPr>
              <a:t>I am</a:t>
            </a:r>
            <a:r>
              <a:rPr lang="en-US" altLang="ko-KR" sz="2400" dirty="0">
                <a:sym typeface="Verdana"/>
              </a:rPr>
              <a:t> presenting on my thesis proposal</a:t>
            </a:r>
            <a:r>
              <a:rPr lang="en-US" altLang="ko-KR" sz="2400" dirty="0" smtClean="0">
                <a:sym typeface="Verdana"/>
              </a:rPr>
              <a:t>.</a:t>
            </a:r>
            <a:r>
              <a:rPr lang="en-US" altLang="ko-KR" sz="2400" u="sng" dirty="0" smtClean="0">
                <a:sym typeface="Verdana"/>
              </a:rPr>
              <a:t> </a:t>
            </a:r>
          </a:p>
          <a:p>
            <a:pPr lvl="1"/>
            <a:endParaRPr lang="en-US" altLang="ko-KR" sz="2400" dirty="0">
              <a:sym typeface="Verdana"/>
            </a:endParaRPr>
          </a:p>
          <a:p>
            <a:pPr lvl="1"/>
            <a:r>
              <a:rPr lang="en-US" altLang="ko-KR" sz="2400" dirty="0" smtClean="0">
                <a:sym typeface="Verdana"/>
              </a:rPr>
              <a:t>The </a:t>
            </a:r>
            <a:r>
              <a:rPr lang="en-US" altLang="ko-KR" sz="2400" u="sng" dirty="0" smtClean="0">
                <a:sym typeface="Verdana"/>
              </a:rPr>
              <a:t>keys is</a:t>
            </a:r>
            <a:r>
              <a:rPr lang="en-US" altLang="ko-KR" sz="2400" dirty="0" smtClean="0">
                <a:sym typeface="Verdana"/>
              </a:rPr>
              <a:t> on the table.</a:t>
            </a:r>
          </a:p>
          <a:p>
            <a:pPr lvl="1"/>
            <a:r>
              <a:rPr lang="en-US" altLang="ko-KR" sz="2400" dirty="0" smtClean="0">
                <a:sym typeface="Verdana"/>
              </a:rPr>
              <a:t>The </a:t>
            </a:r>
            <a:r>
              <a:rPr lang="en-US" altLang="ko-KR" sz="2400" u="sng" dirty="0" smtClean="0">
                <a:sym typeface="Verdana"/>
              </a:rPr>
              <a:t>keys are</a:t>
            </a:r>
            <a:r>
              <a:rPr lang="en-US" altLang="ko-KR" sz="2400" dirty="0" smtClean="0">
                <a:sym typeface="Verdana"/>
              </a:rPr>
              <a:t> on the table. </a:t>
            </a:r>
          </a:p>
          <a:p>
            <a:pPr lvl="1"/>
            <a:endParaRPr lang="en-US" altLang="ko-KR" sz="2400" dirty="0">
              <a:sym typeface="Verdana"/>
            </a:endParaRPr>
          </a:p>
          <a:p>
            <a:pPr lvl="1"/>
            <a:r>
              <a:rPr lang="en-US" altLang="ko-KR" sz="2400" dirty="0" smtClean="0">
                <a:sym typeface="Verdana"/>
              </a:rPr>
              <a:t>The </a:t>
            </a:r>
            <a:r>
              <a:rPr lang="en-US" altLang="ko-KR" sz="2400" u="sng" dirty="0" smtClean="0">
                <a:sym typeface="Verdana"/>
              </a:rPr>
              <a:t>keys</a:t>
            </a:r>
            <a:r>
              <a:rPr lang="en-US" altLang="ko-KR" sz="2400" dirty="0" smtClean="0">
                <a:sym typeface="Verdana"/>
              </a:rPr>
              <a:t> to the cabinet </a:t>
            </a:r>
            <a:r>
              <a:rPr lang="en-US" altLang="ko-KR" sz="2400" u="sng" dirty="0" smtClean="0">
                <a:sym typeface="Verdana"/>
              </a:rPr>
              <a:t>is </a:t>
            </a:r>
            <a:r>
              <a:rPr lang="en-US" altLang="ko-KR" sz="2400" dirty="0" smtClean="0">
                <a:sym typeface="Verdana"/>
              </a:rPr>
              <a:t>on the table.</a:t>
            </a:r>
          </a:p>
          <a:p>
            <a:pPr lvl="1"/>
            <a:r>
              <a:rPr lang="en-US" altLang="ko-KR" sz="2400" dirty="0">
                <a:sym typeface="Verdana"/>
              </a:rPr>
              <a:t>The </a:t>
            </a:r>
            <a:r>
              <a:rPr lang="en-US" altLang="ko-KR" sz="2400" u="sng" dirty="0" smtClean="0">
                <a:sym typeface="Verdana"/>
              </a:rPr>
              <a:t>keys</a:t>
            </a:r>
            <a:r>
              <a:rPr lang="en-US" altLang="ko-KR" sz="2400" dirty="0" smtClean="0">
                <a:sym typeface="Verdana"/>
              </a:rPr>
              <a:t> to </a:t>
            </a:r>
            <a:r>
              <a:rPr lang="en-US" altLang="ko-KR" sz="2400" dirty="0">
                <a:sym typeface="Verdana"/>
              </a:rPr>
              <a:t>the cabinet </a:t>
            </a:r>
            <a:r>
              <a:rPr lang="en-US" altLang="ko-KR" sz="2400" u="sng" dirty="0" smtClean="0">
                <a:sym typeface="Verdana"/>
              </a:rPr>
              <a:t>are</a:t>
            </a:r>
            <a:r>
              <a:rPr lang="en-US" altLang="ko-KR" sz="2400" dirty="0" smtClean="0">
                <a:sym typeface="Verdana"/>
              </a:rPr>
              <a:t> </a:t>
            </a:r>
            <a:r>
              <a:rPr lang="en-US" altLang="ko-KR" sz="2400" dirty="0">
                <a:sym typeface="Verdana"/>
              </a:rPr>
              <a:t>on the table.</a:t>
            </a:r>
          </a:p>
          <a:p>
            <a:pPr lvl="1"/>
            <a:endParaRPr lang="en-US" altLang="ko-KR" sz="2400" dirty="0" smtClean="0">
              <a:sym typeface="Verdana"/>
            </a:endParaRPr>
          </a:p>
          <a:p>
            <a:pPr lvl="1"/>
            <a:endParaRPr lang="en-US" altLang="ko-KR" sz="2400" dirty="0" smtClean="0">
              <a:sym typeface="Verdana"/>
            </a:endParaRPr>
          </a:p>
          <a:p>
            <a:pPr lvl="1"/>
            <a:endParaRPr lang="en-US" altLang="ko-KR" sz="2400" dirty="0">
              <a:sym typeface="Verdana"/>
            </a:endParaRPr>
          </a:p>
          <a:p>
            <a:pPr lvl="1"/>
            <a:endParaRPr lang="en-US" altLang="ko-KR" sz="2400" dirty="0" smtClean="0">
              <a:sym typeface="Verdana"/>
            </a:endParaRPr>
          </a:p>
          <a:p>
            <a:pPr lvl="1"/>
            <a:endParaRPr lang="en-US" altLang="ko-KR" sz="2400" dirty="0">
              <a:sym typeface="Verdana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</a:t>
            </a:fld>
            <a:endParaRPr lang="en"/>
          </a:p>
        </p:txBody>
      </p:sp>
      <p:sp>
        <p:nvSpPr>
          <p:cNvPr id="23" name="Shape 66"/>
          <p:cNvSpPr txBox="1">
            <a:spLocks noGrp="1"/>
          </p:cNvSpPr>
          <p:nvPr>
            <p:ph type="title"/>
          </p:nvPr>
        </p:nvSpPr>
        <p:spPr>
          <a:xfrm>
            <a:off x="1835700" y="593367"/>
            <a:ext cx="8832300" cy="7636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lvl="0"/>
            <a:r>
              <a:rPr lang="en-US" dirty="0" smtClean="0"/>
              <a:t>Constraints?</a:t>
            </a:r>
            <a:endParaRPr lang="en-US" sz="3600" b="1" dirty="0">
              <a:solidFill>
                <a:srgbClr val="404040"/>
              </a:solidFill>
              <a:latin typeface="Apple SD 산돌고딕 Neo 일반체"/>
              <a:ea typeface="Apple SD 산돌고딕 Neo 일반체"/>
              <a:cs typeface="Apple SD 산돌고딕 Neo 일반체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290918" y="5714099"/>
            <a:ext cx="886161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Linzen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et al, Assessing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the Ability of LSTMs to Learn Syntax-Sensitive 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Dependencies, 2016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8914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1835700" y="593367"/>
            <a:ext cx="8520600" cy="7636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r>
              <a:rPr lang="en-US" dirty="0" smtClean="0"/>
              <a:t>Inference using constraint</a:t>
            </a:r>
            <a:endParaRPr lang="en" dirty="0"/>
          </a:p>
        </p:txBody>
      </p:sp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1803358" y="1536633"/>
            <a:ext cx="8520600" cy="45552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marL="571500"/>
            <a:endParaRPr lang="en-US" dirty="0" smtClean="0">
              <a:latin typeface="Apple SD 산돌고딕 Neo 일반체"/>
              <a:ea typeface="Apple SD 산돌고딕 Neo 일반체"/>
              <a:cs typeface="Apple SD 산돌고딕 Neo 일반체"/>
              <a:sym typeface="Verdana"/>
            </a:endParaRPr>
          </a:p>
          <a:p>
            <a:pPr marL="685800" lvl="1"/>
            <a:endParaRPr lang="en-US" sz="20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39</a:t>
            </a:fld>
            <a:endParaRPr lang="en"/>
          </a:p>
        </p:txBody>
      </p:sp>
      <p:sp>
        <p:nvSpPr>
          <p:cNvPr id="5" name="TextBox 4"/>
          <p:cNvSpPr txBox="1"/>
          <p:nvPr/>
        </p:nvSpPr>
        <p:spPr>
          <a:xfrm>
            <a:off x="-251696" y="1796381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Text Placeholder 1"/>
          <p:cNvSpPr txBox="1">
            <a:spLocks/>
          </p:cNvSpPr>
          <p:nvPr/>
        </p:nvSpPr>
        <p:spPr>
          <a:xfrm>
            <a:off x="1835700" y="1482065"/>
            <a:ext cx="8520600" cy="45552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rmAutofit/>
          </a:bodyPr>
          <a:lstStyle>
            <a:lvl1pPr marL="342900" lvl="0" indent="-342900" algn="l" defTabSz="457200" rtl="0" eaLnBrk="1" latinLnBrk="0" hangingPunct="1">
              <a:spcBef>
                <a:spcPts val="0"/>
              </a:spcBef>
              <a:buFont typeface="Arial"/>
              <a:buChar char="•"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1pPr>
            <a:lvl2pPr marL="742950" lvl="1" indent="-285750" algn="l" defTabSz="457200" rtl="0" eaLnBrk="1" latinLnBrk="0" hangingPunct="1">
              <a:spcBef>
                <a:spcPts val="0"/>
              </a:spcBef>
              <a:buFont typeface="Arial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2pPr>
            <a:lvl3pPr marL="1143000" lvl="2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3pPr>
            <a:lvl4pPr marL="1600200" lvl="3" indent="-228600" algn="l" defTabSz="457200" rtl="0" eaLnBrk="1" latinLnBrk="0" hangingPunct="1">
              <a:spcBef>
                <a:spcPts val="0"/>
              </a:spcBef>
              <a:buFont typeface="Arial"/>
              <a:buChar char="–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4pPr>
            <a:lvl5pPr marL="2057400" lvl="4" indent="-228600" algn="l" defTabSz="457200" rtl="0" eaLnBrk="1" latinLnBrk="0" hangingPunct="1">
              <a:spcBef>
                <a:spcPts val="0"/>
              </a:spcBef>
              <a:buFont typeface="Arial"/>
              <a:buChar char="»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5pPr>
            <a:lvl6pPr marL="2514600" lvl="5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defTabSz="914400">
              <a:buNone/>
              <a:defRPr/>
            </a:pPr>
            <a:endParaRPr lang="en-US" altLang="ko-KR" sz="2400" dirty="0">
              <a:sym typeface="Verdana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458311" y="3335803"/>
            <a:ext cx="2040095" cy="67741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400" dirty="0">
                <a:solidFill>
                  <a:srgbClr val="000000"/>
                </a:solidFill>
              </a:rPr>
              <a:t>“He walked </a:t>
            </a:r>
            <a:br>
              <a:rPr lang="en-US" sz="2400" dirty="0">
                <a:solidFill>
                  <a:srgbClr val="000000"/>
                </a:solidFill>
              </a:rPr>
            </a:br>
            <a:r>
              <a:rPr lang="en-US" sz="2400" dirty="0">
                <a:solidFill>
                  <a:srgbClr val="000000"/>
                </a:solidFill>
              </a:rPr>
              <a:t>in the park”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736399" y="5186862"/>
            <a:ext cx="1320781" cy="378220"/>
          </a:xfrm>
          <a:prstGeom prst="rect">
            <a:avLst/>
          </a:prstGeom>
          <a:noFill/>
          <a:ln w="38100" cmpd="sng">
            <a:solidFill>
              <a:srgbClr val="F79646"/>
            </a:solidFill>
          </a:ln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400" b="1" dirty="0">
                <a:solidFill>
                  <a:srgbClr val="000000"/>
                </a:solidFill>
              </a:rPr>
              <a:t>Y</a:t>
            </a:r>
            <a:r>
              <a:rPr lang="en-US" sz="2400" dirty="0">
                <a:solidFill>
                  <a:srgbClr val="000000"/>
                </a:solidFill>
              </a:rPr>
              <a:t> (output)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739082" y="2778837"/>
            <a:ext cx="1199808" cy="393806"/>
          </a:xfrm>
          <a:prstGeom prst="rect">
            <a:avLst/>
          </a:prstGeom>
          <a:noFill/>
          <a:ln w="38100" cmpd="sng">
            <a:solidFill>
              <a:srgbClr val="00B0F0"/>
            </a:solidFill>
          </a:ln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400" b="1" dirty="0">
                <a:solidFill>
                  <a:srgbClr val="000000"/>
                </a:solidFill>
              </a:rPr>
              <a:t>X </a:t>
            </a:r>
            <a:r>
              <a:rPr lang="en-US" sz="2400" dirty="0">
                <a:solidFill>
                  <a:srgbClr val="000000"/>
                </a:solidFill>
              </a:rPr>
              <a:t>(Input )</a:t>
            </a:r>
            <a:endParaRPr lang="en-US" sz="2400" b="1" dirty="0">
              <a:solidFill>
                <a:srgbClr val="000000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697718" y="5680892"/>
            <a:ext cx="2040095" cy="118121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2400" dirty="0">
                <a:solidFill>
                  <a:srgbClr val="000000"/>
                </a:solidFill>
              </a:rPr>
              <a:t>VERB </a:t>
            </a:r>
            <a:r>
              <a:rPr lang="mr-IN" sz="2400" dirty="0">
                <a:solidFill>
                  <a:srgbClr val="000000"/>
                </a:solidFill>
              </a:rPr>
              <a:t>–</a:t>
            </a:r>
            <a:r>
              <a:rPr lang="en-US" sz="2400" dirty="0">
                <a:solidFill>
                  <a:srgbClr val="000000"/>
                </a:solidFill>
              </a:rPr>
              <a:t> walked</a:t>
            </a:r>
          </a:p>
          <a:p>
            <a:pPr>
              <a:lnSpc>
                <a:spcPct val="90000"/>
              </a:lnSpc>
            </a:pPr>
            <a:r>
              <a:rPr lang="en-US" sz="2400" dirty="0">
                <a:solidFill>
                  <a:srgbClr val="000000"/>
                </a:solidFill>
              </a:rPr>
              <a:t>ARG0 </a:t>
            </a:r>
            <a:r>
              <a:rPr lang="mr-IN" sz="2400" dirty="0">
                <a:solidFill>
                  <a:srgbClr val="000000"/>
                </a:solidFill>
              </a:rPr>
              <a:t>–</a:t>
            </a:r>
            <a:r>
              <a:rPr lang="en-US" sz="2400" dirty="0">
                <a:solidFill>
                  <a:srgbClr val="000000"/>
                </a:solidFill>
              </a:rPr>
              <a:t> He</a:t>
            </a:r>
          </a:p>
          <a:p>
            <a:pPr>
              <a:lnSpc>
                <a:spcPct val="90000"/>
              </a:lnSpc>
            </a:pPr>
            <a:r>
              <a:rPr lang="en-US" sz="2400" dirty="0">
                <a:solidFill>
                  <a:srgbClr val="000000"/>
                </a:solidFill>
              </a:rPr>
              <a:t>LOC</a:t>
            </a:r>
            <a:r>
              <a:rPr lang="mr-IN" sz="2400" dirty="0">
                <a:solidFill>
                  <a:srgbClr val="000000"/>
                </a:solidFill>
              </a:rPr>
              <a:t>–</a:t>
            </a:r>
            <a:r>
              <a:rPr lang="en-US" sz="2400" dirty="0">
                <a:solidFill>
                  <a:srgbClr val="000000"/>
                </a:solidFill>
              </a:rPr>
              <a:t> in the park</a:t>
            </a:r>
          </a:p>
          <a:p>
            <a:pPr>
              <a:lnSpc>
                <a:spcPct val="90000"/>
              </a:lnSpc>
            </a:pPr>
            <a:endParaRPr lang="en-US" sz="2400" dirty="0">
              <a:solidFill>
                <a:srgbClr val="000000"/>
              </a:solidFill>
            </a:endParaRPr>
          </a:p>
        </p:txBody>
      </p:sp>
      <p:sp>
        <p:nvSpPr>
          <p:cNvPr id="49" name="Right Arrow 48"/>
          <p:cNvSpPr/>
          <p:nvPr/>
        </p:nvSpPr>
        <p:spPr>
          <a:xfrm>
            <a:off x="3123337" y="2710523"/>
            <a:ext cx="3000798" cy="481978"/>
          </a:xfrm>
          <a:prstGeom prst="rightArrow">
            <a:avLst/>
          </a:prstGeom>
          <a:solidFill>
            <a:srgbClr val="0070C0">
              <a:alpha val="92000"/>
            </a:srgb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9" tIns="34295" rIns="68589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/>
          </a:p>
        </p:txBody>
      </p:sp>
      <p:sp>
        <p:nvSpPr>
          <p:cNvPr id="50" name="Right Arrow 49"/>
          <p:cNvSpPr/>
          <p:nvPr/>
        </p:nvSpPr>
        <p:spPr>
          <a:xfrm rot="10800000">
            <a:off x="3086214" y="5149830"/>
            <a:ext cx="3200960" cy="441227"/>
          </a:xfrm>
          <a:prstGeom prst="rightArrow">
            <a:avLst/>
          </a:prstGeom>
          <a:solidFill>
            <a:srgbClr val="F79646">
              <a:alpha val="92000"/>
            </a:srgb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9" tIns="34295" rIns="68589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6503963" y="1972427"/>
                <a:ext cx="4036784" cy="4119406"/>
              </a:xfrm>
              <a:prstGeom prst="rect">
                <a:avLst/>
              </a:prstGeom>
              <a:solidFill>
                <a:srgbClr val="000000">
                  <a:alpha val="67059"/>
                </a:srgbClr>
              </a:solidFill>
              <a:ln w="19050">
                <a:noFill/>
                <a:miter lim="800000"/>
              </a:ln>
              <a:effectLst>
                <a:outerShdw blurRad="50800" dist="50800" dir="5400000" algn="ctr" rotWithShape="0">
                  <a:srgbClr val="000000">
                    <a:alpha val="79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9" tIns="34295" rIns="68589" bIns="3429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3600" b="1" i="1">
                        <a:latin typeface="Cambria Math" charset="0"/>
                        <a:ea typeface="Cambria Math" charset="0"/>
                        <a:cs typeface="Cambria Math" charset="0"/>
                      </a:rPr>
                      <m:t>𝜽</m:t>
                    </m:r>
                  </m:oMath>
                </a14:m>
                <a:r>
                  <a:rPr lang="en-US" sz="3600" b="1" dirty="0"/>
                  <a:t> (model)</a:t>
                </a:r>
              </a:p>
              <a:p>
                <a:pPr algn="ctr">
                  <a:lnSpc>
                    <a:spcPct val="90000"/>
                  </a:lnSpc>
                </a:pPr>
                <a:endParaRPr lang="en-US" sz="3600" b="1" dirty="0"/>
              </a:p>
              <a:p>
                <a:pPr algn="ctr">
                  <a:lnSpc>
                    <a:spcPct val="90000"/>
                  </a:lnSpc>
                </a:pPr>
                <a:endParaRPr lang="en-US" sz="3600" b="1" dirty="0"/>
              </a:p>
              <a:p>
                <a:pPr algn="ctr">
                  <a:lnSpc>
                    <a:spcPct val="90000"/>
                  </a:lnSpc>
                </a:pPr>
                <a:endParaRPr lang="en-US" sz="3600" b="1" dirty="0"/>
              </a:p>
              <a:p>
                <a:pPr algn="ctr">
                  <a:lnSpc>
                    <a:spcPct val="90000"/>
                  </a:lnSpc>
                </a:pPr>
                <a:endParaRPr lang="en-US" sz="3600" b="1" dirty="0"/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9963" y="1972427"/>
                <a:ext cx="4036784" cy="411940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19050">
                <a:noFill/>
                <a:miter lim="800000"/>
              </a:ln>
              <a:effectLst>
                <a:outerShdw blurRad="50800" dist="50800" dir="5400000" algn="ctr" rotWithShape="0">
                  <a:srgbClr val="000000">
                    <a:alpha val="79000"/>
                  </a:srgb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95" r="2637" b="4569"/>
          <a:stretch/>
        </p:blipFill>
        <p:spPr>
          <a:xfrm>
            <a:off x="6757078" y="4167569"/>
            <a:ext cx="3654614" cy="1579494"/>
          </a:xfrm>
          <a:prstGeom prst="rect">
            <a:avLst/>
          </a:prstGeom>
        </p:spPr>
      </p:pic>
      <p:sp>
        <p:nvSpPr>
          <p:cNvPr id="19" name="Cloud 18"/>
          <p:cNvSpPr/>
          <p:nvPr/>
        </p:nvSpPr>
        <p:spPr>
          <a:xfrm>
            <a:off x="3523374" y="4418360"/>
            <a:ext cx="2213702" cy="1708738"/>
          </a:xfrm>
          <a:prstGeom prst="cloud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</a:rPr>
              <a:t>Constraint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467982" y="4126884"/>
            <a:ext cx="2269094" cy="37822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400" b="1" dirty="0">
                <a:solidFill>
                  <a:srgbClr val="FF0000"/>
                </a:solidFill>
              </a:rPr>
              <a:t>Post Processing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18" name="Shape 67"/>
          <p:cNvSpPr txBox="1">
            <a:spLocks/>
          </p:cNvSpPr>
          <p:nvPr/>
        </p:nvSpPr>
        <p:spPr>
          <a:xfrm>
            <a:off x="1835700" y="1540772"/>
            <a:ext cx="8520600" cy="45552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342900" lvl="0" indent="-342900" algn="l" defTabSz="457200" rtl="0" eaLnBrk="1" latinLnBrk="0" hangingPunct="1">
              <a:spcBef>
                <a:spcPts val="0"/>
              </a:spcBef>
              <a:buFont typeface="Arial"/>
              <a:buChar char="•"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1pPr>
            <a:lvl2pPr marL="742950" lvl="1" indent="-285750" algn="l" defTabSz="457200" rtl="0" eaLnBrk="1" latinLnBrk="0" hangingPunct="1">
              <a:spcBef>
                <a:spcPts val="0"/>
              </a:spcBef>
              <a:buFont typeface="Arial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2pPr>
            <a:lvl3pPr marL="1143000" lvl="2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3pPr>
            <a:lvl4pPr marL="1600200" lvl="3" indent="-228600" algn="l" defTabSz="457200" rtl="0" eaLnBrk="1" latinLnBrk="0" hangingPunct="1">
              <a:spcBef>
                <a:spcPts val="0"/>
              </a:spcBef>
              <a:buFont typeface="Arial"/>
              <a:buChar char="–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4pPr>
            <a:lvl5pPr marL="2057400" lvl="4" indent="-228600" algn="l" defTabSz="457200" rtl="0" eaLnBrk="1" latinLnBrk="0" hangingPunct="1">
              <a:spcBef>
                <a:spcPts val="0"/>
              </a:spcBef>
              <a:buFont typeface="Arial"/>
              <a:buChar char="»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5pPr>
            <a:lvl6pPr marL="2514600" lvl="5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/>
            <a:endParaRPr lang="en-US" dirty="0" smtClean="0">
              <a:sym typeface="Verdana"/>
            </a:endParaRPr>
          </a:p>
          <a:p>
            <a:pPr marL="685800" lvl="1"/>
            <a:endParaRPr lang="en-US" sz="2000" dirty="0"/>
          </a:p>
        </p:txBody>
      </p:sp>
      <p:sp>
        <p:nvSpPr>
          <p:cNvPr id="21" name="Text Placeholder 1"/>
          <p:cNvSpPr txBox="1">
            <a:spLocks/>
          </p:cNvSpPr>
          <p:nvPr/>
        </p:nvSpPr>
        <p:spPr>
          <a:xfrm>
            <a:off x="1835700" y="1472777"/>
            <a:ext cx="8520600" cy="45552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rmAutofit/>
          </a:bodyPr>
          <a:lstStyle>
            <a:lvl1pPr marL="342900" lvl="0" indent="-342900" algn="l" defTabSz="457200" rtl="0" eaLnBrk="1" latinLnBrk="0" hangingPunct="1">
              <a:spcBef>
                <a:spcPts val="0"/>
              </a:spcBef>
              <a:buFont typeface="Arial"/>
              <a:buChar char="•"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1pPr>
            <a:lvl2pPr marL="742950" lvl="1" indent="-285750" algn="l" defTabSz="457200" rtl="0" eaLnBrk="1" latinLnBrk="0" hangingPunct="1">
              <a:spcBef>
                <a:spcPts val="0"/>
              </a:spcBef>
              <a:buFont typeface="Arial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2pPr>
            <a:lvl3pPr marL="1143000" lvl="2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3pPr>
            <a:lvl4pPr marL="1600200" lvl="3" indent="-228600" algn="l" defTabSz="457200" rtl="0" eaLnBrk="1" latinLnBrk="0" hangingPunct="1">
              <a:spcBef>
                <a:spcPts val="0"/>
              </a:spcBef>
              <a:buFont typeface="Arial"/>
              <a:buChar char="–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4pPr>
            <a:lvl5pPr marL="2057400" lvl="4" indent="-228600" algn="l" defTabSz="457200" rtl="0" eaLnBrk="1" latinLnBrk="0" hangingPunct="1">
              <a:spcBef>
                <a:spcPts val="0"/>
              </a:spcBef>
              <a:buFont typeface="Arial"/>
              <a:buChar char="»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5pPr>
            <a:lvl6pPr marL="2514600" lvl="5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800" dirty="0" smtClean="0">
                <a:sym typeface="Verdana"/>
              </a:rPr>
              <a:t>Inference: Finding the best output given the model. </a:t>
            </a:r>
          </a:p>
        </p:txBody>
      </p:sp>
    </p:spTree>
    <p:extLst>
      <p:ext uri="{BB962C8B-B14F-4D97-AF65-F5344CB8AC3E}">
        <p14:creationId xmlns:p14="http://schemas.microsoft.com/office/powerpoint/2010/main" val="1275024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1835700" y="593367"/>
            <a:ext cx="8520600" cy="7636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r>
              <a:rPr lang="en-US" dirty="0"/>
              <a:t>Inference using constraint</a:t>
            </a:r>
            <a:endParaRPr lang="en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40</a:t>
            </a:fld>
            <a:endParaRPr lang="en"/>
          </a:p>
        </p:txBody>
      </p:sp>
      <p:sp>
        <p:nvSpPr>
          <p:cNvPr id="5" name="TextBox 4"/>
          <p:cNvSpPr txBox="1"/>
          <p:nvPr/>
        </p:nvSpPr>
        <p:spPr>
          <a:xfrm>
            <a:off x="-251696" y="1796381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1458311" y="3335803"/>
            <a:ext cx="2040095" cy="67741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400" dirty="0">
                <a:solidFill>
                  <a:srgbClr val="000000"/>
                </a:solidFill>
              </a:rPr>
              <a:t>“He walked </a:t>
            </a:r>
            <a:br>
              <a:rPr lang="en-US" sz="2400" dirty="0">
                <a:solidFill>
                  <a:srgbClr val="000000"/>
                </a:solidFill>
              </a:rPr>
            </a:br>
            <a:r>
              <a:rPr lang="en-US" sz="2400" dirty="0">
                <a:solidFill>
                  <a:srgbClr val="000000"/>
                </a:solidFill>
              </a:rPr>
              <a:t>in the park”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736399" y="5186862"/>
            <a:ext cx="1320781" cy="378220"/>
          </a:xfrm>
          <a:prstGeom prst="rect">
            <a:avLst/>
          </a:prstGeom>
          <a:noFill/>
          <a:ln w="38100" cmpd="sng">
            <a:solidFill>
              <a:srgbClr val="F79646"/>
            </a:solidFill>
          </a:ln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400" b="1" dirty="0">
                <a:solidFill>
                  <a:srgbClr val="000000"/>
                </a:solidFill>
              </a:rPr>
              <a:t>Y</a:t>
            </a:r>
            <a:r>
              <a:rPr lang="en-US" sz="2400" dirty="0">
                <a:solidFill>
                  <a:srgbClr val="000000"/>
                </a:solidFill>
              </a:rPr>
              <a:t> (output)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739082" y="2778837"/>
            <a:ext cx="1199808" cy="393806"/>
          </a:xfrm>
          <a:prstGeom prst="rect">
            <a:avLst/>
          </a:prstGeom>
          <a:noFill/>
          <a:ln w="38100" cmpd="sng">
            <a:solidFill>
              <a:srgbClr val="00B0F0"/>
            </a:solidFill>
          </a:ln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400" b="1" dirty="0">
                <a:solidFill>
                  <a:srgbClr val="000000"/>
                </a:solidFill>
              </a:rPr>
              <a:t>X </a:t>
            </a:r>
            <a:r>
              <a:rPr lang="en-US" sz="2400" dirty="0">
                <a:solidFill>
                  <a:srgbClr val="000000"/>
                </a:solidFill>
              </a:rPr>
              <a:t>(Input )</a:t>
            </a:r>
            <a:endParaRPr lang="en-US" sz="2400" b="1" dirty="0">
              <a:solidFill>
                <a:srgbClr val="000000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697718" y="5680892"/>
            <a:ext cx="2040095" cy="118121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2400" dirty="0">
                <a:solidFill>
                  <a:srgbClr val="000000"/>
                </a:solidFill>
              </a:rPr>
              <a:t>VERB </a:t>
            </a:r>
            <a:r>
              <a:rPr lang="mr-IN" sz="2400" dirty="0">
                <a:solidFill>
                  <a:srgbClr val="000000"/>
                </a:solidFill>
              </a:rPr>
              <a:t>–</a:t>
            </a:r>
            <a:r>
              <a:rPr lang="en-US" sz="2400" dirty="0">
                <a:solidFill>
                  <a:srgbClr val="000000"/>
                </a:solidFill>
              </a:rPr>
              <a:t> walked</a:t>
            </a:r>
          </a:p>
          <a:p>
            <a:pPr>
              <a:lnSpc>
                <a:spcPct val="90000"/>
              </a:lnSpc>
            </a:pPr>
            <a:r>
              <a:rPr lang="en-US" sz="2400" dirty="0">
                <a:solidFill>
                  <a:srgbClr val="000000"/>
                </a:solidFill>
              </a:rPr>
              <a:t>ARG0 </a:t>
            </a:r>
            <a:r>
              <a:rPr lang="mr-IN" sz="2400" dirty="0">
                <a:solidFill>
                  <a:srgbClr val="000000"/>
                </a:solidFill>
              </a:rPr>
              <a:t>–</a:t>
            </a:r>
            <a:r>
              <a:rPr lang="en-US" sz="2400" dirty="0">
                <a:solidFill>
                  <a:srgbClr val="000000"/>
                </a:solidFill>
              </a:rPr>
              <a:t> He</a:t>
            </a:r>
          </a:p>
          <a:p>
            <a:pPr>
              <a:lnSpc>
                <a:spcPct val="90000"/>
              </a:lnSpc>
            </a:pPr>
            <a:r>
              <a:rPr lang="en-US" sz="2400" dirty="0">
                <a:solidFill>
                  <a:srgbClr val="000000"/>
                </a:solidFill>
              </a:rPr>
              <a:t>LOC</a:t>
            </a:r>
            <a:r>
              <a:rPr lang="mr-IN" sz="2400" dirty="0">
                <a:solidFill>
                  <a:srgbClr val="000000"/>
                </a:solidFill>
              </a:rPr>
              <a:t>–</a:t>
            </a:r>
            <a:r>
              <a:rPr lang="en-US" sz="2400" dirty="0">
                <a:solidFill>
                  <a:srgbClr val="000000"/>
                </a:solidFill>
              </a:rPr>
              <a:t> in the park</a:t>
            </a:r>
          </a:p>
          <a:p>
            <a:pPr>
              <a:lnSpc>
                <a:spcPct val="90000"/>
              </a:lnSpc>
            </a:pPr>
            <a:endParaRPr lang="en-US" sz="2400" dirty="0">
              <a:solidFill>
                <a:srgbClr val="000000"/>
              </a:solidFill>
            </a:endParaRPr>
          </a:p>
        </p:txBody>
      </p:sp>
      <p:sp>
        <p:nvSpPr>
          <p:cNvPr id="49" name="Right Arrow 48"/>
          <p:cNvSpPr/>
          <p:nvPr/>
        </p:nvSpPr>
        <p:spPr>
          <a:xfrm>
            <a:off x="3123337" y="2710523"/>
            <a:ext cx="3000798" cy="481978"/>
          </a:xfrm>
          <a:prstGeom prst="rightArrow">
            <a:avLst/>
          </a:prstGeom>
          <a:solidFill>
            <a:srgbClr val="0070C0">
              <a:alpha val="92000"/>
            </a:srgb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9" tIns="34295" rIns="68589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/>
          </a:p>
        </p:txBody>
      </p:sp>
      <p:sp>
        <p:nvSpPr>
          <p:cNvPr id="50" name="Right Arrow 49"/>
          <p:cNvSpPr/>
          <p:nvPr/>
        </p:nvSpPr>
        <p:spPr>
          <a:xfrm rot="10800000">
            <a:off x="3086214" y="5149830"/>
            <a:ext cx="3200960" cy="441227"/>
          </a:xfrm>
          <a:prstGeom prst="rightArrow">
            <a:avLst/>
          </a:prstGeom>
          <a:solidFill>
            <a:srgbClr val="F79646">
              <a:alpha val="92000"/>
            </a:srgb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9" tIns="34295" rIns="68589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6503963" y="1972427"/>
                <a:ext cx="4036784" cy="4119406"/>
              </a:xfrm>
              <a:prstGeom prst="rect">
                <a:avLst/>
              </a:prstGeom>
              <a:solidFill>
                <a:srgbClr val="000000">
                  <a:alpha val="67059"/>
                </a:srgbClr>
              </a:solidFill>
              <a:ln w="19050">
                <a:noFill/>
                <a:miter lim="800000"/>
              </a:ln>
              <a:effectLst>
                <a:outerShdw blurRad="50800" dist="50800" dir="5400000" algn="ctr" rotWithShape="0">
                  <a:srgbClr val="000000">
                    <a:alpha val="79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9" tIns="34295" rIns="68589" bIns="3429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3600" b="1" i="1">
                        <a:latin typeface="Cambria Math" charset="0"/>
                        <a:ea typeface="Cambria Math" charset="0"/>
                        <a:cs typeface="Cambria Math" charset="0"/>
                      </a:rPr>
                      <m:t>𝜽</m:t>
                    </m:r>
                  </m:oMath>
                </a14:m>
                <a:r>
                  <a:rPr lang="en-US" sz="3600" b="1" dirty="0"/>
                  <a:t> (model)</a:t>
                </a:r>
              </a:p>
              <a:p>
                <a:pPr algn="ctr">
                  <a:lnSpc>
                    <a:spcPct val="90000"/>
                  </a:lnSpc>
                </a:pPr>
                <a:endParaRPr lang="en-US" sz="3600" b="1" dirty="0"/>
              </a:p>
              <a:p>
                <a:pPr algn="ctr">
                  <a:lnSpc>
                    <a:spcPct val="90000"/>
                  </a:lnSpc>
                </a:pPr>
                <a:endParaRPr lang="en-US" sz="3600" b="1" dirty="0"/>
              </a:p>
              <a:p>
                <a:pPr algn="ctr">
                  <a:lnSpc>
                    <a:spcPct val="90000"/>
                  </a:lnSpc>
                </a:pPr>
                <a:endParaRPr lang="en-US" sz="3600" b="1" dirty="0"/>
              </a:p>
              <a:p>
                <a:pPr algn="ctr">
                  <a:lnSpc>
                    <a:spcPct val="90000"/>
                  </a:lnSpc>
                </a:pPr>
                <a:endParaRPr lang="en-US" sz="3600" b="1" dirty="0"/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9963" y="1972427"/>
                <a:ext cx="4036784" cy="411940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19050">
                <a:noFill/>
                <a:miter lim="800000"/>
              </a:ln>
              <a:effectLst>
                <a:outerShdw blurRad="50800" dist="50800" dir="5400000" algn="ctr" rotWithShape="0">
                  <a:srgbClr val="000000">
                    <a:alpha val="79000"/>
                  </a:srgb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95" r="2637" b="4569"/>
          <a:stretch/>
        </p:blipFill>
        <p:spPr>
          <a:xfrm>
            <a:off x="6757078" y="4167569"/>
            <a:ext cx="3654614" cy="1579494"/>
          </a:xfrm>
          <a:prstGeom prst="rect">
            <a:avLst/>
          </a:prstGeom>
        </p:spPr>
      </p:pic>
      <p:sp>
        <p:nvSpPr>
          <p:cNvPr id="19" name="Cloud 18"/>
          <p:cNvSpPr/>
          <p:nvPr/>
        </p:nvSpPr>
        <p:spPr>
          <a:xfrm>
            <a:off x="3523374" y="4418360"/>
            <a:ext cx="2213702" cy="1708738"/>
          </a:xfrm>
          <a:prstGeom prst="cloud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</a:rPr>
              <a:t>Constraint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467982" y="4126884"/>
            <a:ext cx="2269094" cy="37822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400" b="1" dirty="0">
                <a:solidFill>
                  <a:srgbClr val="FF0000"/>
                </a:solidFill>
              </a:rPr>
              <a:t>Post Processing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22" name="Text Placeholder 1"/>
          <p:cNvSpPr txBox="1">
            <a:spLocks/>
          </p:cNvSpPr>
          <p:nvPr/>
        </p:nvSpPr>
        <p:spPr>
          <a:xfrm>
            <a:off x="1835700" y="1482065"/>
            <a:ext cx="8520600" cy="45552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rmAutofit/>
          </a:bodyPr>
          <a:lstStyle>
            <a:lvl1pPr marL="342900" lvl="0" indent="-342900" algn="l" defTabSz="457200" rtl="0" eaLnBrk="1" latinLnBrk="0" hangingPunct="1">
              <a:spcBef>
                <a:spcPts val="0"/>
              </a:spcBef>
              <a:buFont typeface="Arial"/>
              <a:buChar char="•"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1pPr>
            <a:lvl2pPr marL="742950" lvl="1" indent="-285750" algn="l" defTabSz="457200" rtl="0" eaLnBrk="1" latinLnBrk="0" hangingPunct="1">
              <a:spcBef>
                <a:spcPts val="0"/>
              </a:spcBef>
              <a:buFont typeface="Arial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2pPr>
            <a:lvl3pPr marL="1143000" lvl="2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3pPr>
            <a:lvl4pPr marL="1600200" lvl="3" indent="-228600" algn="l" defTabSz="457200" rtl="0" eaLnBrk="1" latinLnBrk="0" hangingPunct="1">
              <a:spcBef>
                <a:spcPts val="0"/>
              </a:spcBef>
              <a:buFont typeface="Arial"/>
              <a:buChar char="–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4pPr>
            <a:lvl5pPr marL="2057400" lvl="4" indent="-228600" algn="l" defTabSz="457200" rtl="0" eaLnBrk="1" latinLnBrk="0" hangingPunct="1">
              <a:spcBef>
                <a:spcPts val="0"/>
              </a:spcBef>
              <a:buFont typeface="Arial"/>
              <a:buChar char="»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5pPr>
            <a:lvl6pPr marL="2514600" lvl="5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800" b="1" dirty="0" smtClean="0">
                <a:sym typeface="Verdana"/>
              </a:rPr>
              <a:t>Proper “Injection </a:t>
            </a:r>
            <a:r>
              <a:rPr lang="en-US" altLang="ko-KR" sz="2800" b="1" dirty="0">
                <a:sym typeface="Verdana"/>
              </a:rPr>
              <a:t>of </a:t>
            </a:r>
            <a:r>
              <a:rPr lang="en-US" altLang="ko-KR" sz="2800" b="1" dirty="0" smtClean="0">
                <a:sym typeface="Verdana"/>
              </a:rPr>
              <a:t>constraints” </a:t>
            </a:r>
            <a:r>
              <a:rPr lang="en-US" altLang="ko-KR" sz="2800" dirty="0" smtClean="0">
                <a:sym typeface="Verdana"/>
              </a:rPr>
              <a:t>on Inference step.</a:t>
            </a:r>
            <a:r>
              <a:rPr lang="en-US" altLang="ko-KR" sz="2400" dirty="0">
                <a:sym typeface="Verdana"/>
              </a:rPr>
              <a:t/>
            </a:r>
            <a:br>
              <a:rPr lang="en-US" altLang="ko-KR" sz="2400" dirty="0">
                <a:sym typeface="Verdana"/>
              </a:rPr>
            </a:br>
            <a:endParaRPr lang="en-US" altLang="ko-KR" sz="2800" dirty="0" smtClean="0">
              <a:sym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281049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1835700" y="593367"/>
            <a:ext cx="8520600" cy="7636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lvl="0"/>
            <a:r>
              <a:rPr lang="en-US" dirty="0"/>
              <a:t>Learning with constraints</a:t>
            </a:r>
            <a:endParaRPr lang="en" dirty="0"/>
          </a:p>
        </p:txBody>
      </p:sp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1835700" y="1540772"/>
            <a:ext cx="8520600" cy="45552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marL="971550" lvl="1"/>
            <a:endParaRPr lang="en-US" dirty="0" smtClean="0">
              <a:latin typeface="Apple SD 산돌고딕 Neo 일반체"/>
              <a:ea typeface="Apple SD 산돌고딕 Neo 일반체"/>
              <a:cs typeface="Apple SD 산돌고딕 Neo 일반체"/>
              <a:sym typeface="Verdana"/>
            </a:endParaRPr>
          </a:p>
          <a:p>
            <a:pPr marL="685800" lvl="1"/>
            <a:endParaRPr lang="en-US" sz="20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41</a:t>
            </a:fld>
            <a:endParaRPr lang="en"/>
          </a:p>
        </p:txBody>
      </p:sp>
      <p:sp>
        <p:nvSpPr>
          <p:cNvPr id="5" name="TextBox 4"/>
          <p:cNvSpPr txBox="1"/>
          <p:nvPr/>
        </p:nvSpPr>
        <p:spPr>
          <a:xfrm>
            <a:off x="-251696" y="1796381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Text Placeholder 1"/>
          <p:cNvSpPr txBox="1">
            <a:spLocks/>
          </p:cNvSpPr>
          <p:nvPr/>
        </p:nvSpPr>
        <p:spPr>
          <a:xfrm>
            <a:off x="1835700" y="1482065"/>
            <a:ext cx="8520600" cy="45552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rmAutofit/>
          </a:bodyPr>
          <a:lstStyle>
            <a:lvl1pPr marL="342900" lvl="0" indent="-342900" algn="l" defTabSz="457200" rtl="0" eaLnBrk="1" latinLnBrk="0" hangingPunct="1">
              <a:spcBef>
                <a:spcPts val="0"/>
              </a:spcBef>
              <a:buFont typeface="Arial"/>
              <a:buChar char="•"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1pPr>
            <a:lvl2pPr marL="742950" lvl="1" indent="-285750" algn="l" defTabSz="457200" rtl="0" eaLnBrk="1" latinLnBrk="0" hangingPunct="1">
              <a:spcBef>
                <a:spcPts val="0"/>
              </a:spcBef>
              <a:buFont typeface="Arial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2pPr>
            <a:lvl3pPr marL="1143000" lvl="2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3pPr>
            <a:lvl4pPr marL="1600200" lvl="3" indent="-228600" algn="l" defTabSz="457200" rtl="0" eaLnBrk="1" latinLnBrk="0" hangingPunct="1">
              <a:spcBef>
                <a:spcPts val="0"/>
              </a:spcBef>
              <a:buFont typeface="Arial"/>
              <a:buChar char="–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4pPr>
            <a:lvl5pPr marL="2057400" lvl="4" indent="-228600" algn="l" defTabSz="457200" rtl="0" eaLnBrk="1" latinLnBrk="0" hangingPunct="1">
              <a:spcBef>
                <a:spcPts val="0"/>
              </a:spcBef>
              <a:buFont typeface="Arial"/>
              <a:buChar char="»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5pPr>
            <a:lvl6pPr marL="2514600" lvl="5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800" b="1" dirty="0" smtClean="0">
                <a:sym typeface="Verdana"/>
              </a:rPr>
              <a:t>Proper “</a:t>
            </a:r>
            <a:r>
              <a:rPr lang="en-US" altLang="ko-KR" sz="2800" b="1" dirty="0">
                <a:sym typeface="Verdana"/>
              </a:rPr>
              <a:t>Injection of constraints” </a:t>
            </a:r>
            <a:r>
              <a:rPr lang="en-US" altLang="ko-KR" sz="2800" b="1" dirty="0" smtClean="0">
                <a:sym typeface="Verdana"/>
              </a:rPr>
              <a:t>to the model </a:t>
            </a:r>
            <a:br>
              <a:rPr lang="en-US" altLang="ko-KR" sz="2800" b="1" dirty="0" smtClean="0">
                <a:sym typeface="Verdana"/>
              </a:rPr>
            </a:br>
            <a:r>
              <a:rPr lang="en-US" altLang="ko-KR" sz="2800" dirty="0" smtClean="0">
                <a:sym typeface="Verdana"/>
              </a:rPr>
              <a:t>in </a:t>
            </a:r>
            <a:r>
              <a:rPr lang="en-US" altLang="ko-KR" sz="2800" i="1" dirty="0" smtClean="0">
                <a:sym typeface="Verdana"/>
              </a:rPr>
              <a:t>learning time.</a:t>
            </a:r>
            <a:endParaRPr lang="en-US" altLang="ko-KR" sz="2400" i="1" dirty="0">
              <a:sym typeface="Verdana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458311" y="3335803"/>
            <a:ext cx="2040095" cy="67741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400" dirty="0">
                <a:solidFill>
                  <a:srgbClr val="000000"/>
                </a:solidFill>
              </a:rPr>
              <a:t>“He walked </a:t>
            </a:r>
            <a:br>
              <a:rPr lang="en-US" sz="2400" dirty="0">
                <a:solidFill>
                  <a:srgbClr val="000000"/>
                </a:solidFill>
              </a:rPr>
            </a:br>
            <a:r>
              <a:rPr lang="en-US" sz="2400" dirty="0">
                <a:solidFill>
                  <a:srgbClr val="000000"/>
                </a:solidFill>
              </a:rPr>
              <a:t>in the park”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736399" y="5186862"/>
            <a:ext cx="1320781" cy="378220"/>
          </a:xfrm>
          <a:prstGeom prst="rect">
            <a:avLst/>
          </a:prstGeom>
          <a:noFill/>
          <a:ln w="38100" cmpd="sng">
            <a:solidFill>
              <a:srgbClr val="F79646"/>
            </a:solidFill>
          </a:ln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400" b="1" dirty="0">
                <a:solidFill>
                  <a:srgbClr val="000000"/>
                </a:solidFill>
              </a:rPr>
              <a:t>Y</a:t>
            </a:r>
            <a:r>
              <a:rPr lang="en-US" sz="2400" dirty="0">
                <a:solidFill>
                  <a:srgbClr val="000000"/>
                </a:solidFill>
              </a:rPr>
              <a:t> (output)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739082" y="2778837"/>
            <a:ext cx="1199808" cy="393806"/>
          </a:xfrm>
          <a:prstGeom prst="rect">
            <a:avLst/>
          </a:prstGeom>
          <a:noFill/>
          <a:ln w="38100" cmpd="sng">
            <a:solidFill>
              <a:srgbClr val="00B0F0"/>
            </a:solidFill>
          </a:ln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400" b="1" dirty="0">
                <a:solidFill>
                  <a:srgbClr val="000000"/>
                </a:solidFill>
              </a:rPr>
              <a:t>X </a:t>
            </a:r>
            <a:r>
              <a:rPr lang="en-US" sz="2400" dirty="0">
                <a:solidFill>
                  <a:srgbClr val="000000"/>
                </a:solidFill>
              </a:rPr>
              <a:t>(Input )</a:t>
            </a:r>
            <a:endParaRPr lang="en-US" sz="2400" b="1" dirty="0">
              <a:solidFill>
                <a:srgbClr val="000000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697718" y="5680892"/>
            <a:ext cx="2040095" cy="118121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2400" dirty="0">
                <a:solidFill>
                  <a:srgbClr val="000000"/>
                </a:solidFill>
              </a:rPr>
              <a:t>VERB </a:t>
            </a:r>
            <a:r>
              <a:rPr lang="mr-IN" sz="2400" dirty="0">
                <a:solidFill>
                  <a:srgbClr val="000000"/>
                </a:solidFill>
              </a:rPr>
              <a:t>–</a:t>
            </a:r>
            <a:r>
              <a:rPr lang="en-US" sz="2400" dirty="0">
                <a:solidFill>
                  <a:srgbClr val="000000"/>
                </a:solidFill>
              </a:rPr>
              <a:t> walked</a:t>
            </a:r>
          </a:p>
          <a:p>
            <a:pPr>
              <a:lnSpc>
                <a:spcPct val="90000"/>
              </a:lnSpc>
            </a:pPr>
            <a:r>
              <a:rPr lang="en-US" sz="2400" dirty="0">
                <a:solidFill>
                  <a:srgbClr val="000000"/>
                </a:solidFill>
              </a:rPr>
              <a:t>ARG0 </a:t>
            </a:r>
            <a:r>
              <a:rPr lang="mr-IN" sz="2400" dirty="0">
                <a:solidFill>
                  <a:srgbClr val="000000"/>
                </a:solidFill>
              </a:rPr>
              <a:t>–</a:t>
            </a:r>
            <a:r>
              <a:rPr lang="en-US" sz="2400" dirty="0">
                <a:solidFill>
                  <a:srgbClr val="000000"/>
                </a:solidFill>
              </a:rPr>
              <a:t> He</a:t>
            </a:r>
          </a:p>
          <a:p>
            <a:pPr>
              <a:lnSpc>
                <a:spcPct val="90000"/>
              </a:lnSpc>
            </a:pPr>
            <a:r>
              <a:rPr lang="en-US" sz="2400" dirty="0">
                <a:solidFill>
                  <a:srgbClr val="000000"/>
                </a:solidFill>
              </a:rPr>
              <a:t>LOC</a:t>
            </a:r>
            <a:r>
              <a:rPr lang="mr-IN" sz="2400" dirty="0">
                <a:solidFill>
                  <a:srgbClr val="000000"/>
                </a:solidFill>
              </a:rPr>
              <a:t>–</a:t>
            </a:r>
            <a:r>
              <a:rPr lang="en-US" sz="2400" dirty="0">
                <a:solidFill>
                  <a:srgbClr val="000000"/>
                </a:solidFill>
              </a:rPr>
              <a:t> in the park</a:t>
            </a:r>
          </a:p>
          <a:p>
            <a:pPr>
              <a:lnSpc>
                <a:spcPct val="90000"/>
              </a:lnSpc>
            </a:pPr>
            <a:endParaRPr lang="en-US" sz="2400" dirty="0">
              <a:solidFill>
                <a:srgbClr val="000000"/>
              </a:solidFill>
            </a:endParaRPr>
          </a:p>
        </p:txBody>
      </p:sp>
      <p:sp>
        <p:nvSpPr>
          <p:cNvPr id="49" name="Right Arrow 48"/>
          <p:cNvSpPr/>
          <p:nvPr/>
        </p:nvSpPr>
        <p:spPr>
          <a:xfrm>
            <a:off x="3123337" y="2710523"/>
            <a:ext cx="3000798" cy="481978"/>
          </a:xfrm>
          <a:prstGeom prst="rightArrow">
            <a:avLst/>
          </a:prstGeom>
          <a:solidFill>
            <a:srgbClr val="0070C0">
              <a:alpha val="92000"/>
            </a:srgb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9" tIns="34295" rIns="68589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/>
          </a:p>
        </p:txBody>
      </p:sp>
      <p:sp>
        <p:nvSpPr>
          <p:cNvPr id="50" name="Right Arrow 49"/>
          <p:cNvSpPr/>
          <p:nvPr/>
        </p:nvSpPr>
        <p:spPr>
          <a:xfrm rot="10800000">
            <a:off x="3086214" y="5149830"/>
            <a:ext cx="3200960" cy="441227"/>
          </a:xfrm>
          <a:prstGeom prst="rightArrow">
            <a:avLst/>
          </a:prstGeom>
          <a:solidFill>
            <a:srgbClr val="F79646">
              <a:alpha val="92000"/>
            </a:srgb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9" tIns="34295" rIns="68589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6503963" y="1972427"/>
                <a:ext cx="4036784" cy="4119406"/>
              </a:xfrm>
              <a:prstGeom prst="rect">
                <a:avLst/>
              </a:prstGeom>
              <a:solidFill>
                <a:srgbClr val="000000">
                  <a:alpha val="67059"/>
                </a:srgbClr>
              </a:solidFill>
              <a:ln w="19050">
                <a:noFill/>
                <a:miter lim="800000"/>
              </a:ln>
              <a:effectLst>
                <a:outerShdw blurRad="50800" dist="50800" dir="5400000" algn="ctr" rotWithShape="0">
                  <a:srgbClr val="000000">
                    <a:alpha val="79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9" tIns="34295" rIns="68589" bIns="3429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3600" b="1" i="1">
                        <a:latin typeface="Cambria Math" charset="0"/>
                        <a:ea typeface="Cambria Math" charset="0"/>
                        <a:cs typeface="Cambria Math" charset="0"/>
                      </a:rPr>
                      <m:t>𝜽</m:t>
                    </m:r>
                  </m:oMath>
                </a14:m>
                <a:r>
                  <a:rPr lang="en-US" sz="3600" b="1" dirty="0"/>
                  <a:t> (model)</a:t>
                </a:r>
              </a:p>
              <a:p>
                <a:pPr algn="ctr">
                  <a:lnSpc>
                    <a:spcPct val="90000"/>
                  </a:lnSpc>
                </a:pPr>
                <a:endParaRPr lang="en-US" sz="3600" b="1" dirty="0"/>
              </a:p>
              <a:p>
                <a:pPr algn="ctr">
                  <a:lnSpc>
                    <a:spcPct val="90000"/>
                  </a:lnSpc>
                </a:pPr>
                <a:endParaRPr lang="en-US" sz="3600" b="1" dirty="0"/>
              </a:p>
              <a:p>
                <a:pPr algn="ctr">
                  <a:lnSpc>
                    <a:spcPct val="90000"/>
                  </a:lnSpc>
                </a:pPr>
                <a:endParaRPr lang="en-US" sz="3600" b="1" dirty="0"/>
              </a:p>
              <a:p>
                <a:pPr algn="ctr">
                  <a:lnSpc>
                    <a:spcPct val="90000"/>
                  </a:lnSpc>
                </a:pPr>
                <a:endParaRPr lang="en-US" sz="3600" b="1" dirty="0"/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9963" y="1972427"/>
                <a:ext cx="4036784" cy="411940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19050">
                <a:noFill/>
                <a:miter lim="800000"/>
              </a:ln>
              <a:effectLst>
                <a:outerShdw blurRad="50800" dist="50800" dir="5400000" algn="ctr" rotWithShape="0">
                  <a:srgbClr val="000000">
                    <a:alpha val="79000"/>
                  </a:srgb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95" r="2637" b="4569"/>
          <a:stretch/>
        </p:blipFill>
        <p:spPr>
          <a:xfrm>
            <a:off x="6757078" y="4167569"/>
            <a:ext cx="3654614" cy="1579494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4162620" y="4032130"/>
            <a:ext cx="1403346" cy="378220"/>
          </a:xfrm>
          <a:prstGeom prst="rect">
            <a:avLst/>
          </a:prstGeom>
          <a:noFill/>
          <a:ln w="38100" cmpd="sng">
            <a:solidFill>
              <a:srgbClr val="00B050"/>
            </a:solidFill>
          </a:ln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400" b="1" dirty="0">
                <a:solidFill>
                  <a:srgbClr val="00B050"/>
                </a:solidFill>
              </a:rPr>
              <a:t>Injection</a:t>
            </a:r>
            <a:endParaRPr lang="en-US" sz="2400" dirty="0">
              <a:solidFill>
                <a:srgbClr val="00B050"/>
              </a:solidFill>
            </a:endParaRPr>
          </a:p>
        </p:txBody>
      </p:sp>
      <p:sp>
        <p:nvSpPr>
          <p:cNvPr id="19" name="Cloud 18"/>
          <p:cNvSpPr/>
          <p:nvPr/>
        </p:nvSpPr>
        <p:spPr>
          <a:xfrm>
            <a:off x="6031315" y="4764321"/>
            <a:ext cx="2374760" cy="1708738"/>
          </a:xfrm>
          <a:prstGeom prst="cloud">
            <a:avLst/>
          </a:prstGeom>
          <a:solidFill>
            <a:schemeClr val="tx1">
              <a:alpha val="89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Knowledge/</a:t>
            </a:r>
            <a:br>
              <a:rPr lang="en-US" altLang="ko-KR" sz="2000" b="1" dirty="0">
                <a:solidFill>
                  <a:schemeClr val="bg1"/>
                </a:solidFill>
              </a:rPr>
            </a:br>
            <a:r>
              <a:rPr lang="en-US" altLang="ko-KR" sz="2000" b="1" dirty="0">
                <a:solidFill>
                  <a:schemeClr val="bg1"/>
                </a:solidFill>
              </a:rPr>
              <a:t>Constraint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4" name="Striped Right Arrow 3"/>
          <p:cNvSpPr/>
          <p:nvPr/>
        </p:nvSpPr>
        <p:spPr>
          <a:xfrm rot="1833900">
            <a:off x="5542536" y="4556877"/>
            <a:ext cx="837208" cy="357181"/>
          </a:xfrm>
          <a:prstGeom prst="stripedRightArrow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869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body" idx="1"/>
          </p:nvPr>
        </p:nvSpPr>
        <p:spPr>
          <a:xfrm>
            <a:off x="1835700" y="1536633"/>
            <a:ext cx="8520600" cy="45552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r>
              <a:rPr lang="en-US" dirty="0"/>
              <a:t>Applications &amp; constraints</a:t>
            </a:r>
          </a:p>
          <a:p>
            <a:endParaRPr lang="en-US" dirty="0" smtClean="0"/>
          </a:p>
          <a:p>
            <a:r>
              <a:rPr lang="en-US" b="1" dirty="0">
                <a:solidFill>
                  <a:srgbClr val="0070C0"/>
                </a:solidFill>
              </a:rPr>
              <a:t>Inference with constraints [AAAI 19’]</a:t>
            </a:r>
          </a:p>
          <a:p>
            <a:endParaRPr lang="en-US" dirty="0" smtClean="0"/>
          </a:p>
          <a:p>
            <a:r>
              <a:rPr lang="en-US" dirty="0" smtClean="0"/>
              <a:t>Learning with constraints  [EMNLP 18’]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Proposed Work</a:t>
            </a:r>
          </a:p>
          <a:p>
            <a:pPr lvl="1"/>
            <a:r>
              <a:rPr lang="en-US" dirty="0" smtClean="0"/>
              <a:t>New application.</a:t>
            </a:r>
          </a:p>
          <a:p>
            <a:pPr lvl="1"/>
            <a:r>
              <a:rPr lang="en-US" dirty="0"/>
              <a:t>New methods (exploration</a:t>
            </a:r>
            <a:r>
              <a:rPr lang="en-US" dirty="0" smtClean="0"/>
              <a:t>).</a:t>
            </a:r>
            <a:endParaRPr lang="en-US" dirty="0"/>
          </a:p>
        </p:txBody>
      </p:sp>
      <p:sp>
        <p:nvSpPr>
          <p:cNvPr id="61" name="Shape 61"/>
          <p:cNvSpPr txBox="1">
            <a:spLocks noGrp="1"/>
          </p:cNvSpPr>
          <p:nvPr>
            <p:ph type="title"/>
          </p:nvPr>
        </p:nvSpPr>
        <p:spPr>
          <a:xfrm>
            <a:off x="1835700" y="593367"/>
            <a:ext cx="8520600" cy="7636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r>
              <a:rPr lang="en" dirty="0"/>
              <a:t>Roadmap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42</a:t>
            </a:fld>
            <a:endParaRPr lang="en"/>
          </a:p>
        </p:txBody>
      </p:sp>
      <p:sp>
        <p:nvSpPr>
          <p:cNvPr id="3" name="Left Bracket 2"/>
          <p:cNvSpPr/>
          <p:nvPr/>
        </p:nvSpPr>
        <p:spPr>
          <a:xfrm>
            <a:off x="1620371" y="2541494"/>
            <a:ext cx="322729" cy="1613647"/>
          </a:xfrm>
          <a:prstGeom prst="leftBracket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Left Bracket 6"/>
          <p:cNvSpPr/>
          <p:nvPr/>
        </p:nvSpPr>
        <p:spPr>
          <a:xfrm flipH="1">
            <a:off x="8962464" y="2541494"/>
            <a:ext cx="369795" cy="1613647"/>
          </a:xfrm>
          <a:prstGeom prst="leftBracket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9547588" y="2807304"/>
            <a:ext cx="155542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Completed</a:t>
            </a:r>
          </a:p>
          <a:p>
            <a:pPr algn="ctr"/>
            <a:r>
              <a:rPr lang="en-US" sz="2400" dirty="0" smtClean="0"/>
              <a:t>Work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49047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835700" y="1482065"/>
            <a:ext cx="8520600" cy="4555200"/>
          </a:xfrm>
        </p:spPr>
        <p:txBody>
          <a:bodyPr>
            <a:noAutofit/>
          </a:bodyPr>
          <a:lstStyle/>
          <a:p>
            <a:r>
              <a:rPr lang="en-US" altLang="ko-KR" sz="2800" dirty="0" smtClean="0">
                <a:sym typeface="Verdana"/>
              </a:rPr>
              <a:t>Inference</a:t>
            </a:r>
          </a:p>
          <a:p>
            <a:pPr lvl="1"/>
            <a:r>
              <a:rPr lang="en-US" altLang="ko-KR" sz="2400" dirty="0" smtClean="0">
                <a:sym typeface="Verdana"/>
              </a:rPr>
              <a:t>Finding </a:t>
            </a:r>
            <a:r>
              <a:rPr lang="en-US" altLang="ko-KR" sz="2400" dirty="0">
                <a:sym typeface="Verdana"/>
              </a:rPr>
              <a:t>the output with the highest model probability.</a:t>
            </a:r>
          </a:p>
          <a:p>
            <a:pPr lvl="1"/>
            <a:endParaRPr lang="en-US" altLang="ko-KR" sz="2400" dirty="0" smtClean="0">
              <a:sym typeface="Verdana"/>
            </a:endParaRPr>
          </a:p>
          <a:p>
            <a:pPr lvl="1"/>
            <a:endParaRPr lang="en-US" altLang="ko-KR" sz="2400" dirty="0">
              <a:sym typeface="Verdana"/>
            </a:endParaRPr>
          </a:p>
          <a:p>
            <a:pPr lvl="1"/>
            <a:endParaRPr lang="en-US" altLang="ko-KR" sz="2400" dirty="0">
              <a:sym typeface="Verdana"/>
            </a:endParaRPr>
          </a:p>
          <a:p>
            <a:pPr lvl="1"/>
            <a:endParaRPr lang="en-US" altLang="ko-KR" sz="2400" dirty="0">
              <a:sym typeface="Verdana"/>
            </a:endParaRPr>
          </a:p>
          <a:p>
            <a:endParaRPr lang="en-US" altLang="ko-KR" sz="2800" dirty="0">
              <a:sym typeface="Verdana"/>
            </a:endParaRPr>
          </a:p>
          <a:p>
            <a:endParaRPr lang="en-US" altLang="ko-KR" sz="2800" dirty="0">
              <a:sym typeface="Verdana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43</a:t>
            </a:fld>
            <a:endParaRPr lang="en"/>
          </a:p>
        </p:txBody>
      </p:sp>
      <p:sp>
        <p:nvSpPr>
          <p:cNvPr id="23" name="Shape 66"/>
          <p:cNvSpPr txBox="1">
            <a:spLocks noGrp="1"/>
          </p:cNvSpPr>
          <p:nvPr>
            <p:ph type="title"/>
          </p:nvPr>
        </p:nvSpPr>
        <p:spPr>
          <a:xfrm>
            <a:off x="1835700" y="593367"/>
            <a:ext cx="8832300" cy="7636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r>
              <a:rPr lang="en-US" altLang="ko-KR" dirty="0">
                <a:sym typeface="Verdana"/>
              </a:rPr>
              <a:t>Gradient-Based </a:t>
            </a:r>
            <a:r>
              <a:rPr lang="en-US" altLang="ko-KR" dirty="0" smtClean="0">
                <a:sym typeface="Verdana"/>
              </a:rPr>
              <a:t>Inference</a:t>
            </a:r>
            <a:r>
              <a:rPr lang="ko-KR" altLang="en-US" dirty="0" smtClean="0">
                <a:sym typeface="Verdana"/>
              </a:rPr>
              <a:t>*</a:t>
            </a:r>
            <a:r>
              <a:rPr lang="en-US" altLang="ko-KR" dirty="0" smtClean="0">
                <a:sym typeface="Verdana"/>
              </a:rPr>
              <a:t> </a:t>
            </a:r>
            <a:r>
              <a:rPr lang="en-US" altLang="ko-KR" dirty="0">
                <a:sym typeface="Verdana"/>
              </a:rPr>
              <a:t>(GBI)</a:t>
            </a:r>
            <a:endParaRPr lang="en-US" sz="7200" b="1" dirty="0">
              <a:solidFill>
                <a:srgbClr val="404040"/>
              </a:solidFill>
              <a:latin typeface="Apple SD 산돌고딕 Neo 일반체"/>
              <a:ea typeface="Apple SD 산돌고딕 Neo 일반체"/>
              <a:cs typeface="Apple SD 산돌고딕 Neo 일반체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016642" y="5989233"/>
            <a:ext cx="10175358" cy="346259"/>
          </a:xfrm>
          <a:prstGeom prst="rect">
            <a:avLst/>
          </a:prstGeom>
        </p:spPr>
        <p:txBody>
          <a:bodyPr wrap="square" lIns="68589" tIns="34295" rIns="68589" bIns="34295">
            <a:spAutoFit/>
          </a:bodyPr>
          <a:lstStyle/>
          <a:p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</a:rPr>
              <a:t>Lee et al,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Gradient-based Inference for Networks with Output 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</a:rPr>
              <a:t>Constraint, AAAI 2019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71" b="36836"/>
          <a:stretch/>
        </p:blipFill>
        <p:spPr>
          <a:xfrm>
            <a:off x="4532298" y="2512137"/>
            <a:ext cx="2930820" cy="763163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6707246" y="2644488"/>
            <a:ext cx="544901" cy="437113"/>
          </a:xfrm>
          <a:prstGeom prst="ellipse">
            <a:avLst/>
          </a:prstGeom>
          <a:noFill/>
          <a:ln w="38100" cmpd="sng">
            <a:solidFill>
              <a:srgbClr val="92D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7279474" y="2816920"/>
            <a:ext cx="1104362" cy="3207"/>
          </a:xfrm>
          <a:prstGeom prst="straightConnector1">
            <a:avLst/>
          </a:prstGeom>
          <a:ln>
            <a:solidFill>
              <a:srgbClr val="92D050"/>
            </a:solidFill>
            <a:tailEnd type="arrow"/>
          </a:ln>
          <a:effectLst>
            <a:outerShdw blurRad="40000" dist="20000" dir="5400000" rotWithShape="0">
              <a:schemeClr val="accent6">
                <a:alpha val="38000"/>
              </a:scheme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383837" y="2599095"/>
            <a:ext cx="1775880" cy="400110"/>
          </a:xfrm>
          <a:prstGeom prst="rect">
            <a:avLst/>
          </a:prstGeom>
          <a:noFill/>
          <a:ln w="38100" cmpd="sng"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Learned model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103861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835700" y="1482065"/>
            <a:ext cx="8520600" cy="4555200"/>
          </a:xfrm>
        </p:spPr>
        <p:txBody>
          <a:bodyPr>
            <a:noAutofit/>
          </a:bodyPr>
          <a:lstStyle/>
          <a:p>
            <a:r>
              <a:rPr lang="en-US" altLang="ko-KR" sz="2800" dirty="0" smtClean="0">
                <a:sym typeface="Verdana"/>
              </a:rPr>
              <a:t>Inference</a:t>
            </a:r>
          </a:p>
          <a:p>
            <a:pPr lvl="1"/>
            <a:r>
              <a:rPr lang="en-US" altLang="ko-KR" sz="2400" dirty="0" smtClean="0">
                <a:sym typeface="Verdana"/>
              </a:rPr>
              <a:t>Finding </a:t>
            </a:r>
            <a:r>
              <a:rPr lang="en-US" altLang="ko-KR" sz="2400" dirty="0">
                <a:sym typeface="Verdana"/>
              </a:rPr>
              <a:t>the output with the highest model probability.</a:t>
            </a:r>
          </a:p>
          <a:p>
            <a:pPr lvl="1"/>
            <a:endParaRPr lang="en-US" altLang="ko-KR" sz="2400" dirty="0" smtClean="0">
              <a:sym typeface="Verdana"/>
            </a:endParaRPr>
          </a:p>
          <a:p>
            <a:pPr lvl="1"/>
            <a:endParaRPr lang="en-US" altLang="ko-KR" sz="2400" dirty="0">
              <a:sym typeface="Verdana"/>
            </a:endParaRPr>
          </a:p>
          <a:p>
            <a:pPr lvl="1"/>
            <a:endParaRPr lang="en-US" altLang="ko-KR" sz="2400" dirty="0">
              <a:sym typeface="Verdana"/>
            </a:endParaRPr>
          </a:p>
          <a:p>
            <a:pPr lvl="1"/>
            <a:endParaRPr lang="en-US" altLang="ko-KR" sz="2400" dirty="0">
              <a:sym typeface="Verdana"/>
            </a:endParaRPr>
          </a:p>
          <a:p>
            <a:pPr lvl="1"/>
            <a:r>
              <a:rPr lang="en-US" altLang="ko-KR" sz="2400" dirty="0" smtClean="0">
                <a:sym typeface="Verdana"/>
              </a:rPr>
              <a:t>Given length </a:t>
            </a:r>
            <a:r>
              <a:rPr lang="en-US" altLang="ko-KR" sz="2400" i="1" dirty="0" smtClean="0">
                <a:sym typeface="Verdana"/>
              </a:rPr>
              <a:t>m</a:t>
            </a:r>
            <a:r>
              <a:rPr lang="en-US" altLang="ko-KR" sz="2400" dirty="0" smtClean="0">
                <a:sym typeface="Verdana"/>
              </a:rPr>
              <a:t>, vocabulary size </a:t>
            </a:r>
            <a:r>
              <a:rPr lang="en-US" altLang="ko-KR" sz="2400" i="1" dirty="0" smtClean="0">
                <a:sym typeface="Verdana"/>
              </a:rPr>
              <a:t>V, </a:t>
            </a:r>
            <a:r>
              <a:rPr lang="en-US" altLang="ko-KR" sz="2400" dirty="0" smtClean="0">
                <a:sym typeface="Verdana"/>
              </a:rPr>
              <a:t>the search space becomes </a:t>
            </a:r>
            <a:r>
              <a:rPr lang="en-US" altLang="ko-KR" sz="2400" dirty="0" err="1" smtClean="0">
                <a:sym typeface="Verdana"/>
              </a:rPr>
              <a:t>V^m</a:t>
            </a:r>
            <a:r>
              <a:rPr lang="en-US" altLang="ko-KR" sz="2400" dirty="0" smtClean="0">
                <a:sym typeface="Verdana"/>
              </a:rPr>
              <a:t>.</a:t>
            </a:r>
          </a:p>
          <a:p>
            <a:pPr lvl="2"/>
            <a:r>
              <a:rPr lang="en-US" altLang="ko-KR" dirty="0">
                <a:solidFill>
                  <a:srgbClr val="00B0F0"/>
                </a:solidFill>
                <a:sym typeface="Verdana"/>
              </a:rPr>
              <a:t>Viterbi decoding (exact</a:t>
            </a:r>
            <a:r>
              <a:rPr lang="en-US" altLang="ko-KR" dirty="0" smtClean="0">
                <a:solidFill>
                  <a:srgbClr val="00B0F0"/>
                </a:solidFill>
                <a:sym typeface="Verdana"/>
              </a:rPr>
              <a:t>)  </a:t>
            </a:r>
            <a:endParaRPr lang="en-US" altLang="ko-KR" dirty="0" smtClean="0">
              <a:sym typeface="Verdana"/>
            </a:endParaRPr>
          </a:p>
          <a:p>
            <a:pPr lvl="1"/>
            <a:r>
              <a:rPr lang="en-US" altLang="ko-KR" sz="2400" dirty="0" smtClean="0">
                <a:sym typeface="Verdana"/>
              </a:rPr>
              <a:t>Sequence-to-sequence models have no limit to length </a:t>
            </a:r>
            <a:r>
              <a:rPr lang="en-US" altLang="ko-KR" sz="2400" i="1" dirty="0" smtClean="0">
                <a:sym typeface="Verdana"/>
              </a:rPr>
              <a:t>m, </a:t>
            </a:r>
            <a:r>
              <a:rPr lang="en-US" altLang="ko-KR" sz="2400" dirty="0" smtClean="0">
                <a:sym typeface="Verdana"/>
              </a:rPr>
              <a:t>thus the search space is larger.</a:t>
            </a:r>
          </a:p>
          <a:p>
            <a:pPr lvl="2"/>
            <a:r>
              <a:rPr lang="en-US" altLang="ko-KR" dirty="0" smtClean="0">
                <a:solidFill>
                  <a:srgbClr val="00B0F0"/>
                </a:solidFill>
                <a:sym typeface="Verdana"/>
              </a:rPr>
              <a:t>Greedy </a:t>
            </a:r>
            <a:r>
              <a:rPr lang="en-US" altLang="ko-KR" dirty="0">
                <a:solidFill>
                  <a:srgbClr val="00B0F0"/>
                </a:solidFill>
                <a:sym typeface="Verdana"/>
              </a:rPr>
              <a:t>decoding, beam decoding</a:t>
            </a:r>
          </a:p>
          <a:p>
            <a:pPr lvl="1"/>
            <a:endParaRPr lang="en-US" altLang="ko-KR" sz="2800" dirty="0">
              <a:sym typeface="Verdana"/>
            </a:endParaRPr>
          </a:p>
          <a:p>
            <a:endParaRPr lang="en-US" altLang="ko-KR" sz="2800" dirty="0">
              <a:sym typeface="Verdana"/>
            </a:endParaRPr>
          </a:p>
          <a:p>
            <a:endParaRPr lang="en-US" altLang="ko-KR" sz="2800" dirty="0">
              <a:sym typeface="Verdana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44</a:t>
            </a:fld>
            <a:endParaRPr lang="en"/>
          </a:p>
        </p:txBody>
      </p:sp>
      <p:sp>
        <p:nvSpPr>
          <p:cNvPr id="23" name="Shape 66"/>
          <p:cNvSpPr txBox="1">
            <a:spLocks noGrp="1"/>
          </p:cNvSpPr>
          <p:nvPr>
            <p:ph type="title"/>
          </p:nvPr>
        </p:nvSpPr>
        <p:spPr>
          <a:xfrm>
            <a:off x="1835700" y="593367"/>
            <a:ext cx="8832300" cy="7636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r>
              <a:rPr lang="en-US" altLang="ko-KR" dirty="0">
                <a:sym typeface="Verdana"/>
              </a:rPr>
              <a:t>Gradient-Based </a:t>
            </a:r>
            <a:r>
              <a:rPr lang="en-US" altLang="ko-KR" dirty="0" smtClean="0">
                <a:sym typeface="Verdana"/>
              </a:rPr>
              <a:t>Inference</a:t>
            </a:r>
            <a:r>
              <a:rPr lang="ko-KR" altLang="en-US" dirty="0" smtClean="0">
                <a:sym typeface="Verdana"/>
              </a:rPr>
              <a:t>*</a:t>
            </a:r>
            <a:r>
              <a:rPr lang="en-US" altLang="ko-KR" dirty="0" smtClean="0">
                <a:sym typeface="Verdana"/>
              </a:rPr>
              <a:t> </a:t>
            </a:r>
            <a:r>
              <a:rPr lang="en-US" altLang="ko-KR" dirty="0">
                <a:sym typeface="Verdana"/>
              </a:rPr>
              <a:t>(GBI)</a:t>
            </a:r>
            <a:endParaRPr lang="en-US" sz="7200" b="1" dirty="0">
              <a:solidFill>
                <a:srgbClr val="404040"/>
              </a:solidFill>
              <a:latin typeface="Apple SD 산돌고딕 Neo 일반체"/>
              <a:ea typeface="Apple SD 산돌고딕 Neo 일반체"/>
              <a:cs typeface="Apple SD 산돌고딕 Neo 일반체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71" b="36836"/>
          <a:stretch/>
        </p:blipFill>
        <p:spPr>
          <a:xfrm>
            <a:off x="4532298" y="2512137"/>
            <a:ext cx="2930820" cy="76316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016642" y="5989233"/>
            <a:ext cx="10175358" cy="346259"/>
          </a:xfrm>
          <a:prstGeom prst="rect">
            <a:avLst/>
          </a:prstGeom>
        </p:spPr>
        <p:txBody>
          <a:bodyPr wrap="square" lIns="68589" tIns="34295" rIns="68589" bIns="34295">
            <a:spAutoFit/>
          </a:bodyPr>
          <a:lstStyle/>
          <a:p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</a:rPr>
              <a:t>Lee et al,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Gradient-based Inference for Networks with Output 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</a:rPr>
              <a:t>Constraint, AAAI 2019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9229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835700" y="1482065"/>
            <a:ext cx="8520600" cy="4555200"/>
          </a:xfrm>
        </p:spPr>
        <p:txBody>
          <a:bodyPr/>
          <a:lstStyle/>
          <a:p>
            <a:r>
              <a:rPr lang="en-US" altLang="ko-KR" sz="2800" dirty="0" smtClean="0">
                <a:sym typeface="Verdana"/>
              </a:rPr>
              <a:t>Constraint (evaluation) function.</a:t>
            </a:r>
            <a:br>
              <a:rPr lang="en-US" altLang="ko-KR" sz="2800" dirty="0" smtClean="0">
                <a:sym typeface="Verdana"/>
              </a:rPr>
            </a:br>
            <a:r>
              <a:rPr lang="en-US" altLang="ko-KR" sz="2800" dirty="0" smtClean="0">
                <a:sym typeface="Verdana"/>
              </a:rPr>
              <a:t>(Error counting)</a:t>
            </a:r>
            <a:endParaRPr lang="en-US" altLang="ko-KR" sz="2800" dirty="0">
              <a:sym typeface="Verdana"/>
            </a:endParaRPr>
          </a:p>
          <a:p>
            <a:endParaRPr lang="en-US" altLang="ko-KR" sz="2800" dirty="0">
              <a:sym typeface="Verdana"/>
            </a:endParaRPr>
          </a:p>
          <a:p>
            <a:r>
              <a:rPr lang="en-US" altLang="ko-KR" sz="2800" dirty="0" smtClean="0">
                <a:sym typeface="Verdana"/>
              </a:rPr>
              <a:t>no </a:t>
            </a:r>
            <a:r>
              <a:rPr lang="en-US" altLang="ko-KR" sz="2800" dirty="0">
                <a:sym typeface="Verdana"/>
              </a:rPr>
              <a:t>constraint </a:t>
            </a:r>
            <a:r>
              <a:rPr lang="en-US" altLang="ko-KR" sz="2800" dirty="0" smtClean="0">
                <a:sym typeface="Verdana"/>
              </a:rPr>
              <a:t>violation</a:t>
            </a:r>
            <a:endParaRPr lang="en-US" altLang="ko-KR" sz="2800" dirty="0">
              <a:sym typeface="Verdana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45</a:t>
            </a:fld>
            <a:endParaRPr lang="en"/>
          </a:p>
        </p:txBody>
      </p:sp>
      <p:sp>
        <p:nvSpPr>
          <p:cNvPr id="7" name="TextBox 6"/>
          <p:cNvSpPr txBox="1"/>
          <p:nvPr/>
        </p:nvSpPr>
        <p:spPr>
          <a:xfrm>
            <a:off x="9148690" y="645707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8" name="Shape 66"/>
          <p:cNvSpPr txBox="1">
            <a:spLocks/>
          </p:cNvSpPr>
          <p:nvPr/>
        </p:nvSpPr>
        <p:spPr>
          <a:xfrm>
            <a:off x="1835700" y="593367"/>
            <a:ext cx="8832300" cy="7636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lvl="0" algn="l" defTabSz="457200" rtl="0" eaLnBrk="1" latinLnBrk="0" hangingPunct="1">
              <a:spcBef>
                <a:spcPts val="0"/>
              </a:spcBef>
              <a:buNone/>
              <a:defRPr sz="44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r>
              <a:rPr lang="en-US" altLang="ko-KR" dirty="0" smtClean="0">
                <a:sym typeface="Verdana"/>
              </a:rPr>
              <a:t>Constraint function</a:t>
            </a:r>
            <a:endParaRPr lang="en-US" sz="3600" b="1" dirty="0">
              <a:solidFill>
                <a:srgbClr val="404040"/>
              </a:solidFill>
              <a:latin typeface="Apple SD 산돌고딕 Neo 일반체"/>
              <a:ea typeface="Apple SD 산돌고딕 Neo 일반체"/>
              <a:cs typeface="Apple SD 산돌고딕 Neo 일반체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9190" y="1531835"/>
            <a:ext cx="2056780" cy="578469"/>
          </a:xfrm>
          <a:prstGeom prst="rect">
            <a:avLst/>
          </a:prstGeom>
        </p:spPr>
      </p:pic>
      <p:sp>
        <p:nvSpPr>
          <p:cNvPr id="10" name="Left-Right Arrow 9"/>
          <p:cNvSpPr/>
          <p:nvPr/>
        </p:nvSpPr>
        <p:spPr>
          <a:xfrm>
            <a:off x="5938713" y="2923832"/>
            <a:ext cx="1246062" cy="217956"/>
          </a:xfrm>
          <a:prstGeom prst="leftRight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4673" y="2736742"/>
            <a:ext cx="2111297" cy="484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367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835700" y="1482065"/>
            <a:ext cx="8520600" cy="4555200"/>
          </a:xfrm>
        </p:spPr>
        <p:txBody>
          <a:bodyPr/>
          <a:lstStyle/>
          <a:p>
            <a:r>
              <a:rPr lang="en-US" altLang="ko-KR" sz="2800" dirty="0" smtClean="0">
                <a:sym typeface="Verdana"/>
              </a:rPr>
              <a:t>Constraint evaluation function.</a:t>
            </a:r>
            <a:r>
              <a:rPr lang="en-US" altLang="ko-KR" sz="2800" dirty="0">
                <a:sym typeface="Verdana"/>
              </a:rPr>
              <a:t/>
            </a:r>
            <a:br>
              <a:rPr lang="en-US" altLang="ko-KR" sz="2800" dirty="0">
                <a:sym typeface="Verdana"/>
              </a:rPr>
            </a:br>
            <a:r>
              <a:rPr lang="en-US" altLang="ko-KR" sz="2800" dirty="0" smtClean="0">
                <a:sym typeface="Verdana"/>
              </a:rPr>
              <a:t>(degree of error, higher the more error)</a:t>
            </a:r>
            <a:endParaRPr lang="en-US" altLang="ko-KR" sz="2800" dirty="0">
              <a:sym typeface="Verdana"/>
            </a:endParaRPr>
          </a:p>
          <a:p>
            <a:endParaRPr lang="en-US" altLang="ko-KR" sz="2800" dirty="0" smtClean="0">
              <a:sym typeface="Verdana"/>
            </a:endParaRPr>
          </a:p>
          <a:p>
            <a:r>
              <a:rPr lang="en-US" altLang="ko-KR" sz="2800" dirty="0" smtClean="0">
                <a:sym typeface="Verdana"/>
              </a:rPr>
              <a:t>no </a:t>
            </a:r>
            <a:r>
              <a:rPr lang="en-US" altLang="ko-KR" sz="2800" dirty="0">
                <a:sym typeface="Verdana"/>
              </a:rPr>
              <a:t>constraint </a:t>
            </a:r>
            <a:r>
              <a:rPr lang="en-US" altLang="ko-KR" sz="2800" dirty="0" smtClean="0">
                <a:sym typeface="Verdana"/>
              </a:rPr>
              <a:t>violation</a:t>
            </a:r>
            <a:endParaRPr lang="en-US" altLang="ko-KR" sz="2800" dirty="0">
              <a:sym typeface="Verdana"/>
            </a:endParaRPr>
          </a:p>
          <a:p>
            <a:endParaRPr lang="en-US" altLang="ko-KR" sz="2800" dirty="0" smtClean="0">
              <a:sym typeface="Verdana"/>
            </a:endParaRPr>
          </a:p>
          <a:p>
            <a:r>
              <a:rPr lang="en-US" altLang="ko-KR" sz="2800" dirty="0" smtClean="0">
                <a:sym typeface="Verdana"/>
              </a:rPr>
              <a:t>Optimization </a:t>
            </a:r>
            <a:r>
              <a:rPr lang="en-US" altLang="ko-KR" sz="2800" dirty="0">
                <a:sym typeface="Verdana"/>
              </a:rPr>
              <a:t>with </a:t>
            </a:r>
            <a:r>
              <a:rPr lang="en-US" altLang="ko-KR" sz="2800" dirty="0" smtClean="0">
                <a:sym typeface="Verdana"/>
              </a:rPr>
              <a:t>constraints</a:t>
            </a:r>
            <a:endParaRPr lang="en-US" altLang="ko-KR" sz="2800" dirty="0">
              <a:sym typeface="Verdana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46</a:t>
            </a:fld>
            <a:endParaRPr lang="en"/>
          </a:p>
        </p:txBody>
      </p:sp>
      <p:sp>
        <p:nvSpPr>
          <p:cNvPr id="7" name="TextBox 6"/>
          <p:cNvSpPr txBox="1"/>
          <p:nvPr/>
        </p:nvSpPr>
        <p:spPr>
          <a:xfrm>
            <a:off x="9148690" y="645707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Right Arrow 5"/>
          <p:cNvSpPr/>
          <p:nvPr/>
        </p:nvSpPr>
        <p:spPr>
          <a:xfrm>
            <a:off x="5644748" y="4437235"/>
            <a:ext cx="1214203" cy="387448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Shape 66"/>
          <p:cNvSpPr txBox="1">
            <a:spLocks/>
          </p:cNvSpPr>
          <p:nvPr/>
        </p:nvSpPr>
        <p:spPr>
          <a:xfrm>
            <a:off x="1835700" y="593367"/>
            <a:ext cx="8832300" cy="7636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lvl="0" algn="l" defTabSz="457200" rtl="0" eaLnBrk="1" latinLnBrk="0" hangingPunct="1">
              <a:spcBef>
                <a:spcPts val="0"/>
              </a:spcBef>
              <a:buNone/>
              <a:defRPr sz="44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r>
              <a:rPr lang="en-US" altLang="ko-KR" dirty="0">
                <a:sym typeface="Verdana"/>
              </a:rPr>
              <a:t>Constraint function</a:t>
            </a:r>
            <a:endParaRPr lang="en-US" sz="7200" b="1" dirty="0">
              <a:solidFill>
                <a:srgbClr val="404040"/>
              </a:solidFill>
              <a:latin typeface="Apple SD 산돌고딕 Neo 일반체"/>
              <a:ea typeface="Apple SD 산돌고딕 Neo 일반체"/>
              <a:cs typeface="Apple SD 산돌고딕 Neo 일반체"/>
            </a:endParaRPr>
          </a:p>
        </p:txBody>
      </p:sp>
      <p:sp>
        <p:nvSpPr>
          <p:cNvPr id="28" name="Oval 27"/>
          <p:cNvSpPr/>
          <p:nvPr/>
        </p:nvSpPr>
        <p:spPr>
          <a:xfrm>
            <a:off x="3479180" y="4750420"/>
            <a:ext cx="1362088" cy="621380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Arrow Connector 28"/>
          <p:cNvCxnSpPr>
            <a:stCxn id="30" idx="1"/>
            <a:endCxn id="28" idx="4"/>
          </p:cNvCxnSpPr>
          <p:nvPr/>
        </p:nvCxnSpPr>
        <p:spPr>
          <a:xfrm flipH="1" flipV="1">
            <a:off x="4160224" y="5371800"/>
            <a:ext cx="681044" cy="68286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>
            <a:outerShdw blurRad="40000" dist="20000" dir="5400000" rotWithShape="0">
              <a:schemeClr val="accent6">
                <a:alpha val="38000"/>
              </a:scheme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4841268" y="5577607"/>
            <a:ext cx="2816832" cy="954107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Constraint</a:t>
            </a:r>
          </a:p>
          <a:p>
            <a:r>
              <a:rPr lang="en-US" sz="2800" dirty="0"/>
              <a:t>f</a:t>
            </a:r>
            <a:r>
              <a:rPr lang="en-US" sz="2800" dirty="0" smtClean="0"/>
              <a:t>or feasible set L</a:t>
            </a:r>
            <a:r>
              <a:rPr lang="en-US" sz="2800" baseline="30000" dirty="0" smtClean="0"/>
              <a:t>x</a:t>
            </a:r>
            <a:endParaRPr lang="en-US" sz="2800" dirty="0"/>
          </a:p>
        </p:txBody>
      </p:sp>
      <p:sp>
        <p:nvSpPr>
          <p:cNvPr id="31" name="Oval 30"/>
          <p:cNvSpPr/>
          <p:nvPr/>
        </p:nvSpPr>
        <p:spPr>
          <a:xfrm>
            <a:off x="8457580" y="4650766"/>
            <a:ext cx="2105544" cy="595935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Arrow Connector 33"/>
          <p:cNvCxnSpPr>
            <a:stCxn id="30" idx="3"/>
            <a:endCxn id="31" idx="4"/>
          </p:cNvCxnSpPr>
          <p:nvPr/>
        </p:nvCxnSpPr>
        <p:spPr>
          <a:xfrm flipV="1">
            <a:off x="7658100" y="5246701"/>
            <a:ext cx="1852252" cy="80796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>
            <a:outerShdw blurRad="40000" dist="20000" dir="5400000" rotWithShape="0">
              <a:schemeClr val="accent6">
                <a:alpha val="38000"/>
              </a:scheme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9190" y="1531835"/>
            <a:ext cx="2056780" cy="578469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0296" y="4180624"/>
            <a:ext cx="2826208" cy="1258948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2743" y="4230960"/>
            <a:ext cx="2731894" cy="962372"/>
          </a:xfrm>
          <a:prstGeom prst="rect">
            <a:avLst/>
          </a:prstGeom>
        </p:spPr>
      </p:pic>
      <p:sp>
        <p:nvSpPr>
          <p:cNvPr id="20" name="Left-Right Arrow 19"/>
          <p:cNvSpPr/>
          <p:nvPr/>
        </p:nvSpPr>
        <p:spPr>
          <a:xfrm>
            <a:off x="5938713" y="2923832"/>
            <a:ext cx="1246062" cy="217956"/>
          </a:xfrm>
          <a:prstGeom prst="leftRight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4673" y="2736742"/>
            <a:ext cx="2111297" cy="484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596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835700" y="1482065"/>
            <a:ext cx="8520600" cy="4555200"/>
          </a:xfrm>
        </p:spPr>
        <p:txBody>
          <a:bodyPr>
            <a:noAutofit/>
          </a:bodyPr>
          <a:lstStyle/>
          <a:p>
            <a:r>
              <a:rPr lang="en-US" altLang="ko-KR" sz="2800" dirty="0">
                <a:sym typeface="Verdana"/>
              </a:rPr>
              <a:t>Inference with </a:t>
            </a:r>
            <a:r>
              <a:rPr lang="en-US" altLang="ko-KR" sz="2800" dirty="0" err="1">
                <a:sym typeface="Verdana"/>
              </a:rPr>
              <a:t>constriant</a:t>
            </a:r>
            <a:endParaRPr lang="en-US" altLang="ko-KR" sz="2800" dirty="0">
              <a:sym typeface="Verdana"/>
            </a:endParaRPr>
          </a:p>
          <a:p>
            <a:pPr lvl="1"/>
            <a:r>
              <a:rPr lang="en-US" altLang="ko-KR" sz="2400" dirty="0" smtClean="0">
                <a:sym typeface="Verdana"/>
              </a:rPr>
              <a:t>Finding the output with the highest model probability given (local, global )constraint.</a:t>
            </a:r>
          </a:p>
          <a:p>
            <a:pPr lvl="1"/>
            <a:endParaRPr lang="en-US" altLang="ko-KR" sz="2400" dirty="0" smtClean="0">
              <a:sym typeface="Verdana"/>
            </a:endParaRPr>
          </a:p>
          <a:p>
            <a:pPr lvl="1"/>
            <a:endParaRPr lang="en-US" altLang="ko-KR" sz="2400" dirty="0">
              <a:sym typeface="Verdana"/>
            </a:endParaRPr>
          </a:p>
          <a:p>
            <a:pPr lvl="1"/>
            <a:endParaRPr lang="en-US" altLang="ko-KR" sz="2400" dirty="0" smtClean="0">
              <a:sym typeface="Verdana"/>
            </a:endParaRPr>
          </a:p>
          <a:p>
            <a:pPr lvl="1"/>
            <a:r>
              <a:rPr lang="en-US" altLang="ko-KR" sz="2400" dirty="0" smtClean="0">
                <a:sym typeface="Verdana"/>
              </a:rPr>
              <a:t>Given length </a:t>
            </a:r>
            <a:r>
              <a:rPr lang="en-US" altLang="ko-KR" sz="2400" i="1" dirty="0" smtClean="0">
                <a:sym typeface="Verdana"/>
              </a:rPr>
              <a:t>m</a:t>
            </a:r>
            <a:r>
              <a:rPr lang="en-US" altLang="ko-KR" sz="2400" dirty="0" smtClean="0">
                <a:sym typeface="Verdana"/>
              </a:rPr>
              <a:t>, vocabulary size </a:t>
            </a:r>
            <a:r>
              <a:rPr lang="en-US" altLang="ko-KR" sz="2400" i="1" dirty="0" smtClean="0">
                <a:sym typeface="Verdana"/>
              </a:rPr>
              <a:t>V, </a:t>
            </a:r>
            <a:r>
              <a:rPr lang="en-US" altLang="ko-KR" sz="2400" dirty="0" smtClean="0">
                <a:sym typeface="Verdana"/>
              </a:rPr>
              <a:t>the search space becomes </a:t>
            </a:r>
            <a:r>
              <a:rPr lang="en-US" altLang="ko-KR" sz="2400" dirty="0" err="1" smtClean="0">
                <a:sym typeface="Verdana"/>
              </a:rPr>
              <a:t>V^m</a:t>
            </a:r>
            <a:r>
              <a:rPr lang="en-US" altLang="ko-KR" sz="2400" dirty="0" smtClean="0">
                <a:sym typeface="Verdana"/>
              </a:rPr>
              <a:t>.</a:t>
            </a:r>
          </a:p>
          <a:p>
            <a:pPr lvl="2"/>
            <a:r>
              <a:rPr lang="en-US" altLang="ko-KR" dirty="0">
                <a:solidFill>
                  <a:srgbClr val="00B0F0"/>
                </a:solidFill>
                <a:sym typeface="Verdana"/>
              </a:rPr>
              <a:t>Viterbi decoding (exact), </a:t>
            </a:r>
            <a:r>
              <a:rPr lang="en-US" altLang="ko-KR" b="1" dirty="0">
                <a:solidFill>
                  <a:srgbClr val="00B0F0"/>
                </a:solidFill>
                <a:sym typeface="Verdana"/>
              </a:rPr>
              <a:t>A* algorithm </a:t>
            </a:r>
            <a:r>
              <a:rPr lang="en-US" altLang="ko-KR" b="1" dirty="0" smtClean="0">
                <a:solidFill>
                  <a:srgbClr val="00B0F0"/>
                </a:solidFill>
                <a:sym typeface="Verdana"/>
              </a:rPr>
              <a:t>(DP</a:t>
            </a:r>
            <a:r>
              <a:rPr lang="en-US" altLang="ko-KR" b="1" dirty="0">
                <a:solidFill>
                  <a:srgbClr val="00B0F0"/>
                </a:solidFill>
                <a:sym typeface="Verdana"/>
              </a:rPr>
              <a:t>)</a:t>
            </a:r>
            <a:r>
              <a:rPr lang="en-US" altLang="ko-KR" dirty="0">
                <a:solidFill>
                  <a:srgbClr val="00B0F0"/>
                </a:solidFill>
                <a:sym typeface="Verdana"/>
              </a:rPr>
              <a:t> </a:t>
            </a:r>
            <a:endParaRPr lang="en-US" altLang="ko-KR" dirty="0">
              <a:sym typeface="Verdana"/>
            </a:endParaRPr>
          </a:p>
          <a:p>
            <a:pPr lvl="1"/>
            <a:r>
              <a:rPr lang="en-US" altLang="ko-KR" sz="2400" dirty="0" smtClean="0">
                <a:sym typeface="Verdana"/>
              </a:rPr>
              <a:t>Sequence-to-sequence models have no limit to length </a:t>
            </a:r>
            <a:r>
              <a:rPr lang="en-US" altLang="ko-KR" sz="2400" i="1" dirty="0" smtClean="0">
                <a:sym typeface="Verdana"/>
              </a:rPr>
              <a:t>m, </a:t>
            </a:r>
            <a:r>
              <a:rPr lang="en-US" altLang="ko-KR" sz="2400" dirty="0" smtClean="0">
                <a:sym typeface="Verdana"/>
              </a:rPr>
              <a:t>thus the search space is larger.</a:t>
            </a:r>
            <a:endParaRPr lang="en-US" altLang="ko-KR" sz="2400" dirty="0">
              <a:sym typeface="Verdana"/>
            </a:endParaRPr>
          </a:p>
          <a:p>
            <a:pPr lvl="2"/>
            <a:r>
              <a:rPr lang="en-US" altLang="ko-KR" dirty="0">
                <a:solidFill>
                  <a:srgbClr val="00B0F0"/>
                </a:solidFill>
                <a:sym typeface="Verdana"/>
              </a:rPr>
              <a:t>Greedy decoding, beam </a:t>
            </a:r>
            <a:r>
              <a:rPr lang="en-US" altLang="ko-KR" dirty="0" smtClean="0">
                <a:solidFill>
                  <a:srgbClr val="00B0F0"/>
                </a:solidFill>
                <a:sym typeface="Verdana"/>
              </a:rPr>
              <a:t>decoding</a:t>
            </a:r>
            <a:endParaRPr lang="en-US" altLang="ko-KR" dirty="0">
              <a:sym typeface="Verdana"/>
            </a:endParaRPr>
          </a:p>
          <a:p>
            <a:endParaRPr lang="en-US" altLang="ko-KR" sz="2800" dirty="0">
              <a:sym typeface="Verdana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47</a:t>
            </a:fld>
            <a:endParaRPr lang="en"/>
          </a:p>
        </p:txBody>
      </p:sp>
      <p:sp>
        <p:nvSpPr>
          <p:cNvPr id="23" name="Shape 66"/>
          <p:cNvSpPr txBox="1">
            <a:spLocks noGrp="1"/>
          </p:cNvSpPr>
          <p:nvPr>
            <p:ph type="title"/>
          </p:nvPr>
        </p:nvSpPr>
        <p:spPr>
          <a:xfrm>
            <a:off x="1835700" y="593367"/>
            <a:ext cx="8832300" cy="7636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r>
              <a:rPr lang="en-US" altLang="ko-KR" dirty="0">
                <a:sym typeface="Verdana"/>
              </a:rPr>
              <a:t>Gradient-Based </a:t>
            </a:r>
            <a:r>
              <a:rPr lang="en-US" altLang="ko-KR" dirty="0" smtClean="0">
                <a:sym typeface="Verdana"/>
              </a:rPr>
              <a:t>Inference</a:t>
            </a:r>
            <a:r>
              <a:rPr lang="ko-KR" altLang="en-US" dirty="0" smtClean="0">
                <a:sym typeface="Verdana"/>
              </a:rPr>
              <a:t>*</a:t>
            </a:r>
            <a:r>
              <a:rPr lang="en-US" altLang="ko-KR" dirty="0" smtClean="0">
                <a:sym typeface="Verdana"/>
              </a:rPr>
              <a:t> </a:t>
            </a:r>
            <a:r>
              <a:rPr lang="en-US" altLang="ko-KR" dirty="0">
                <a:sym typeface="Verdana"/>
              </a:rPr>
              <a:t>(GBI)</a:t>
            </a:r>
            <a:endParaRPr lang="en-US" sz="7200" b="1" dirty="0">
              <a:solidFill>
                <a:srgbClr val="404040"/>
              </a:solidFill>
              <a:latin typeface="Apple SD 산돌고딕 Neo 일반체"/>
              <a:ea typeface="Apple SD 산돌고딕 Neo 일반체"/>
              <a:cs typeface="Apple SD 산돌고딕 Neo 일반체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016642" y="5989233"/>
            <a:ext cx="10175358" cy="346259"/>
          </a:xfrm>
          <a:prstGeom prst="rect">
            <a:avLst/>
          </a:prstGeom>
        </p:spPr>
        <p:txBody>
          <a:bodyPr wrap="square" lIns="68589" tIns="34295" rIns="68589" bIns="34295">
            <a:spAutoFit/>
          </a:bodyPr>
          <a:lstStyle/>
          <a:p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</a:rPr>
              <a:t>Lee et al,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Gradient-based Inference for Networks with Output 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</a:rPr>
              <a:t>Constraint, AAAI 2019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028549" y="3060822"/>
            <a:ext cx="1660057" cy="52322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smtClean="0"/>
              <a:t>constraint</a:t>
            </a:r>
            <a:endParaRPr lang="en-US" sz="2800" dirty="0"/>
          </a:p>
        </p:txBody>
      </p:sp>
      <p:sp>
        <p:nvSpPr>
          <p:cNvPr id="10" name="Oval 9"/>
          <p:cNvSpPr/>
          <p:nvPr/>
        </p:nvSpPr>
        <p:spPr>
          <a:xfrm>
            <a:off x="5386423" y="3140778"/>
            <a:ext cx="1974432" cy="621380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>
            <a:endCxn id="10" idx="6"/>
          </p:cNvCxnSpPr>
          <p:nvPr/>
        </p:nvCxnSpPr>
        <p:spPr>
          <a:xfrm flipH="1">
            <a:off x="7360855" y="3441212"/>
            <a:ext cx="612498" cy="1025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>
            <a:outerShdw blurRad="40000" dist="20000" dir="5400000" rotWithShape="0">
              <a:schemeClr val="accent6">
                <a:alpha val="38000"/>
              </a:scheme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0238" y="2742698"/>
            <a:ext cx="2731894" cy="962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52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835700" y="1482065"/>
            <a:ext cx="8520600" cy="4555200"/>
          </a:xfrm>
        </p:spPr>
        <p:txBody>
          <a:bodyPr>
            <a:noAutofit/>
          </a:bodyPr>
          <a:lstStyle/>
          <a:p>
            <a:r>
              <a:rPr lang="en-US" altLang="ko-KR" sz="2800" dirty="0">
                <a:sym typeface="Verdana"/>
              </a:rPr>
              <a:t>Inference with </a:t>
            </a:r>
            <a:r>
              <a:rPr lang="en-US" altLang="ko-KR" sz="2800" dirty="0" err="1" smtClean="0">
                <a:sym typeface="Verdana"/>
              </a:rPr>
              <a:t>constriant</a:t>
            </a:r>
            <a:endParaRPr lang="en-US" altLang="ko-KR" sz="2800" dirty="0" smtClean="0">
              <a:sym typeface="Verdana"/>
            </a:endParaRPr>
          </a:p>
          <a:p>
            <a:pPr lvl="1"/>
            <a:r>
              <a:rPr lang="en-US" altLang="ko-KR" sz="2400" dirty="0" smtClean="0">
                <a:sym typeface="Verdana"/>
              </a:rPr>
              <a:t>Finding </a:t>
            </a:r>
            <a:r>
              <a:rPr lang="en-US" altLang="ko-KR" sz="2400" dirty="0">
                <a:sym typeface="Verdana"/>
              </a:rPr>
              <a:t>the output with the highest model probability given (local, global )constraint.</a:t>
            </a:r>
          </a:p>
          <a:p>
            <a:pPr lvl="1"/>
            <a:endParaRPr lang="en-US" altLang="ko-KR" sz="2400" dirty="0">
              <a:sym typeface="Verdana"/>
            </a:endParaRPr>
          </a:p>
          <a:p>
            <a:pPr lvl="1"/>
            <a:endParaRPr lang="en-US" altLang="ko-KR" sz="2400" dirty="0" smtClean="0">
              <a:sym typeface="Verdana"/>
            </a:endParaRPr>
          </a:p>
          <a:p>
            <a:pPr lvl="1"/>
            <a:endParaRPr lang="en-US" altLang="ko-KR" sz="2400" dirty="0">
              <a:sym typeface="Verdana"/>
            </a:endParaRPr>
          </a:p>
          <a:p>
            <a:pPr lvl="1"/>
            <a:r>
              <a:rPr lang="en-US" altLang="ko-KR" sz="2400" dirty="0" smtClean="0">
                <a:sym typeface="Verdana"/>
              </a:rPr>
              <a:t>Given length </a:t>
            </a:r>
            <a:r>
              <a:rPr lang="en-US" altLang="ko-KR" sz="2400" i="1" dirty="0" smtClean="0">
                <a:sym typeface="Verdana"/>
              </a:rPr>
              <a:t>m</a:t>
            </a:r>
            <a:r>
              <a:rPr lang="en-US" altLang="ko-KR" sz="2400" dirty="0" smtClean="0">
                <a:sym typeface="Verdana"/>
              </a:rPr>
              <a:t>, vocabulary size </a:t>
            </a:r>
            <a:r>
              <a:rPr lang="en-US" altLang="ko-KR" sz="2400" i="1" dirty="0" smtClean="0">
                <a:sym typeface="Verdana"/>
              </a:rPr>
              <a:t>V, </a:t>
            </a:r>
            <a:r>
              <a:rPr lang="en-US" altLang="ko-KR" sz="2400" dirty="0" smtClean="0">
                <a:sym typeface="Verdana"/>
              </a:rPr>
              <a:t>the search space becomes </a:t>
            </a:r>
            <a:r>
              <a:rPr lang="en-US" altLang="ko-KR" sz="2400" dirty="0" err="1" smtClean="0">
                <a:sym typeface="Verdana"/>
              </a:rPr>
              <a:t>V^m</a:t>
            </a:r>
            <a:r>
              <a:rPr lang="en-US" altLang="ko-KR" sz="2400" dirty="0" smtClean="0">
                <a:sym typeface="Verdana"/>
              </a:rPr>
              <a:t>.</a:t>
            </a:r>
          </a:p>
          <a:p>
            <a:pPr lvl="2"/>
            <a:r>
              <a:rPr lang="en-US" altLang="ko-KR" dirty="0" smtClean="0">
                <a:solidFill>
                  <a:srgbClr val="00B0F0"/>
                </a:solidFill>
                <a:sym typeface="Verdana"/>
              </a:rPr>
              <a:t>Viterbi decoding (exact), A* algorithm (inexact DP) </a:t>
            </a:r>
            <a:endParaRPr lang="en-US" altLang="ko-KR" dirty="0">
              <a:solidFill>
                <a:srgbClr val="00B0F0"/>
              </a:solidFill>
              <a:sym typeface="Verdana"/>
            </a:endParaRPr>
          </a:p>
          <a:p>
            <a:pPr lvl="1"/>
            <a:r>
              <a:rPr lang="en-US" altLang="ko-KR" sz="2400" dirty="0" smtClean="0">
                <a:sym typeface="Verdana"/>
              </a:rPr>
              <a:t>Sequence-to-sequence models have no limit to length </a:t>
            </a:r>
            <a:r>
              <a:rPr lang="en-US" altLang="ko-KR" sz="2400" i="1" dirty="0" smtClean="0">
                <a:sym typeface="Verdana"/>
              </a:rPr>
              <a:t>m, </a:t>
            </a:r>
            <a:r>
              <a:rPr lang="en-US" altLang="ko-KR" sz="2400" dirty="0" smtClean="0">
                <a:sym typeface="Verdana"/>
              </a:rPr>
              <a:t>thus the search space is larger.</a:t>
            </a:r>
          </a:p>
          <a:p>
            <a:pPr lvl="2"/>
            <a:r>
              <a:rPr lang="en-US" altLang="ko-KR" sz="2400" dirty="0" smtClean="0">
                <a:solidFill>
                  <a:srgbClr val="00B0F0"/>
                </a:solidFill>
                <a:sym typeface="Verdana"/>
              </a:rPr>
              <a:t>Greedy decoding, beam decoding</a:t>
            </a:r>
            <a:endParaRPr lang="en-US" altLang="ko-KR" sz="2400" dirty="0">
              <a:solidFill>
                <a:srgbClr val="00B0F0"/>
              </a:solidFill>
              <a:sym typeface="Verdana"/>
            </a:endParaRPr>
          </a:p>
          <a:p>
            <a:endParaRPr lang="en-US" altLang="ko-KR" sz="2800" dirty="0">
              <a:sym typeface="Verdana"/>
            </a:endParaRPr>
          </a:p>
          <a:p>
            <a:endParaRPr lang="en-US" altLang="ko-KR" sz="2800" dirty="0">
              <a:sym typeface="Verdana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48</a:t>
            </a:fld>
            <a:endParaRPr lang="en"/>
          </a:p>
        </p:txBody>
      </p:sp>
      <p:sp>
        <p:nvSpPr>
          <p:cNvPr id="23" name="Shape 66"/>
          <p:cNvSpPr txBox="1">
            <a:spLocks noGrp="1"/>
          </p:cNvSpPr>
          <p:nvPr>
            <p:ph type="title"/>
          </p:nvPr>
        </p:nvSpPr>
        <p:spPr>
          <a:xfrm>
            <a:off x="1835700" y="593367"/>
            <a:ext cx="8832300" cy="7636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r>
              <a:rPr lang="en-US" altLang="ko-KR" dirty="0">
                <a:sym typeface="Verdana"/>
              </a:rPr>
              <a:t>Gradient-Based </a:t>
            </a:r>
            <a:r>
              <a:rPr lang="en-US" altLang="ko-KR" dirty="0" smtClean="0">
                <a:sym typeface="Verdana"/>
              </a:rPr>
              <a:t>Inference</a:t>
            </a:r>
            <a:r>
              <a:rPr lang="ko-KR" altLang="en-US" dirty="0" smtClean="0">
                <a:sym typeface="Verdana"/>
              </a:rPr>
              <a:t>*</a:t>
            </a:r>
            <a:r>
              <a:rPr lang="en-US" altLang="ko-KR" dirty="0" smtClean="0">
                <a:sym typeface="Verdana"/>
              </a:rPr>
              <a:t> </a:t>
            </a:r>
            <a:r>
              <a:rPr lang="en-US" altLang="ko-KR" dirty="0">
                <a:sym typeface="Verdana"/>
              </a:rPr>
              <a:t>(GBI)</a:t>
            </a:r>
            <a:endParaRPr lang="en-US" sz="7200" b="1" dirty="0">
              <a:solidFill>
                <a:srgbClr val="404040"/>
              </a:solidFill>
              <a:latin typeface="Apple SD 산돌고딕 Neo 일반체"/>
              <a:ea typeface="Apple SD 산돌고딕 Neo 일반체"/>
              <a:cs typeface="Apple SD 산돌고딕 Neo 일반체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016642" y="5989233"/>
            <a:ext cx="10175358" cy="346259"/>
          </a:xfrm>
          <a:prstGeom prst="rect">
            <a:avLst/>
          </a:prstGeom>
        </p:spPr>
        <p:txBody>
          <a:bodyPr wrap="square" lIns="68589" tIns="34295" rIns="68589" bIns="34295">
            <a:spAutoFit/>
          </a:bodyPr>
          <a:lstStyle/>
          <a:p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</a:rPr>
              <a:t>Lee et al,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Gradient-based Inference for Networks with Output 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</a:rPr>
              <a:t>Constraint, AAAI 2019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0238" y="2742698"/>
            <a:ext cx="2731894" cy="962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09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835700" y="1482065"/>
            <a:ext cx="8520600" cy="4555200"/>
          </a:xfrm>
        </p:spPr>
        <p:txBody>
          <a:bodyPr/>
          <a:lstStyle/>
          <a:p>
            <a:r>
              <a:rPr lang="en-US" altLang="ko-KR" b="1" dirty="0" smtClean="0">
                <a:sym typeface="Verdana"/>
              </a:rPr>
              <a:t>Grammar</a:t>
            </a:r>
          </a:p>
          <a:p>
            <a:pPr lvl="1"/>
            <a:r>
              <a:rPr lang="en-US" altLang="ko-KR" sz="2400" u="sng" dirty="0" smtClean="0">
                <a:solidFill>
                  <a:srgbClr val="FF0000"/>
                </a:solidFill>
                <a:sym typeface="Verdana"/>
              </a:rPr>
              <a:t>I are</a:t>
            </a:r>
            <a:r>
              <a:rPr lang="en-US" altLang="ko-KR" sz="2400" dirty="0" smtClean="0">
                <a:sym typeface="Verdana"/>
              </a:rPr>
              <a:t> presenting on my thesis proposal.</a:t>
            </a:r>
          </a:p>
          <a:p>
            <a:pPr lvl="1"/>
            <a:r>
              <a:rPr lang="en-US" altLang="ko-KR" sz="2400" u="sng" dirty="0" smtClean="0">
                <a:sym typeface="Verdana"/>
              </a:rPr>
              <a:t>I am</a:t>
            </a:r>
            <a:r>
              <a:rPr lang="en-US" altLang="ko-KR" sz="2400" dirty="0">
                <a:sym typeface="Verdana"/>
              </a:rPr>
              <a:t> presenting on my thesis proposal</a:t>
            </a:r>
            <a:r>
              <a:rPr lang="en-US" altLang="ko-KR" sz="2400" dirty="0" smtClean="0">
                <a:sym typeface="Verdana"/>
              </a:rPr>
              <a:t>.</a:t>
            </a:r>
            <a:r>
              <a:rPr lang="en-US" altLang="ko-KR" sz="2400" u="sng" dirty="0" smtClean="0">
                <a:sym typeface="Verdana"/>
              </a:rPr>
              <a:t> </a:t>
            </a:r>
          </a:p>
          <a:p>
            <a:pPr lvl="1"/>
            <a:endParaRPr lang="en-US" altLang="ko-KR" sz="2400" dirty="0">
              <a:sym typeface="Verdana"/>
            </a:endParaRPr>
          </a:p>
          <a:p>
            <a:pPr lvl="1"/>
            <a:r>
              <a:rPr lang="en-US" altLang="ko-KR" sz="2400" dirty="0" smtClean="0">
                <a:sym typeface="Verdana"/>
              </a:rPr>
              <a:t>The </a:t>
            </a:r>
            <a:r>
              <a:rPr lang="en-US" altLang="ko-KR" sz="2400" u="sng" dirty="0" smtClean="0">
                <a:solidFill>
                  <a:srgbClr val="FF0000"/>
                </a:solidFill>
                <a:sym typeface="Verdana"/>
              </a:rPr>
              <a:t>keys is</a:t>
            </a:r>
            <a:r>
              <a:rPr lang="en-US" altLang="ko-KR" sz="2400" dirty="0" smtClean="0">
                <a:solidFill>
                  <a:srgbClr val="FF0000"/>
                </a:solidFill>
                <a:sym typeface="Verdana"/>
              </a:rPr>
              <a:t> </a:t>
            </a:r>
            <a:r>
              <a:rPr lang="en-US" altLang="ko-KR" sz="2400" dirty="0" smtClean="0">
                <a:sym typeface="Verdana"/>
              </a:rPr>
              <a:t>on the table.</a:t>
            </a:r>
          </a:p>
          <a:p>
            <a:pPr lvl="1"/>
            <a:r>
              <a:rPr lang="en-US" altLang="ko-KR" sz="2400" dirty="0" smtClean="0">
                <a:sym typeface="Verdana"/>
              </a:rPr>
              <a:t>The </a:t>
            </a:r>
            <a:r>
              <a:rPr lang="en-US" altLang="ko-KR" sz="2400" u="sng" dirty="0" smtClean="0">
                <a:sym typeface="Verdana"/>
              </a:rPr>
              <a:t>keys are</a:t>
            </a:r>
            <a:r>
              <a:rPr lang="en-US" altLang="ko-KR" sz="2400" dirty="0" smtClean="0">
                <a:sym typeface="Verdana"/>
              </a:rPr>
              <a:t> on the table. </a:t>
            </a:r>
          </a:p>
          <a:p>
            <a:pPr lvl="1"/>
            <a:endParaRPr lang="en-US" altLang="ko-KR" sz="2400" dirty="0">
              <a:sym typeface="Verdana"/>
            </a:endParaRPr>
          </a:p>
          <a:p>
            <a:pPr lvl="1"/>
            <a:r>
              <a:rPr lang="en-US" altLang="ko-KR" sz="2400" dirty="0" smtClean="0">
                <a:sym typeface="Verdana"/>
              </a:rPr>
              <a:t>The </a:t>
            </a:r>
            <a:r>
              <a:rPr lang="en-US" altLang="ko-KR" sz="2400" u="sng" dirty="0" smtClean="0">
                <a:solidFill>
                  <a:srgbClr val="FF0000"/>
                </a:solidFill>
                <a:sym typeface="Verdana"/>
              </a:rPr>
              <a:t>keys</a:t>
            </a:r>
            <a:r>
              <a:rPr lang="en-US" altLang="ko-KR" sz="2400" dirty="0" smtClean="0">
                <a:solidFill>
                  <a:srgbClr val="FF0000"/>
                </a:solidFill>
                <a:sym typeface="Verdana"/>
              </a:rPr>
              <a:t> </a:t>
            </a:r>
            <a:r>
              <a:rPr lang="en-US" altLang="ko-KR" sz="2400" dirty="0" smtClean="0">
                <a:sym typeface="Verdana"/>
              </a:rPr>
              <a:t>to the cabinet </a:t>
            </a:r>
            <a:r>
              <a:rPr lang="en-US" altLang="ko-KR" sz="2400" u="sng" dirty="0" smtClean="0">
                <a:solidFill>
                  <a:srgbClr val="FF0000"/>
                </a:solidFill>
                <a:sym typeface="Verdana"/>
              </a:rPr>
              <a:t>is</a:t>
            </a:r>
            <a:r>
              <a:rPr lang="en-US" altLang="ko-KR" sz="2400" dirty="0" smtClean="0">
                <a:solidFill>
                  <a:srgbClr val="FF0000"/>
                </a:solidFill>
                <a:sym typeface="Verdana"/>
              </a:rPr>
              <a:t> </a:t>
            </a:r>
            <a:r>
              <a:rPr lang="en-US" altLang="ko-KR" sz="2400" dirty="0" smtClean="0">
                <a:sym typeface="Verdana"/>
              </a:rPr>
              <a:t>on </a:t>
            </a:r>
            <a:r>
              <a:rPr lang="en-US" altLang="ko-KR" sz="2400" dirty="0">
                <a:sym typeface="Verdana"/>
              </a:rPr>
              <a:t>the </a:t>
            </a:r>
            <a:r>
              <a:rPr lang="en-US" altLang="ko-KR" sz="2400" dirty="0" smtClean="0">
                <a:sym typeface="Verdana"/>
              </a:rPr>
              <a:t>table.</a:t>
            </a:r>
          </a:p>
          <a:p>
            <a:pPr lvl="1"/>
            <a:r>
              <a:rPr lang="en-US" altLang="ko-KR" sz="2400" dirty="0">
                <a:sym typeface="Verdana"/>
              </a:rPr>
              <a:t>The </a:t>
            </a:r>
            <a:r>
              <a:rPr lang="en-US" altLang="ko-KR" sz="2400" u="sng" dirty="0" smtClean="0">
                <a:sym typeface="Verdana"/>
              </a:rPr>
              <a:t>keys</a:t>
            </a:r>
            <a:r>
              <a:rPr lang="en-US" altLang="ko-KR" sz="2400" dirty="0" smtClean="0">
                <a:sym typeface="Verdana"/>
              </a:rPr>
              <a:t> to </a:t>
            </a:r>
            <a:r>
              <a:rPr lang="en-US" altLang="ko-KR" sz="2400" dirty="0">
                <a:sym typeface="Verdana"/>
              </a:rPr>
              <a:t>the cabinet </a:t>
            </a:r>
            <a:r>
              <a:rPr lang="en-US" altLang="ko-KR" sz="2400" u="sng" dirty="0" smtClean="0">
                <a:sym typeface="Verdana"/>
              </a:rPr>
              <a:t>are</a:t>
            </a:r>
            <a:r>
              <a:rPr lang="en-US" altLang="ko-KR" sz="2400" dirty="0" smtClean="0">
                <a:sym typeface="Verdana"/>
              </a:rPr>
              <a:t> </a:t>
            </a:r>
            <a:r>
              <a:rPr lang="en-US" altLang="ko-KR" sz="2400" dirty="0">
                <a:sym typeface="Verdana"/>
              </a:rPr>
              <a:t>on the table.</a:t>
            </a:r>
          </a:p>
          <a:p>
            <a:pPr lvl="1"/>
            <a:endParaRPr lang="en-US" altLang="ko-KR" sz="2400" dirty="0" smtClean="0">
              <a:sym typeface="Verdana"/>
            </a:endParaRPr>
          </a:p>
          <a:p>
            <a:pPr lvl="1"/>
            <a:endParaRPr lang="en-US" altLang="ko-KR" sz="2400" dirty="0" smtClean="0">
              <a:sym typeface="Verdana"/>
            </a:endParaRPr>
          </a:p>
          <a:p>
            <a:pPr lvl="1"/>
            <a:endParaRPr lang="en-US" altLang="ko-KR" sz="2400" dirty="0">
              <a:sym typeface="Verdana"/>
            </a:endParaRPr>
          </a:p>
          <a:p>
            <a:pPr lvl="1"/>
            <a:endParaRPr lang="en-US" altLang="ko-KR" sz="2400" dirty="0" smtClean="0">
              <a:sym typeface="Verdana"/>
            </a:endParaRPr>
          </a:p>
          <a:p>
            <a:pPr lvl="1"/>
            <a:endParaRPr lang="en-US" altLang="ko-KR" sz="2400" dirty="0">
              <a:sym typeface="Verdana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4</a:t>
            </a:fld>
            <a:endParaRPr lang="en"/>
          </a:p>
        </p:txBody>
      </p:sp>
      <p:sp>
        <p:nvSpPr>
          <p:cNvPr id="23" name="Shape 66"/>
          <p:cNvSpPr txBox="1">
            <a:spLocks noGrp="1"/>
          </p:cNvSpPr>
          <p:nvPr>
            <p:ph type="title"/>
          </p:nvPr>
        </p:nvSpPr>
        <p:spPr>
          <a:xfrm>
            <a:off x="1835700" y="593367"/>
            <a:ext cx="8832300" cy="7636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lvl="0"/>
            <a:r>
              <a:rPr lang="en-US" dirty="0" smtClean="0"/>
              <a:t>Constraints?</a:t>
            </a:r>
            <a:endParaRPr lang="en-US" sz="3600" b="1" dirty="0">
              <a:solidFill>
                <a:srgbClr val="404040"/>
              </a:solidFill>
              <a:latin typeface="Apple SD 산돌고딕 Neo 일반체"/>
              <a:ea typeface="Apple SD 산돌고딕 Neo 일반체"/>
              <a:cs typeface="Apple SD 산돌고딕 Neo 일반체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290918" y="5714099"/>
            <a:ext cx="96953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Linzen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et al, Assessing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the Ability of LSTMs to Learn Syntax-Sensitive 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Dependencies, TACL 2016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8438092" y="3298000"/>
            <a:ext cx="2607765" cy="461665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Constraint violating</a:t>
            </a:r>
            <a:endParaRPr lang="en-US" sz="2400" dirty="0"/>
          </a:p>
        </p:txBody>
      </p:sp>
      <p:sp>
        <p:nvSpPr>
          <p:cNvPr id="5" name="Rectangle 4"/>
          <p:cNvSpPr/>
          <p:nvPr/>
        </p:nvSpPr>
        <p:spPr>
          <a:xfrm>
            <a:off x="8260626" y="3759665"/>
            <a:ext cx="292759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smtClean="0">
                <a:sym typeface="Verdana"/>
              </a:rPr>
              <a:t>If subject, verb do not agree.</a:t>
            </a:r>
          </a:p>
          <a:p>
            <a:pPr algn="ctr"/>
            <a:r>
              <a:rPr lang="en-US" b="1" dirty="0" smtClean="0">
                <a:sym typeface="Verdana"/>
              </a:rPr>
              <a:t>(singular/plural)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992090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835700" y="1482065"/>
            <a:ext cx="8520600" cy="4555200"/>
          </a:xfrm>
        </p:spPr>
        <p:txBody>
          <a:bodyPr>
            <a:noAutofit/>
          </a:bodyPr>
          <a:lstStyle/>
          <a:p>
            <a:r>
              <a:rPr lang="en-US" altLang="ko-KR" sz="2800" dirty="0" smtClean="0">
                <a:sym typeface="Verdana"/>
              </a:rPr>
              <a:t>Inference with </a:t>
            </a:r>
            <a:r>
              <a:rPr lang="en-US" altLang="ko-KR" sz="2800" dirty="0" err="1" smtClean="0">
                <a:sym typeface="Verdana"/>
              </a:rPr>
              <a:t>constriant</a:t>
            </a:r>
            <a:endParaRPr lang="en-US" altLang="ko-KR" sz="2800" dirty="0" smtClean="0">
              <a:sym typeface="Verdana"/>
            </a:endParaRPr>
          </a:p>
          <a:p>
            <a:pPr lvl="1"/>
            <a:r>
              <a:rPr lang="en-US" altLang="ko-KR" sz="2400" dirty="0">
                <a:sym typeface="Verdana"/>
              </a:rPr>
              <a:t>Finding the output with the highest model probability given (local, global )constraint.</a:t>
            </a:r>
          </a:p>
          <a:p>
            <a:pPr lvl="1"/>
            <a:endParaRPr lang="en-US" altLang="ko-KR" sz="2400" dirty="0">
              <a:sym typeface="Verdana"/>
            </a:endParaRPr>
          </a:p>
          <a:p>
            <a:pPr lvl="1"/>
            <a:endParaRPr lang="en-US" altLang="ko-KR" sz="2400" dirty="0" smtClean="0">
              <a:sym typeface="Verdana"/>
            </a:endParaRPr>
          </a:p>
          <a:p>
            <a:pPr lvl="1"/>
            <a:endParaRPr lang="en-US" altLang="ko-KR" sz="2400" dirty="0">
              <a:sym typeface="Verdana"/>
            </a:endParaRPr>
          </a:p>
          <a:p>
            <a:pPr lvl="1"/>
            <a:r>
              <a:rPr lang="en-US" altLang="ko-KR" sz="2400" dirty="0" smtClean="0">
                <a:sym typeface="Verdana"/>
              </a:rPr>
              <a:t>Given length </a:t>
            </a:r>
            <a:r>
              <a:rPr lang="en-US" altLang="ko-KR" sz="2400" i="1" dirty="0" smtClean="0">
                <a:sym typeface="Verdana"/>
              </a:rPr>
              <a:t>m</a:t>
            </a:r>
            <a:r>
              <a:rPr lang="en-US" altLang="ko-KR" sz="2400" dirty="0" smtClean="0">
                <a:sym typeface="Verdana"/>
              </a:rPr>
              <a:t>, vocabulary size </a:t>
            </a:r>
            <a:r>
              <a:rPr lang="en-US" altLang="ko-KR" sz="2400" i="1" dirty="0" smtClean="0">
                <a:sym typeface="Verdana"/>
              </a:rPr>
              <a:t>V, </a:t>
            </a:r>
            <a:r>
              <a:rPr lang="en-US" altLang="ko-KR" sz="2400" dirty="0" smtClean="0">
                <a:sym typeface="Verdana"/>
              </a:rPr>
              <a:t>the search space becomes </a:t>
            </a:r>
            <a:r>
              <a:rPr lang="en-US" altLang="ko-KR" sz="2400" dirty="0" err="1" smtClean="0">
                <a:sym typeface="Verdana"/>
              </a:rPr>
              <a:t>V^m</a:t>
            </a:r>
            <a:r>
              <a:rPr lang="en-US" altLang="ko-KR" sz="2400" dirty="0" smtClean="0">
                <a:sym typeface="Verdana"/>
              </a:rPr>
              <a:t>.</a:t>
            </a:r>
          </a:p>
          <a:p>
            <a:pPr lvl="2"/>
            <a:r>
              <a:rPr lang="en-US" altLang="ko-KR" dirty="0" smtClean="0">
                <a:solidFill>
                  <a:srgbClr val="00B0F0"/>
                </a:solidFill>
                <a:sym typeface="Verdana"/>
              </a:rPr>
              <a:t>Viterbi decoding (exact), A* algorithm (inexact DP) </a:t>
            </a:r>
            <a:endParaRPr lang="en-US" altLang="ko-KR" dirty="0">
              <a:solidFill>
                <a:srgbClr val="00B0F0"/>
              </a:solidFill>
              <a:sym typeface="Verdana"/>
            </a:endParaRPr>
          </a:p>
          <a:p>
            <a:pPr lvl="1"/>
            <a:r>
              <a:rPr lang="en-US" altLang="ko-KR" sz="2400" dirty="0" smtClean="0">
                <a:sym typeface="Verdana"/>
              </a:rPr>
              <a:t>Sequence-to-sequence models have no limit to length </a:t>
            </a:r>
            <a:r>
              <a:rPr lang="en-US" altLang="ko-KR" sz="2400" i="1" dirty="0" smtClean="0">
                <a:sym typeface="Verdana"/>
              </a:rPr>
              <a:t>m, </a:t>
            </a:r>
            <a:r>
              <a:rPr lang="en-US" altLang="ko-KR" sz="2400" dirty="0" smtClean="0">
                <a:sym typeface="Verdana"/>
              </a:rPr>
              <a:t>thus the search space is larger.</a:t>
            </a:r>
          </a:p>
          <a:p>
            <a:pPr lvl="2"/>
            <a:r>
              <a:rPr lang="en-US" altLang="ko-KR" sz="2400" dirty="0" smtClean="0">
                <a:solidFill>
                  <a:srgbClr val="00B0F0"/>
                </a:solidFill>
                <a:sym typeface="Verdana"/>
              </a:rPr>
              <a:t>Approximate by greedy decoding, beam decoding</a:t>
            </a:r>
            <a:endParaRPr lang="en-US" altLang="ko-KR" sz="2400" dirty="0">
              <a:solidFill>
                <a:srgbClr val="00B0F0"/>
              </a:solidFill>
              <a:sym typeface="Verdana"/>
            </a:endParaRPr>
          </a:p>
          <a:p>
            <a:endParaRPr lang="en-US" altLang="ko-KR" sz="2800" dirty="0">
              <a:sym typeface="Verdana"/>
            </a:endParaRPr>
          </a:p>
          <a:p>
            <a:endParaRPr lang="en-US" altLang="ko-KR" sz="2800" dirty="0">
              <a:sym typeface="Verdana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49</a:t>
            </a:fld>
            <a:endParaRPr lang="en"/>
          </a:p>
        </p:txBody>
      </p:sp>
      <p:sp>
        <p:nvSpPr>
          <p:cNvPr id="23" name="Shape 66"/>
          <p:cNvSpPr txBox="1">
            <a:spLocks noGrp="1"/>
          </p:cNvSpPr>
          <p:nvPr>
            <p:ph type="title"/>
          </p:nvPr>
        </p:nvSpPr>
        <p:spPr>
          <a:xfrm>
            <a:off x="1835700" y="593367"/>
            <a:ext cx="8832300" cy="7636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r>
              <a:rPr lang="en-US" altLang="ko-KR" dirty="0">
                <a:sym typeface="Verdana"/>
              </a:rPr>
              <a:t>Gradient-Based </a:t>
            </a:r>
            <a:r>
              <a:rPr lang="en-US" altLang="ko-KR" dirty="0" smtClean="0">
                <a:sym typeface="Verdana"/>
              </a:rPr>
              <a:t>Inference</a:t>
            </a:r>
            <a:r>
              <a:rPr lang="ko-KR" altLang="en-US" dirty="0" smtClean="0">
                <a:sym typeface="Verdana"/>
              </a:rPr>
              <a:t>*</a:t>
            </a:r>
            <a:r>
              <a:rPr lang="en-US" altLang="ko-KR" dirty="0" smtClean="0">
                <a:sym typeface="Verdana"/>
              </a:rPr>
              <a:t> </a:t>
            </a:r>
            <a:r>
              <a:rPr lang="en-US" altLang="ko-KR" dirty="0">
                <a:sym typeface="Verdana"/>
              </a:rPr>
              <a:t>(GBI)</a:t>
            </a:r>
            <a:endParaRPr lang="en-US" sz="7200" b="1" dirty="0">
              <a:solidFill>
                <a:srgbClr val="404040"/>
              </a:solidFill>
              <a:latin typeface="Apple SD 산돌고딕 Neo 일반체"/>
              <a:ea typeface="Apple SD 산돌고딕 Neo 일반체"/>
              <a:cs typeface="Apple SD 산돌고딕 Neo 일반체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016642" y="5989233"/>
            <a:ext cx="10175358" cy="346259"/>
          </a:xfrm>
          <a:prstGeom prst="rect">
            <a:avLst/>
          </a:prstGeom>
        </p:spPr>
        <p:txBody>
          <a:bodyPr wrap="square" lIns="68589" tIns="34295" rIns="68589" bIns="34295">
            <a:spAutoFit/>
          </a:bodyPr>
          <a:lstStyle/>
          <a:p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</a:rPr>
              <a:t>Lee et al,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Gradient-based Inference for Networks with Output 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</a:rPr>
              <a:t>Constraint, AAAI 2019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9117106" y="3899648"/>
            <a:ext cx="672353" cy="68579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9789459" y="3489974"/>
            <a:ext cx="1840566" cy="923330"/>
          </a:xfrm>
          <a:prstGeom prst="rect">
            <a:avLst/>
          </a:prstGeom>
          <a:ln>
            <a:solidFill>
              <a:schemeClr val="tx2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 smtClean="0">
                <a:solidFill>
                  <a:srgbClr val="C0504D"/>
                </a:solidFill>
                <a:sym typeface="Verdana"/>
              </a:rPr>
              <a:t>Very slow on exponential search space</a:t>
            </a:r>
            <a:endParaRPr lang="en-US" dirty="0">
              <a:solidFill>
                <a:srgbClr val="C0504D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9890312" y="5233992"/>
            <a:ext cx="2137898" cy="1477328"/>
          </a:xfrm>
          <a:prstGeom prst="rect">
            <a:avLst/>
          </a:prstGeom>
          <a:ln>
            <a:solidFill>
              <a:schemeClr val="tx2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 smtClean="0">
                <a:solidFill>
                  <a:srgbClr val="C0504D"/>
                </a:solidFill>
                <a:sym typeface="Verdana"/>
              </a:rPr>
              <a:t>Fast but Localized </a:t>
            </a:r>
            <a:r>
              <a:rPr lang="en-US" altLang="ko-KR" dirty="0" err="1" smtClean="0">
                <a:solidFill>
                  <a:srgbClr val="C0504D"/>
                </a:solidFill>
                <a:sym typeface="Verdana"/>
              </a:rPr>
              <a:t>appraoch</a:t>
            </a:r>
            <a:r>
              <a:rPr lang="en-US" altLang="ko-KR" dirty="0" smtClean="0">
                <a:solidFill>
                  <a:srgbClr val="C0504D"/>
                </a:solidFill>
                <a:sym typeface="Verdana"/>
              </a:rPr>
              <a:t> thus not suitable for the  ‘global’ constraint. (not </a:t>
            </a:r>
            <a:r>
              <a:rPr lang="en-US" altLang="ko-KR" dirty="0" err="1" smtClean="0">
                <a:solidFill>
                  <a:srgbClr val="C0504D"/>
                </a:solidFill>
                <a:sym typeface="Verdana"/>
              </a:rPr>
              <a:t>localizeable</a:t>
            </a:r>
            <a:r>
              <a:rPr lang="en-US" altLang="ko-KR" dirty="0" smtClean="0">
                <a:solidFill>
                  <a:srgbClr val="C0504D"/>
                </a:solidFill>
                <a:sym typeface="Verdana"/>
              </a:rPr>
              <a:t>)</a:t>
            </a:r>
            <a:endParaRPr lang="en-US" dirty="0">
              <a:solidFill>
                <a:srgbClr val="C0504D"/>
              </a:solidFill>
            </a:endParaRPr>
          </a:p>
        </p:txBody>
      </p:sp>
      <p:cxnSp>
        <p:nvCxnSpPr>
          <p:cNvPr id="11" name="Straight Arrow Connector 10"/>
          <p:cNvCxnSpPr>
            <a:endCxn id="10" idx="1"/>
          </p:cNvCxnSpPr>
          <p:nvPr/>
        </p:nvCxnSpPr>
        <p:spPr>
          <a:xfrm>
            <a:off x="7342132" y="5694830"/>
            <a:ext cx="2548180" cy="27782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0238" y="2742698"/>
            <a:ext cx="2731894" cy="962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342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835700" y="1482065"/>
            <a:ext cx="8520600" cy="4555200"/>
          </a:xfrm>
        </p:spPr>
        <p:txBody>
          <a:bodyPr/>
          <a:lstStyle/>
          <a:p>
            <a:r>
              <a:rPr lang="en-US" altLang="ko-KR" sz="2800" dirty="0">
                <a:sym typeface="Verdana"/>
              </a:rPr>
              <a:t>Optimization with constraints</a:t>
            </a:r>
          </a:p>
          <a:p>
            <a:endParaRPr lang="en-US" altLang="ko-KR" sz="2800" dirty="0">
              <a:sym typeface="Verdana"/>
            </a:endParaRPr>
          </a:p>
          <a:p>
            <a:endParaRPr lang="en-US" altLang="ko-KR" sz="2800" dirty="0">
              <a:sym typeface="Verdana"/>
            </a:endParaRPr>
          </a:p>
          <a:p>
            <a:endParaRPr lang="en-US" altLang="ko-KR" sz="2800" dirty="0" smtClean="0">
              <a:sym typeface="Verdana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50</a:t>
            </a:fld>
            <a:endParaRPr lang="en"/>
          </a:p>
        </p:txBody>
      </p:sp>
      <p:sp>
        <p:nvSpPr>
          <p:cNvPr id="23" name="Shape 66"/>
          <p:cNvSpPr txBox="1">
            <a:spLocks noGrp="1"/>
          </p:cNvSpPr>
          <p:nvPr>
            <p:ph type="title"/>
          </p:nvPr>
        </p:nvSpPr>
        <p:spPr>
          <a:xfrm>
            <a:off x="1835700" y="593367"/>
            <a:ext cx="8832300" cy="7636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lvl="0"/>
            <a:r>
              <a:rPr lang="en-US" altLang="ko-KR" dirty="0">
                <a:sym typeface="Verdana"/>
              </a:rPr>
              <a:t>Gradient-Based </a:t>
            </a:r>
            <a:r>
              <a:rPr lang="en-US" altLang="ko-KR" dirty="0" smtClean="0">
                <a:sym typeface="Verdana"/>
              </a:rPr>
              <a:t>Inference (GBI)</a:t>
            </a:r>
            <a:endParaRPr lang="en-US" sz="3600" b="1" dirty="0">
              <a:solidFill>
                <a:srgbClr val="404040"/>
              </a:solidFill>
              <a:latin typeface="Apple SD 산돌고딕 Neo 일반체"/>
              <a:ea typeface="Apple SD 산돌고딕 Neo 일반체"/>
              <a:cs typeface="Apple SD 산돌고딕 Neo 일반체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0053" y="2083790"/>
            <a:ext cx="2731894" cy="962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188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835700" y="1482065"/>
            <a:ext cx="8520600" cy="4555200"/>
          </a:xfrm>
        </p:spPr>
        <p:txBody>
          <a:bodyPr/>
          <a:lstStyle/>
          <a:p>
            <a:r>
              <a:rPr lang="en-US" altLang="ko-KR" sz="2800" dirty="0" smtClean="0">
                <a:sym typeface="Verdana"/>
              </a:rPr>
              <a:t>Optimization with constraints</a:t>
            </a:r>
          </a:p>
          <a:p>
            <a:endParaRPr lang="en-US" altLang="ko-KR" sz="2800" dirty="0">
              <a:sym typeface="Verdana"/>
            </a:endParaRPr>
          </a:p>
          <a:p>
            <a:endParaRPr lang="en-US" altLang="ko-KR" sz="2800" dirty="0">
              <a:sym typeface="Verdana"/>
            </a:endParaRPr>
          </a:p>
          <a:p>
            <a:endParaRPr lang="en-US" altLang="ko-KR" sz="2800" dirty="0">
              <a:sym typeface="Verdana"/>
            </a:endParaRPr>
          </a:p>
          <a:p>
            <a:endParaRPr lang="en-US" altLang="ko-KR" sz="2800" dirty="0" smtClean="0">
              <a:sym typeface="Verdana"/>
            </a:endParaRPr>
          </a:p>
          <a:p>
            <a:r>
              <a:rPr lang="en-US" altLang="ko-KR" sz="2800" dirty="0">
                <a:sym typeface="Verdana"/>
              </a:rPr>
              <a:t>Gradient-Based Inference (in math)</a:t>
            </a:r>
          </a:p>
          <a:p>
            <a:endParaRPr lang="en-US" altLang="ko-KR" sz="2800" dirty="0">
              <a:sym typeface="Verdana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51</a:t>
            </a:fld>
            <a:endParaRPr lang="en"/>
          </a:p>
        </p:txBody>
      </p:sp>
      <p:sp>
        <p:nvSpPr>
          <p:cNvPr id="23" name="Shape 66"/>
          <p:cNvSpPr txBox="1">
            <a:spLocks noGrp="1"/>
          </p:cNvSpPr>
          <p:nvPr>
            <p:ph type="title"/>
          </p:nvPr>
        </p:nvSpPr>
        <p:spPr>
          <a:xfrm>
            <a:off x="1835700" y="593367"/>
            <a:ext cx="8832300" cy="7636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lvl="0"/>
            <a:r>
              <a:rPr lang="en-US" altLang="ko-KR" dirty="0">
                <a:sym typeface="Verdana"/>
              </a:rPr>
              <a:t>Gradient-Based </a:t>
            </a:r>
            <a:r>
              <a:rPr lang="en-US" altLang="ko-KR" dirty="0" smtClean="0">
                <a:sym typeface="Verdana"/>
              </a:rPr>
              <a:t>Inference (GBI)</a:t>
            </a:r>
            <a:endParaRPr lang="en-US" sz="3600" b="1" dirty="0">
              <a:solidFill>
                <a:srgbClr val="404040"/>
              </a:solidFill>
              <a:latin typeface="Apple SD 산돌고딕 Neo 일반체"/>
              <a:ea typeface="Apple SD 산돌고딕 Neo 일반체"/>
              <a:cs typeface="Apple SD 산돌고딕 Neo 일반체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3611" y="4594040"/>
            <a:ext cx="5680290" cy="113605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0053" y="2083790"/>
            <a:ext cx="2731894" cy="96237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639373" y="2195644"/>
            <a:ext cx="252168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smtClean="0">
                <a:solidFill>
                  <a:srgbClr val="C00000"/>
                </a:solidFill>
              </a:rPr>
              <a:t>Combinatorial problem.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8670482" y="3928188"/>
            <a:ext cx="287335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00B050"/>
                </a:solidFill>
              </a:rPr>
              <a:t>Can we search faster</a:t>
            </a:r>
          </a:p>
          <a:p>
            <a:r>
              <a:rPr lang="en-US" b="1" dirty="0" smtClean="0">
                <a:solidFill>
                  <a:srgbClr val="00B050"/>
                </a:solidFill>
              </a:rPr>
              <a:t>by changing model weights?</a:t>
            </a:r>
            <a:endParaRPr lang="en-US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8579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835700" y="1482065"/>
            <a:ext cx="8520600" cy="4555200"/>
          </a:xfrm>
        </p:spPr>
        <p:txBody>
          <a:bodyPr/>
          <a:lstStyle/>
          <a:p>
            <a:r>
              <a:rPr lang="en-US" altLang="ko-KR" sz="2800" dirty="0">
                <a:sym typeface="Verdana"/>
              </a:rPr>
              <a:t>Optimization with constraints</a:t>
            </a:r>
          </a:p>
          <a:p>
            <a:endParaRPr lang="en-US" altLang="ko-KR" sz="2800" dirty="0" smtClean="0">
              <a:sym typeface="Verdana"/>
            </a:endParaRPr>
          </a:p>
          <a:p>
            <a:endParaRPr lang="en-US" altLang="ko-KR" sz="2800" dirty="0">
              <a:sym typeface="Verdana"/>
            </a:endParaRPr>
          </a:p>
          <a:p>
            <a:endParaRPr lang="en-US" altLang="ko-KR" sz="2800" dirty="0">
              <a:sym typeface="Verdana"/>
            </a:endParaRPr>
          </a:p>
          <a:p>
            <a:endParaRPr lang="en-US" altLang="ko-KR" sz="2800" dirty="0">
              <a:sym typeface="Verdana"/>
            </a:endParaRPr>
          </a:p>
          <a:p>
            <a:r>
              <a:rPr lang="en-US" altLang="ko-KR" sz="2800" dirty="0">
                <a:sym typeface="Verdana"/>
              </a:rPr>
              <a:t>Gradient-Based </a:t>
            </a:r>
            <a:r>
              <a:rPr lang="en-US" altLang="ko-KR" sz="2800" dirty="0" smtClean="0">
                <a:sym typeface="Verdana"/>
              </a:rPr>
              <a:t>Inference</a:t>
            </a:r>
            <a:endParaRPr lang="en-US" altLang="ko-KR" sz="2800" dirty="0">
              <a:sym typeface="Verdana"/>
            </a:endParaRPr>
          </a:p>
          <a:p>
            <a:endParaRPr lang="en-US" altLang="ko-KR" sz="2800" dirty="0">
              <a:sym typeface="Verdana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52</a:t>
            </a:fld>
            <a:endParaRPr lang="en"/>
          </a:p>
        </p:txBody>
      </p:sp>
      <p:sp>
        <p:nvSpPr>
          <p:cNvPr id="23" name="Shape 66"/>
          <p:cNvSpPr txBox="1">
            <a:spLocks noGrp="1"/>
          </p:cNvSpPr>
          <p:nvPr>
            <p:ph type="title"/>
          </p:nvPr>
        </p:nvSpPr>
        <p:spPr>
          <a:xfrm>
            <a:off x="1835700" y="593367"/>
            <a:ext cx="8832300" cy="7636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lvl="0"/>
            <a:r>
              <a:rPr lang="en-US" altLang="ko-KR" dirty="0">
                <a:sym typeface="Verdana"/>
              </a:rPr>
              <a:t>Gradient-Based Inference (GBI)</a:t>
            </a:r>
            <a:endParaRPr lang="en-US" sz="3600" b="1" dirty="0">
              <a:solidFill>
                <a:srgbClr val="404040"/>
              </a:solidFill>
              <a:latin typeface="Apple SD 산돌고딕 Neo 일반체"/>
              <a:ea typeface="Apple SD 산돌고딕 Neo 일반체"/>
              <a:cs typeface="Apple SD 산돌고딕 Neo 일반체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6185210" y="4443313"/>
            <a:ext cx="1075874" cy="728946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/>
          <p:cNvCxnSpPr>
            <a:stCxn id="17" idx="1"/>
            <a:endCxn id="15" idx="7"/>
          </p:cNvCxnSpPr>
          <p:nvPr/>
        </p:nvCxnSpPr>
        <p:spPr>
          <a:xfrm flipH="1">
            <a:off x="7103526" y="4047021"/>
            <a:ext cx="2100173" cy="50304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>
            <a:outerShdw blurRad="40000" dist="20000" dir="5400000" rotWithShape="0">
              <a:schemeClr val="accent6">
                <a:alpha val="38000"/>
              </a:scheme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9203699" y="3569967"/>
            <a:ext cx="2134872" cy="954107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Constraint violation</a:t>
            </a:r>
            <a:endParaRPr lang="en-US" sz="2400" dirty="0"/>
          </a:p>
        </p:txBody>
      </p:sp>
      <p:sp>
        <p:nvSpPr>
          <p:cNvPr id="14" name="Oval 13"/>
          <p:cNvSpPr/>
          <p:nvPr/>
        </p:nvSpPr>
        <p:spPr>
          <a:xfrm>
            <a:off x="4653213" y="4443313"/>
            <a:ext cx="1531998" cy="728946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9203699" y="2960562"/>
            <a:ext cx="2134872" cy="52322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/>
              <a:t>Likelihood</a:t>
            </a:r>
            <a:endParaRPr lang="en-US" sz="2800" dirty="0"/>
          </a:p>
        </p:txBody>
      </p:sp>
      <p:cxnSp>
        <p:nvCxnSpPr>
          <p:cNvPr id="19" name="Straight Arrow Connector 18"/>
          <p:cNvCxnSpPr>
            <a:stCxn id="18" idx="1"/>
            <a:endCxn id="14" idx="7"/>
          </p:cNvCxnSpPr>
          <p:nvPr/>
        </p:nvCxnSpPr>
        <p:spPr>
          <a:xfrm flipH="1">
            <a:off x="5960855" y="3222172"/>
            <a:ext cx="3242844" cy="132789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>
            <a:outerShdw blurRad="40000" dist="20000" dir="5400000" rotWithShape="0">
              <a:schemeClr val="accent6">
                <a:alpha val="38000"/>
              </a:scheme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Rectangle 40"/>
          <p:cNvSpPr/>
          <p:nvPr/>
        </p:nvSpPr>
        <p:spPr>
          <a:xfrm>
            <a:off x="9746167" y="94405"/>
            <a:ext cx="2340100" cy="65851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smtClean="0">
                <a:solidFill>
                  <a:schemeClr val="bg1"/>
                </a:solidFill>
              </a:rPr>
              <a:t>Motivation</a:t>
            </a:r>
            <a:endParaRPr lang="en-US" sz="3600" b="1" dirty="0">
              <a:solidFill>
                <a:schemeClr val="bg1"/>
              </a:solidFill>
            </a:endParaRP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3611" y="4594040"/>
            <a:ext cx="5680290" cy="1136058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0053" y="2083790"/>
            <a:ext cx="2731894" cy="962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095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835700" y="1482065"/>
            <a:ext cx="8520600" cy="4555200"/>
          </a:xfrm>
        </p:spPr>
        <p:txBody>
          <a:bodyPr/>
          <a:lstStyle/>
          <a:p>
            <a:r>
              <a:rPr lang="en-US" altLang="ko-KR" sz="2800" dirty="0">
                <a:sym typeface="Verdana"/>
              </a:rPr>
              <a:t>Optimization with constraints</a:t>
            </a:r>
          </a:p>
          <a:p>
            <a:endParaRPr lang="en-US" altLang="ko-KR" sz="2800" dirty="0" smtClean="0">
              <a:sym typeface="Verdana"/>
            </a:endParaRPr>
          </a:p>
          <a:p>
            <a:endParaRPr lang="en-US" altLang="ko-KR" sz="2800" dirty="0">
              <a:sym typeface="Verdana"/>
            </a:endParaRPr>
          </a:p>
          <a:p>
            <a:endParaRPr lang="en-US" altLang="ko-KR" sz="2800" dirty="0">
              <a:sym typeface="Verdana"/>
            </a:endParaRPr>
          </a:p>
          <a:p>
            <a:endParaRPr lang="en-US" altLang="ko-KR" sz="2800" dirty="0">
              <a:sym typeface="Verdana"/>
            </a:endParaRPr>
          </a:p>
          <a:p>
            <a:r>
              <a:rPr lang="en-US" altLang="ko-KR" sz="2800" dirty="0">
                <a:sym typeface="Verdana"/>
              </a:rPr>
              <a:t>Gradient-Based </a:t>
            </a:r>
            <a:r>
              <a:rPr lang="en-US" altLang="ko-KR" sz="2800" dirty="0" smtClean="0">
                <a:sym typeface="Verdana"/>
              </a:rPr>
              <a:t>Inference</a:t>
            </a:r>
            <a:endParaRPr lang="en-US" altLang="ko-KR" sz="2800" dirty="0">
              <a:sym typeface="Verdana"/>
            </a:endParaRPr>
          </a:p>
          <a:p>
            <a:endParaRPr lang="en-US" altLang="ko-KR" sz="2800" dirty="0">
              <a:sym typeface="Verdana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53</a:t>
            </a:fld>
            <a:endParaRPr lang="en"/>
          </a:p>
        </p:txBody>
      </p:sp>
      <p:sp>
        <p:nvSpPr>
          <p:cNvPr id="23" name="Shape 66"/>
          <p:cNvSpPr txBox="1">
            <a:spLocks noGrp="1"/>
          </p:cNvSpPr>
          <p:nvPr>
            <p:ph type="title"/>
          </p:nvPr>
        </p:nvSpPr>
        <p:spPr>
          <a:xfrm>
            <a:off x="1835700" y="593367"/>
            <a:ext cx="8832300" cy="7636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lvl="0"/>
            <a:r>
              <a:rPr lang="en-US" altLang="ko-KR" dirty="0">
                <a:sym typeface="Verdana"/>
              </a:rPr>
              <a:t>Gradient-Based Inference (GBI)</a:t>
            </a:r>
            <a:endParaRPr lang="en-US" sz="3600" b="1" dirty="0">
              <a:solidFill>
                <a:srgbClr val="404040"/>
              </a:solidFill>
              <a:latin typeface="Apple SD 산돌고딕 Neo 일반체"/>
              <a:ea typeface="Apple SD 산돌고딕 Neo 일반체"/>
              <a:cs typeface="Apple SD 산돌고딕 Neo 일반체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6185210" y="4443313"/>
            <a:ext cx="1075874" cy="728946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/>
          <p:cNvCxnSpPr>
            <a:stCxn id="18" idx="1"/>
          </p:cNvCxnSpPr>
          <p:nvPr/>
        </p:nvCxnSpPr>
        <p:spPr>
          <a:xfrm flipH="1">
            <a:off x="7069849" y="3653060"/>
            <a:ext cx="2133850" cy="88618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>
            <a:outerShdw blurRad="40000" dist="20000" dir="5400000" rotWithShape="0">
              <a:schemeClr val="accent6">
                <a:alpha val="38000"/>
              </a:scheme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/>
        </p:nvSpPr>
        <p:spPr>
          <a:xfrm>
            <a:off x="4653213" y="4443313"/>
            <a:ext cx="1531998" cy="728946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9203699" y="2960562"/>
            <a:ext cx="2134872" cy="1384995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Expected</a:t>
            </a:r>
          </a:p>
          <a:p>
            <a:pPr algn="ctr"/>
            <a:r>
              <a:rPr lang="en-US" sz="2800" dirty="0"/>
              <a:t>c</a:t>
            </a:r>
            <a:r>
              <a:rPr lang="en-US" sz="2800" dirty="0" smtClean="0"/>
              <a:t>onstraint </a:t>
            </a:r>
            <a:br>
              <a:rPr lang="en-US" sz="2800" dirty="0" smtClean="0"/>
            </a:br>
            <a:r>
              <a:rPr lang="en-US" sz="2800" dirty="0" smtClean="0"/>
              <a:t>violation</a:t>
            </a:r>
            <a:endParaRPr lang="en-US" sz="2800" dirty="0"/>
          </a:p>
        </p:txBody>
      </p:sp>
      <p:cxnSp>
        <p:nvCxnSpPr>
          <p:cNvPr id="19" name="Straight Arrow Connector 18"/>
          <p:cNvCxnSpPr>
            <a:stCxn id="18" idx="1"/>
            <a:endCxn id="14" idx="7"/>
          </p:cNvCxnSpPr>
          <p:nvPr/>
        </p:nvCxnSpPr>
        <p:spPr>
          <a:xfrm flipH="1">
            <a:off x="5960855" y="3653060"/>
            <a:ext cx="3242844" cy="89700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>
            <a:outerShdw blurRad="40000" dist="20000" dir="5400000" rotWithShape="0">
              <a:schemeClr val="accent6">
                <a:alpha val="38000"/>
              </a:scheme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Rectangle 40"/>
          <p:cNvSpPr/>
          <p:nvPr/>
        </p:nvSpPr>
        <p:spPr>
          <a:xfrm>
            <a:off x="9746167" y="94405"/>
            <a:ext cx="2340100" cy="65851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smtClean="0">
                <a:solidFill>
                  <a:schemeClr val="bg1"/>
                </a:solidFill>
              </a:rPr>
              <a:t>Motivation</a:t>
            </a:r>
            <a:endParaRPr lang="en-US" sz="3600" b="1" dirty="0">
              <a:solidFill>
                <a:schemeClr val="bg1"/>
              </a:solidFill>
            </a:endParaRP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3611" y="4594040"/>
            <a:ext cx="5680290" cy="1136058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0053" y="2083790"/>
            <a:ext cx="2731894" cy="962372"/>
          </a:xfrm>
          <a:prstGeom prst="rect">
            <a:avLst/>
          </a:prstGeom>
        </p:spPr>
      </p:pic>
      <p:sp>
        <p:nvSpPr>
          <p:cNvPr id="21" name="Oval 20"/>
          <p:cNvSpPr/>
          <p:nvPr/>
        </p:nvSpPr>
        <p:spPr>
          <a:xfrm>
            <a:off x="7234933" y="4528066"/>
            <a:ext cx="2166975" cy="562211"/>
          </a:xfrm>
          <a:prstGeom prst="ellipse">
            <a:avLst/>
          </a:prstGeom>
          <a:noFill/>
          <a:ln w="38100" cmpd="sng">
            <a:solidFill>
              <a:srgbClr val="92D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8506702" y="5556292"/>
            <a:ext cx="1921111" cy="523220"/>
          </a:xfrm>
          <a:prstGeom prst="rect">
            <a:avLst/>
          </a:prstGeom>
          <a:noFill/>
          <a:ln w="38100" cmpd="sng"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/>
              <a:t>Regularizer</a:t>
            </a:r>
            <a:endParaRPr lang="en-US" sz="2800" dirty="0"/>
          </a:p>
        </p:txBody>
      </p:sp>
      <p:cxnSp>
        <p:nvCxnSpPr>
          <p:cNvPr id="24" name="Straight Arrow Connector 23"/>
          <p:cNvCxnSpPr/>
          <p:nvPr/>
        </p:nvCxnSpPr>
        <p:spPr>
          <a:xfrm flipH="1" flipV="1">
            <a:off x="8362895" y="5121528"/>
            <a:ext cx="1104362" cy="434764"/>
          </a:xfrm>
          <a:prstGeom prst="straightConnector1">
            <a:avLst/>
          </a:prstGeom>
          <a:ln>
            <a:solidFill>
              <a:srgbClr val="92D050"/>
            </a:solidFill>
            <a:tailEnd type="arrow"/>
          </a:ln>
          <a:effectLst>
            <a:outerShdw blurRad="40000" dist="20000" dir="5400000" rotWithShape="0">
              <a:schemeClr val="accent6">
                <a:alpha val="38000"/>
              </a:scheme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6680352" y="2059541"/>
            <a:ext cx="544901" cy="437113"/>
          </a:xfrm>
          <a:prstGeom prst="ellipse">
            <a:avLst/>
          </a:prstGeom>
          <a:noFill/>
          <a:ln w="38100" cmpd="sng">
            <a:solidFill>
              <a:srgbClr val="92D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/>
          <p:nvPr/>
        </p:nvCxnSpPr>
        <p:spPr>
          <a:xfrm flipH="1">
            <a:off x="7252580" y="2231973"/>
            <a:ext cx="1104362" cy="3207"/>
          </a:xfrm>
          <a:prstGeom prst="straightConnector1">
            <a:avLst/>
          </a:prstGeom>
          <a:ln>
            <a:solidFill>
              <a:srgbClr val="92D050"/>
            </a:solidFill>
            <a:tailEnd type="arrow"/>
          </a:ln>
          <a:effectLst>
            <a:outerShdw blurRad="40000" dist="20000" dir="5400000" rotWithShape="0">
              <a:schemeClr val="accent6">
                <a:alpha val="38000"/>
              </a:scheme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8356942" y="2014148"/>
            <a:ext cx="2610353" cy="400110"/>
          </a:xfrm>
          <a:prstGeom prst="rect">
            <a:avLst/>
          </a:prstGeom>
          <a:noFill/>
          <a:ln w="38100" cmpd="sng"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smtClean="0"/>
              <a:t>Learned model weight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85020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835700" y="1482065"/>
            <a:ext cx="8520600" cy="4555200"/>
          </a:xfrm>
        </p:spPr>
        <p:txBody>
          <a:bodyPr/>
          <a:lstStyle/>
          <a:p>
            <a:r>
              <a:rPr lang="en-US" altLang="ko-KR" sz="2800" dirty="0" smtClean="0">
                <a:sym typeface="Verdana"/>
              </a:rPr>
              <a:t>Optimization with constraints</a:t>
            </a:r>
          </a:p>
          <a:p>
            <a:endParaRPr lang="en-US" altLang="ko-KR" sz="2800" dirty="0">
              <a:sym typeface="Verdana"/>
            </a:endParaRPr>
          </a:p>
          <a:p>
            <a:endParaRPr lang="en-US" altLang="ko-KR" sz="2800" dirty="0">
              <a:sym typeface="Verdana"/>
            </a:endParaRPr>
          </a:p>
          <a:p>
            <a:endParaRPr lang="en-US" altLang="ko-KR" sz="2800" dirty="0">
              <a:sym typeface="Verdana"/>
            </a:endParaRPr>
          </a:p>
          <a:p>
            <a:endParaRPr lang="en-US" altLang="ko-KR" sz="2800" dirty="0" smtClean="0">
              <a:sym typeface="Verdana"/>
            </a:endParaRPr>
          </a:p>
          <a:p>
            <a:r>
              <a:rPr lang="en-US" altLang="ko-KR" sz="2800" dirty="0">
                <a:sym typeface="Verdana"/>
              </a:rPr>
              <a:t>Gradient-Based Inference (in math)</a:t>
            </a:r>
          </a:p>
          <a:p>
            <a:endParaRPr lang="en-US" altLang="ko-KR" sz="2800" dirty="0">
              <a:sym typeface="Verdana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54</a:t>
            </a:fld>
            <a:endParaRPr lang="en"/>
          </a:p>
        </p:txBody>
      </p:sp>
      <p:sp>
        <p:nvSpPr>
          <p:cNvPr id="23" name="Shape 66"/>
          <p:cNvSpPr txBox="1">
            <a:spLocks noGrp="1"/>
          </p:cNvSpPr>
          <p:nvPr>
            <p:ph type="title"/>
          </p:nvPr>
        </p:nvSpPr>
        <p:spPr>
          <a:xfrm>
            <a:off x="1835700" y="593367"/>
            <a:ext cx="8832300" cy="7636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lvl="0"/>
            <a:r>
              <a:rPr lang="en-US" altLang="ko-KR" dirty="0">
                <a:sym typeface="Verdana"/>
              </a:rPr>
              <a:t>Gradient-Based </a:t>
            </a:r>
            <a:r>
              <a:rPr lang="en-US" altLang="ko-KR" dirty="0" smtClean="0">
                <a:sym typeface="Verdana"/>
              </a:rPr>
              <a:t>Inference (GBI)</a:t>
            </a:r>
            <a:endParaRPr lang="en-US" sz="3600" b="1" dirty="0">
              <a:solidFill>
                <a:srgbClr val="404040"/>
              </a:solidFill>
              <a:latin typeface="Apple SD 산돌고딕 Neo 일반체"/>
              <a:ea typeface="Apple SD 산돌고딕 Neo 일반체"/>
              <a:cs typeface="Apple SD 산돌고딕 Neo 일반체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3611" y="4594040"/>
            <a:ext cx="5680290" cy="113605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3471" y="2075681"/>
            <a:ext cx="2731894" cy="96237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3234" y="2237023"/>
            <a:ext cx="3934884" cy="53402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7237156" y="1560524"/>
            <a:ext cx="28376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  <a:sym typeface="Verdana"/>
              </a:rPr>
              <a:t>Standard </a:t>
            </a:r>
            <a:r>
              <a:rPr lang="en-US" altLang="ko-KR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  <a:sym typeface="Verdana"/>
              </a:rPr>
              <a:t>Lagrangian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Apple SD 산돌고딕 Neo 일반체"/>
              <a:ea typeface="Apple SD 산돌고딕 Neo 일반체"/>
              <a:cs typeface="Apple SD 산돌고딕 Neo 일반체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859806" y="3368014"/>
            <a:ext cx="4332193" cy="707886"/>
          </a:xfrm>
          <a:prstGeom prst="rect">
            <a:avLst/>
          </a:prstGeom>
          <a:noFill/>
          <a:ln w="3175" cmpd="sng"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Very slow. (combinatorial)</a:t>
            </a:r>
            <a:br>
              <a:rPr lang="en-US" sz="2000" dirty="0" smtClean="0"/>
            </a:br>
            <a:r>
              <a:rPr lang="en-US" sz="2000" dirty="0" smtClean="0"/>
              <a:t>Especially global constraint</a:t>
            </a:r>
            <a:endParaRPr lang="en-US" sz="2000" dirty="0"/>
          </a:p>
        </p:txBody>
      </p:sp>
      <p:cxnSp>
        <p:nvCxnSpPr>
          <p:cNvPr id="14" name="Straight Arrow Connector 13"/>
          <p:cNvCxnSpPr/>
          <p:nvPr/>
        </p:nvCxnSpPr>
        <p:spPr>
          <a:xfrm flipH="1" flipV="1">
            <a:off x="9293901" y="2914770"/>
            <a:ext cx="1104362" cy="434764"/>
          </a:xfrm>
          <a:prstGeom prst="straightConnector1">
            <a:avLst/>
          </a:prstGeom>
          <a:ln w="3175">
            <a:solidFill>
              <a:schemeClr val="accent2">
                <a:lumMod val="75000"/>
              </a:schemeClr>
            </a:solidFill>
            <a:tailEnd type="arrow"/>
          </a:ln>
          <a:effectLst>
            <a:outerShdw blurRad="40000" dist="20000" dir="5400000" rotWithShape="0">
              <a:schemeClr val="accent6">
                <a:alpha val="38000"/>
              </a:scheme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9746167" y="94405"/>
            <a:ext cx="2340100" cy="65851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smtClean="0">
                <a:solidFill>
                  <a:schemeClr val="bg1"/>
                </a:solidFill>
              </a:rPr>
              <a:t>Motivation</a:t>
            </a:r>
            <a:endParaRPr lang="en-US" sz="3600" b="1" dirty="0">
              <a:solidFill>
                <a:schemeClr val="bg1"/>
              </a:solidFill>
            </a:endParaRPr>
          </a:p>
        </p:txBody>
      </p:sp>
      <p:sp>
        <p:nvSpPr>
          <p:cNvPr id="18" name="Oval 17"/>
          <p:cNvSpPr/>
          <p:nvPr/>
        </p:nvSpPr>
        <p:spPr>
          <a:xfrm>
            <a:off x="4577022" y="4928621"/>
            <a:ext cx="3645598" cy="837273"/>
          </a:xfrm>
          <a:prstGeom prst="ellipse">
            <a:avLst/>
          </a:prstGeom>
          <a:noFill/>
          <a:ln w="3175" cmpd="sng">
            <a:solidFill>
              <a:srgbClr val="92D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8559518" y="5100223"/>
            <a:ext cx="3224849" cy="707886"/>
          </a:xfrm>
          <a:prstGeom prst="rect">
            <a:avLst/>
          </a:prstGeom>
          <a:noFill/>
          <a:ln w="3175" cmpd="sng"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Greedy, beam-search relatively fast</a:t>
            </a:r>
            <a:endParaRPr lang="en-US" sz="2000" dirty="0"/>
          </a:p>
        </p:txBody>
      </p:sp>
      <p:cxnSp>
        <p:nvCxnSpPr>
          <p:cNvPr id="20" name="Straight Arrow Connector 19"/>
          <p:cNvCxnSpPr>
            <a:stCxn id="19" idx="1"/>
            <a:endCxn id="18" idx="6"/>
          </p:cNvCxnSpPr>
          <p:nvPr/>
        </p:nvCxnSpPr>
        <p:spPr>
          <a:xfrm flipH="1" flipV="1">
            <a:off x="8222620" y="5347258"/>
            <a:ext cx="336898" cy="106908"/>
          </a:xfrm>
          <a:prstGeom prst="straightConnector1">
            <a:avLst/>
          </a:prstGeom>
          <a:ln w="3175">
            <a:solidFill>
              <a:srgbClr val="92D050"/>
            </a:solidFill>
            <a:tailEnd type="arrow"/>
          </a:ln>
          <a:effectLst>
            <a:outerShdw blurRad="40000" dist="20000" dir="5400000" rotWithShape="0">
              <a:schemeClr val="accent6">
                <a:alpha val="38000"/>
              </a:scheme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7475120" y="2079163"/>
            <a:ext cx="3645598" cy="837273"/>
          </a:xfrm>
          <a:prstGeom prst="ellipse">
            <a:avLst/>
          </a:prstGeom>
          <a:noFill/>
          <a:ln w="3175" cmpd="sng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81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835700" y="1482065"/>
            <a:ext cx="8520600" cy="4555200"/>
          </a:xfrm>
        </p:spPr>
        <p:txBody>
          <a:bodyPr/>
          <a:lstStyle/>
          <a:p>
            <a:r>
              <a:rPr lang="en-US" altLang="ko-KR" sz="2800" dirty="0" smtClean="0">
                <a:sym typeface="Verdana"/>
              </a:rPr>
              <a:t>Optimization with constraints</a:t>
            </a:r>
          </a:p>
          <a:p>
            <a:endParaRPr lang="en-US" altLang="ko-KR" sz="2800" dirty="0">
              <a:sym typeface="Verdana"/>
            </a:endParaRPr>
          </a:p>
          <a:p>
            <a:endParaRPr lang="en-US" altLang="ko-KR" sz="2800" dirty="0">
              <a:sym typeface="Verdana"/>
            </a:endParaRPr>
          </a:p>
          <a:p>
            <a:endParaRPr lang="en-US" altLang="ko-KR" sz="2800" dirty="0">
              <a:sym typeface="Verdana"/>
            </a:endParaRPr>
          </a:p>
          <a:p>
            <a:endParaRPr lang="en-US" altLang="ko-KR" sz="2800" dirty="0" smtClean="0">
              <a:sym typeface="Verdana"/>
            </a:endParaRPr>
          </a:p>
          <a:p>
            <a:r>
              <a:rPr lang="en-US" altLang="ko-KR" sz="2800" dirty="0">
                <a:sym typeface="Verdana"/>
              </a:rPr>
              <a:t>Gradient-Based Inference (in math)</a:t>
            </a:r>
          </a:p>
          <a:p>
            <a:endParaRPr lang="en-US" altLang="ko-KR" sz="2800" dirty="0">
              <a:sym typeface="Verdana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55</a:t>
            </a:fld>
            <a:endParaRPr lang="en"/>
          </a:p>
        </p:txBody>
      </p:sp>
      <p:sp>
        <p:nvSpPr>
          <p:cNvPr id="23" name="Shape 66"/>
          <p:cNvSpPr txBox="1">
            <a:spLocks noGrp="1"/>
          </p:cNvSpPr>
          <p:nvPr>
            <p:ph type="title"/>
          </p:nvPr>
        </p:nvSpPr>
        <p:spPr>
          <a:xfrm>
            <a:off x="1835700" y="593367"/>
            <a:ext cx="8832300" cy="7636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lvl="0"/>
            <a:r>
              <a:rPr lang="en-US" altLang="ko-KR" dirty="0">
                <a:sym typeface="Verdana"/>
              </a:rPr>
              <a:t>Gradient-Based </a:t>
            </a:r>
            <a:r>
              <a:rPr lang="en-US" altLang="ko-KR" dirty="0" smtClean="0">
                <a:sym typeface="Verdana"/>
              </a:rPr>
              <a:t>Inference (GBI)</a:t>
            </a:r>
            <a:endParaRPr lang="en-US" sz="3600" b="1" dirty="0">
              <a:solidFill>
                <a:srgbClr val="404040"/>
              </a:solidFill>
              <a:latin typeface="Apple SD 산돌고딕 Neo 일반체"/>
              <a:ea typeface="Apple SD 산돌고딕 Neo 일반체"/>
              <a:cs typeface="Apple SD 산돌고딕 Neo 일반체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3611" y="4594040"/>
            <a:ext cx="5680290" cy="113605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3471" y="2075681"/>
            <a:ext cx="2731894" cy="96237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3234" y="2237023"/>
            <a:ext cx="3934884" cy="53402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7237156" y="1560524"/>
            <a:ext cx="28376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  <a:sym typeface="Verdana"/>
              </a:rPr>
              <a:t>Standard </a:t>
            </a:r>
            <a:r>
              <a:rPr lang="en-US" altLang="ko-KR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  <a:sym typeface="Verdana"/>
              </a:rPr>
              <a:t>Lagrangian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Apple SD 산돌고딕 Neo 일반체"/>
              <a:ea typeface="Apple SD 산돌고딕 Neo 일반체"/>
              <a:cs typeface="Apple SD 산돌고딕 Neo 일반체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7475120" y="2079163"/>
            <a:ext cx="3645598" cy="837273"/>
          </a:xfrm>
          <a:prstGeom prst="ellipse">
            <a:avLst/>
          </a:prstGeom>
          <a:noFill/>
          <a:ln w="3175" cmpd="sng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9746167" y="94405"/>
            <a:ext cx="2340100" cy="65851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smtClean="0">
                <a:solidFill>
                  <a:schemeClr val="bg1"/>
                </a:solidFill>
              </a:rPr>
              <a:t>Motivation</a:t>
            </a:r>
            <a:endParaRPr lang="en-US" sz="3600" b="1" dirty="0">
              <a:solidFill>
                <a:schemeClr val="bg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8612852" y="2985877"/>
            <a:ext cx="252168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smtClean="0">
                <a:solidFill>
                  <a:srgbClr val="C00000"/>
                </a:solidFill>
              </a:rPr>
              <a:t>Combinatorial problem.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299031" y="4699188"/>
            <a:ext cx="359136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00B050"/>
                </a:solidFill>
              </a:rPr>
              <a:t>Using </a:t>
            </a:r>
            <a:r>
              <a:rPr lang="en-US" b="1" smtClean="0">
                <a:solidFill>
                  <a:srgbClr val="00B050"/>
                </a:solidFill>
              </a:rPr>
              <a:t>the two, can </a:t>
            </a:r>
            <a:r>
              <a:rPr lang="en-US" b="1" dirty="0" smtClean="0">
                <a:solidFill>
                  <a:srgbClr val="00B050"/>
                </a:solidFill>
              </a:rPr>
              <a:t>we search faster</a:t>
            </a:r>
          </a:p>
          <a:p>
            <a:r>
              <a:rPr lang="en-US" b="1" dirty="0" smtClean="0">
                <a:solidFill>
                  <a:srgbClr val="00B050"/>
                </a:solidFill>
              </a:rPr>
              <a:t>by changing model weights?</a:t>
            </a:r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299031" y="4128629"/>
            <a:ext cx="4556444" cy="646331"/>
          </a:xfrm>
          <a:prstGeom prst="rect">
            <a:avLst/>
          </a:prstGeom>
          <a:ln>
            <a:solidFill>
              <a:schemeClr val="tx2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 smtClean="0">
                <a:solidFill>
                  <a:srgbClr val="C0504D"/>
                </a:solidFill>
                <a:sym typeface="Verdana"/>
              </a:rPr>
              <a:t>Now, with expected constraint violation, </a:t>
            </a:r>
          </a:p>
          <a:p>
            <a:r>
              <a:rPr lang="en-US" dirty="0">
                <a:solidFill>
                  <a:srgbClr val="C0504D"/>
                </a:solidFill>
                <a:sym typeface="Verdana"/>
              </a:rPr>
              <a:t>w</a:t>
            </a:r>
            <a:r>
              <a:rPr lang="en-US" dirty="0" smtClean="0">
                <a:solidFill>
                  <a:srgbClr val="C0504D"/>
                </a:solidFill>
                <a:sym typeface="Verdana"/>
              </a:rPr>
              <a:t>e can “reflect” global constraints.</a:t>
            </a:r>
            <a:endParaRPr lang="en-US" dirty="0">
              <a:solidFill>
                <a:srgbClr val="C0504D"/>
              </a:solidFill>
            </a:endParaRPr>
          </a:p>
        </p:txBody>
      </p:sp>
      <p:cxnSp>
        <p:nvCxnSpPr>
          <p:cNvPr id="25" name="Straight Arrow Connector 24"/>
          <p:cNvCxnSpPr/>
          <p:nvPr/>
        </p:nvCxnSpPr>
        <p:spPr>
          <a:xfrm flipH="1">
            <a:off x="2992140" y="4768481"/>
            <a:ext cx="1660544" cy="39305"/>
          </a:xfrm>
          <a:prstGeom prst="straightConnector1">
            <a:avLst/>
          </a:prstGeom>
          <a:ln>
            <a:solidFill>
              <a:srgbClr val="FF0000"/>
            </a:solidFill>
            <a:prstDash val="sysDot"/>
            <a:tailEnd type="arrow"/>
          </a:ln>
          <a:effectLst>
            <a:outerShdw blurRad="40000" dist="20000" dir="5400000" rotWithShape="0">
              <a:schemeClr val="accent6">
                <a:alpha val="38000"/>
              </a:scheme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 flipV="1">
            <a:off x="2849193" y="5342282"/>
            <a:ext cx="5709796" cy="327172"/>
          </a:xfrm>
          <a:prstGeom prst="straightConnector1">
            <a:avLst/>
          </a:prstGeom>
          <a:ln>
            <a:solidFill>
              <a:srgbClr val="FF0000"/>
            </a:solidFill>
            <a:prstDash val="sysDot"/>
            <a:tailEnd type="arrow"/>
          </a:ln>
          <a:effectLst>
            <a:outerShdw blurRad="40000" dist="20000" dir="5400000" rotWithShape="0">
              <a:schemeClr val="accent6">
                <a:alpha val="38000"/>
              </a:scheme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Oval 26"/>
          <p:cNvSpPr/>
          <p:nvPr/>
        </p:nvSpPr>
        <p:spPr>
          <a:xfrm>
            <a:off x="6185210" y="4443313"/>
            <a:ext cx="1075874" cy="728946"/>
          </a:xfrm>
          <a:prstGeom prst="ellipse">
            <a:avLst/>
          </a:prstGeom>
          <a:noFill/>
          <a:ln w="31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4653213" y="4443313"/>
            <a:ext cx="1531998" cy="728946"/>
          </a:xfrm>
          <a:prstGeom prst="ellipse">
            <a:avLst/>
          </a:prstGeom>
          <a:noFill/>
          <a:ln w="31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7859806" y="3368014"/>
            <a:ext cx="4332193" cy="707886"/>
          </a:xfrm>
          <a:prstGeom prst="rect">
            <a:avLst/>
          </a:prstGeom>
          <a:noFill/>
          <a:ln w="3175" cmpd="sng"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Very slow. (combinatorial)</a:t>
            </a:r>
            <a:br>
              <a:rPr lang="en-US" sz="2000" dirty="0" smtClean="0"/>
            </a:br>
            <a:r>
              <a:rPr lang="en-US" sz="2000" dirty="0" smtClean="0"/>
              <a:t>Especially global constraint</a:t>
            </a:r>
            <a:endParaRPr lang="en-US" sz="2000" dirty="0"/>
          </a:p>
        </p:txBody>
      </p:sp>
      <p:cxnSp>
        <p:nvCxnSpPr>
          <p:cNvPr id="33" name="Straight Arrow Connector 32"/>
          <p:cNvCxnSpPr/>
          <p:nvPr/>
        </p:nvCxnSpPr>
        <p:spPr>
          <a:xfrm flipH="1" flipV="1">
            <a:off x="9293901" y="2914770"/>
            <a:ext cx="1104362" cy="434764"/>
          </a:xfrm>
          <a:prstGeom prst="straightConnector1">
            <a:avLst/>
          </a:prstGeom>
          <a:ln w="3175">
            <a:solidFill>
              <a:schemeClr val="accent2">
                <a:lumMod val="75000"/>
              </a:schemeClr>
            </a:solidFill>
            <a:tailEnd type="arrow"/>
          </a:ln>
          <a:effectLst>
            <a:outerShdw blurRad="40000" dist="20000" dir="5400000" rotWithShape="0">
              <a:schemeClr val="accent6">
                <a:alpha val="38000"/>
              </a:scheme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8559518" y="5100223"/>
            <a:ext cx="3224849" cy="707886"/>
          </a:xfrm>
          <a:prstGeom prst="rect">
            <a:avLst/>
          </a:prstGeom>
          <a:noFill/>
          <a:ln w="3175" cmpd="sng"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Greedy, beam-search relatively fast</a:t>
            </a:r>
            <a:endParaRPr lang="en-US" sz="2000" dirty="0"/>
          </a:p>
        </p:txBody>
      </p:sp>
      <p:cxnSp>
        <p:nvCxnSpPr>
          <p:cNvPr id="35" name="Straight Arrow Connector 34"/>
          <p:cNvCxnSpPr/>
          <p:nvPr/>
        </p:nvCxnSpPr>
        <p:spPr>
          <a:xfrm flipH="1" flipV="1">
            <a:off x="8222620" y="5347258"/>
            <a:ext cx="336898" cy="106908"/>
          </a:xfrm>
          <a:prstGeom prst="straightConnector1">
            <a:avLst/>
          </a:prstGeom>
          <a:ln w="3175">
            <a:solidFill>
              <a:srgbClr val="92D050"/>
            </a:solidFill>
            <a:tailEnd type="arrow"/>
          </a:ln>
          <a:effectLst>
            <a:outerShdw blurRad="40000" dist="20000" dir="5400000" rotWithShape="0">
              <a:schemeClr val="accent6">
                <a:alpha val="38000"/>
              </a:scheme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Oval 36"/>
          <p:cNvSpPr/>
          <p:nvPr/>
        </p:nvSpPr>
        <p:spPr>
          <a:xfrm>
            <a:off x="4577022" y="4928621"/>
            <a:ext cx="3645598" cy="837273"/>
          </a:xfrm>
          <a:prstGeom prst="ellipse">
            <a:avLst/>
          </a:prstGeom>
          <a:noFill/>
          <a:ln w="3175" cmpd="sng">
            <a:solidFill>
              <a:srgbClr val="92D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48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681319" y="1482065"/>
            <a:ext cx="10479740" cy="4555200"/>
          </a:xfrm>
        </p:spPr>
        <p:txBody>
          <a:bodyPr>
            <a:noAutofit/>
          </a:bodyPr>
          <a:lstStyle/>
          <a:p>
            <a:r>
              <a:rPr lang="en-US" sz="2800" b="1" dirty="0" smtClean="0"/>
              <a:t>Q1.</a:t>
            </a:r>
            <a:r>
              <a:rPr lang="en-US" sz="2800" dirty="0" smtClean="0"/>
              <a:t> Does GBI actually enforce constraints?</a:t>
            </a:r>
          </a:p>
          <a:p>
            <a:endParaRPr lang="en-US" sz="2800" dirty="0" smtClean="0"/>
          </a:p>
          <a:p>
            <a:r>
              <a:rPr lang="en-US" sz="2800" b="1" dirty="0" smtClean="0"/>
              <a:t>Q2.</a:t>
            </a:r>
            <a:r>
              <a:rPr lang="en-US" sz="2800" dirty="0" smtClean="0"/>
              <a:t> </a:t>
            </a:r>
            <a:r>
              <a:rPr lang="en-US" sz="2800" dirty="0"/>
              <a:t>Does </a:t>
            </a:r>
            <a:r>
              <a:rPr lang="en-US" sz="2800" dirty="0" smtClean="0"/>
              <a:t>GBI enforce constraints </a:t>
            </a:r>
            <a:br>
              <a:rPr lang="en-US" sz="2800" dirty="0" smtClean="0"/>
            </a:br>
            <a:r>
              <a:rPr lang="en-US" sz="2800" dirty="0" smtClean="0"/>
              <a:t>		without </a:t>
            </a:r>
            <a:r>
              <a:rPr lang="en-US" sz="2800" dirty="0"/>
              <a:t>compromising  </a:t>
            </a:r>
            <a:r>
              <a:rPr lang="en-US" sz="2800" dirty="0" smtClean="0"/>
              <a:t>the </a:t>
            </a:r>
            <a:r>
              <a:rPr lang="en-US" sz="2800" dirty="0"/>
              <a:t>quality of the system</a:t>
            </a:r>
            <a:r>
              <a:rPr lang="en-US" sz="2800" dirty="0" smtClean="0"/>
              <a:t>?</a:t>
            </a:r>
            <a:endParaRPr lang="en-US" sz="2800" dirty="0"/>
          </a:p>
          <a:p>
            <a:endParaRPr lang="en-US" sz="2800" b="1" dirty="0" smtClean="0"/>
          </a:p>
          <a:p>
            <a:r>
              <a:rPr lang="en-US" sz="2800" b="1" dirty="0" smtClean="0"/>
              <a:t>Q3. </a:t>
            </a:r>
            <a:r>
              <a:rPr lang="en-US" sz="2800" dirty="0" smtClean="0"/>
              <a:t>Can GBI </a:t>
            </a:r>
            <a:r>
              <a:rPr lang="en-US" sz="2800" i="1" dirty="0" smtClean="0"/>
              <a:t> </a:t>
            </a:r>
            <a:r>
              <a:rPr lang="en-US" sz="2800" dirty="0" smtClean="0"/>
              <a:t>work over multiple baseline model?</a:t>
            </a:r>
          </a:p>
          <a:p>
            <a:endParaRPr lang="en-US" sz="2800" dirty="0"/>
          </a:p>
          <a:p>
            <a:r>
              <a:rPr lang="en-US" sz="2800" b="1" dirty="0" smtClean="0"/>
              <a:t>Q4.</a:t>
            </a:r>
            <a:r>
              <a:rPr lang="en-US" sz="2800" dirty="0" smtClean="0"/>
              <a:t> Performance of GBI on out-of-domain dataset?</a:t>
            </a:r>
            <a:endParaRPr lang="en-US" altLang="ko-KR" sz="2800" dirty="0">
              <a:sym typeface="Verdana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56</a:t>
            </a:fld>
            <a:endParaRPr lang="en"/>
          </a:p>
        </p:txBody>
      </p:sp>
      <p:sp>
        <p:nvSpPr>
          <p:cNvPr id="23" name="Shape 66"/>
          <p:cNvSpPr txBox="1">
            <a:spLocks noGrp="1"/>
          </p:cNvSpPr>
          <p:nvPr>
            <p:ph type="title"/>
          </p:nvPr>
        </p:nvSpPr>
        <p:spPr>
          <a:xfrm>
            <a:off x="1835700" y="593367"/>
            <a:ext cx="8832300" cy="7636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lvl="0"/>
            <a:r>
              <a:rPr lang="en-US" altLang="ko-KR" dirty="0" smtClean="0">
                <a:sym typeface="Verdana"/>
              </a:rPr>
              <a:t>Research Questions</a:t>
            </a:r>
            <a:endParaRPr lang="en-US" sz="3600" b="1" dirty="0">
              <a:solidFill>
                <a:srgbClr val="404040"/>
              </a:solidFill>
              <a:latin typeface="Apple SD 산돌고딕 Neo 일반체"/>
              <a:ea typeface="Apple SD 산돌고딕 Neo 일반체"/>
              <a:cs typeface="Apple SD 산돌고딕 Neo 일반체"/>
            </a:endParaRPr>
          </a:p>
        </p:txBody>
      </p:sp>
    </p:spTree>
    <p:extLst>
      <p:ext uri="{BB962C8B-B14F-4D97-AF65-F5344CB8AC3E}">
        <p14:creationId xmlns:p14="http://schemas.microsoft.com/office/powerpoint/2010/main" val="1326983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681319" y="1482065"/>
            <a:ext cx="11684346" cy="4555200"/>
          </a:xfrm>
        </p:spPr>
        <p:txBody>
          <a:bodyPr>
            <a:noAutofit/>
          </a:bodyPr>
          <a:lstStyle/>
          <a:p>
            <a:r>
              <a:rPr lang="en-US" sz="2800" b="1" dirty="0" smtClean="0"/>
              <a:t>Q1.</a:t>
            </a:r>
            <a:r>
              <a:rPr lang="en-US" sz="2800" dirty="0" smtClean="0"/>
              <a:t> Does GBI actually </a:t>
            </a:r>
            <a:r>
              <a:rPr lang="en-US" sz="2800" b="1" i="1" dirty="0" smtClean="0"/>
              <a:t>enforce constraints</a:t>
            </a:r>
            <a:r>
              <a:rPr lang="en-US" sz="2800" b="1" dirty="0" smtClean="0"/>
              <a:t>?</a:t>
            </a:r>
          </a:p>
          <a:p>
            <a:endParaRPr lang="en-US" sz="2800" dirty="0" smtClean="0"/>
          </a:p>
          <a:p>
            <a:r>
              <a:rPr lang="en-US" sz="2800" b="1" dirty="0" smtClean="0"/>
              <a:t>Q2.</a:t>
            </a:r>
            <a:r>
              <a:rPr lang="en-US" sz="2800" dirty="0" smtClean="0"/>
              <a:t> </a:t>
            </a:r>
            <a:r>
              <a:rPr lang="en-US" sz="2800" dirty="0"/>
              <a:t>Does </a:t>
            </a:r>
            <a:r>
              <a:rPr lang="en-US" sz="2800" dirty="0" smtClean="0"/>
              <a:t>GBI enforce constraints </a:t>
            </a:r>
            <a:br>
              <a:rPr lang="en-US" sz="2800" dirty="0" smtClean="0"/>
            </a:br>
            <a:r>
              <a:rPr lang="en-US" sz="2800" dirty="0" smtClean="0"/>
              <a:t>		without </a:t>
            </a:r>
            <a:r>
              <a:rPr lang="en-US" sz="2800" dirty="0"/>
              <a:t>compromising  </a:t>
            </a:r>
            <a:r>
              <a:rPr lang="en-US" sz="2800" dirty="0" smtClean="0"/>
              <a:t>the F1 score of </a:t>
            </a:r>
            <a:r>
              <a:rPr lang="en-US" sz="2800" dirty="0"/>
              <a:t>the system</a:t>
            </a:r>
            <a:r>
              <a:rPr lang="en-US" sz="2800" dirty="0" smtClean="0"/>
              <a:t>?</a:t>
            </a:r>
            <a:endParaRPr lang="en-US" sz="2800" dirty="0"/>
          </a:p>
          <a:p>
            <a:endParaRPr lang="en-US" sz="2800" b="1" dirty="0" smtClean="0"/>
          </a:p>
          <a:p>
            <a:r>
              <a:rPr lang="en-US" sz="2800" b="1" dirty="0" smtClean="0"/>
              <a:t>Q3. </a:t>
            </a:r>
            <a:r>
              <a:rPr lang="en-US" sz="2800" dirty="0" smtClean="0"/>
              <a:t>Can GBI </a:t>
            </a:r>
            <a:r>
              <a:rPr lang="en-US" sz="2800" i="1" dirty="0" smtClean="0"/>
              <a:t> </a:t>
            </a:r>
            <a:r>
              <a:rPr lang="en-US" sz="2800" dirty="0" smtClean="0"/>
              <a:t>generalize over multiple baseline model?</a:t>
            </a:r>
          </a:p>
          <a:p>
            <a:endParaRPr lang="en-US" sz="2800" dirty="0"/>
          </a:p>
          <a:p>
            <a:r>
              <a:rPr lang="en-US" sz="2800" b="1" dirty="0" smtClean="0"/>
              <a:t>Q4.</a:t>
            </a:r>
            <a:r>
              <a:rPr lang="en-US" sz="2800" dirty="0" smtClean="0"/>
              <a:t> Performance of GBI on out-of-domain dataset?</a:t>
            </a:r>
            <a:endParaRPr lang="en-US" altLang="ko-KR" sz="2800" dirty="0">
              <a:sym typeface="Verdana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57</a:t>
            </a:fld>
            <a:endParaRPr lang="en"/>
          </a:p>
        </p:txBody>
      </p:sp>
      <p:sp>
        <p:nvSpPr>
          <p:cNvPr id="23" name="Shape 66"/>
          <p:cNvSpPr txBox="1">
            <a:spLocks noGrp="1"/>
          </p:cNvSpPr>
          <p:nvPr>
            <p:ph type="title"/>
          </p:nvPr>
        </p:nvSpPr>
        <p:spPr>
          <a:xfrm>
            <a:off x="1835700" y="593367"/>
            <a:ext cx="8832300" cy="7636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lvl="0"/>
            <a:r>
              <a:rPr lang="en-US" altLang="ko-KR" dirty="0" smtClean="0">
                <a:sym typeface="Verdana"/>
              </a:rPr>
              <a:t>Research Questions</a:t>
            </a:r>
            <a:endParaRPr lang="en-US" sz="3600" b="1" dirty="0">
              <a:solidFill>
                <a:srgbClr val="404040"/>
              </a:solidFill>
              <a:latin typeface="Apple SD 산돌고딕 Neo 일반체"/>
              <a:ea typeface="Apple SD 산돌고딕 Neo 일반체"/>
              <a:cs typeface="Apple SD 산돌고딕 Neo 일반체"/>
            </a:endParaRPr>
          </a:p>
        </p:txBody>
      </p:sp>
    </p:spTree>
    <p:extLst>
      <p:ext uri="{BB962C8B-B14F-4D97-AF65-F5344CB8AC3E}">
        <p14:creationId xmlns:p14="http://schemas.microsoft.com/office/powerpoint/2010/main" val="1457394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681319" y="1482065"/>
            <a:ext cx="11684346" cy="4555200"/>
          </a:xfrm>
        </p:spPr>
        <p:txBody>
          <a:bodyPr>
            <a:noAutofit/>
          </a:bodyPr>
          <a:lstStyle/>
          <a:p>
            <a:r>
              <a:rPr lang="en-US" sz="2800" b="1" dirty="0" smtClean="0"/>
              <a:t>Q1.</a:t>
            </a:r>
            <a:r>
              <a:rPr lang="en-US" sz="2800" dirty="0" smtClean="0"/>
              <a:t> Does GBI actually </a:t>
            </a:r>
            <a:r>
              <a:rPr lang="en-US" sz="2800" b="1" i="1" dirty="0" smtClean="0"/>
              <a:t>enforce constraints</a:t>
            </a:r>
            <a:r>
              <a:rPr lang="en-US" sz="2800" b="1" dirty="0" smtClean="0"/>
              <a:t>?</a:t>
            </a:r>
          </a:p>
          <a:p>
            <a:endParaRPr lang="en-US" sz="2800" dirty="0" smtClean="0"/>
          </a:p>
          <a:p>
            <a:r>
              <a:rPr lang="en-US" sz="2800" b="1" dirty="0" smtClean="0"/>
              <a:t>Q2.</a:t>
            </a:r>
            <a:r>
              <a:rPr lang="en-US" sz="2800" dirty="0" smtClean="0"/>
              <a:t> </a:t>
            </a:r>
            <a:r>
              <a:rPr lang="en-US" sz="2800" dirty="0"/>
              <a:t>Does </a:t>
            </a:r>
            <a:r>
              <a:rPr lang="en-US" sz="2800" b="1" dirty="0" smtClean="0"/>
              <a:t>GBI enforce constraints 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smtClean="0"/>
              <a:t>		</a:t>
            </a:r>
            <a:r>
              <a:rPr lang="en-US" sz="2800" b="1" i="1" dirty="0" smtClean="0"/>
              <a:t>without </a:t>
            </a:r>
            <a:r>
              <a:rPr lang="en-US" sz="2800" b="1" i="1" dirty="0"/>
              <a:t>compromising  </a:t>
            </a:r>
            <a:r>
              <a:rPr lang="en-US" sz="2800" dirty="0" smtClean="0"/>
              <a:t>the </a:t>
            </a:r>
            <a:r>
              <a:rPr lang="en-US" sz="2800" b="1" i="1" dirty="0" smtClean="0"/>
              <a:t>F1 score </a:t>
            </a:r>
            <a:r>
              <a:rPr lang="en-US" sz="2800" dirty="0" smtClean="0"/>
              <a:t>of </a:t>
            </a:r>
            <a:r>
              <a:rPr lang="en-US" sz="2800" dirty="0"/>
              <a:t>the system</a:t>
            </a:r>
            <a:r>
              <a:rPr lang="en-US" sz="2800" dirty="0" smtClean="0"/>
              <a:t>?</a:t>
            </a:r>
            <a:endParaRPr lang="en-US" sz="2800" dirty="0"/>
          </a:p>
          <a:p>
            <a:endParaRPr lang="en-US" sz="2800" b="1" dirty="0" smtClean="0"/>
          </a:p>
          <a:p>
            <a:r>
              <a:rPr lang="en-US" sz="2800" b="1" dirty="0" smtClean="0"/>
              <a:t>Q3. </a:t>
            </a:r>
            <a:r>
              <a:rPr lang="en-US" sz="2800" dirty="0" smtClean="0"/>
              <a:t>Can GBI </a:t>
            </a:r>
            <a:r>
              <a:rPr lang="en-US" sz="2800" i="1" dirty="0" smtClean="0"/>
              <a:t> </a:t>
            </a:r>
            <a:r>
              <a:rPr lang="en-US" sz="2800" dirty="0" smtClean="0"/>
              <a:t>generalize over multiple baseline model?</a:t>
            </a:r>
          </a:p>
          <a:p>
            <a:endParaRPr lang="en-US" sz="2800" dirty="0"/>
          </a:p>
          <a:p>
            <a:r>
              <a:rPr lang="en-US" sz="2800" b="1" dirty="0" smtClean="0"/>
              <a:t>Q4.</a:t>
            </a:r>
            <a:r>
              <a:rPr lang="en-US" sz="2800" dirty="0" smtClean="0"/>
              <a:t> Performance of GBI on out-of-domain dataset?</a:t>
            </a:r>
            <a:endParaRPr lang="en-US" altLang="ko-KR" sz="2800" dirty="0">
              <a:sym typeface="Verdana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58</a:t>
            </a:fld>
            <a:endParaRPr lang="en"/>
          </a:p>
        </p:txBody>
      </p:sp>
      <p:sp>
        <p:nvSpPr>
          <p:cNvPr id="23" name="Shape 66"/>
          <p:cNvSpPr txBox="1">
            <a:spLocks noGrp="1"/>
          </p:cNvSpPr>
          <p:nvPr>
            <p:ph type="title"/>
          </p:nvPr>
        </p:nvSpPr>
        <p:spPr>
          <a:xfrm>
            <a:off x="1835700" y="593367"/>
            <a:ext cx="8832300" cy="7636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lvl="0"/>
            <a:r>
              <a:rPr lang="en-US" altLang="ko-KR" dirty="0" smtClean="0">
                <a:sym typeface="Verdana"/>
              </a:rPr>
              <a:t>Research Questions</a:t>
            </a:r>
            <a:endParaRPr lang="en-US" sz="3600" b="1" dirty="0">
              <a:solidFill>
                <a:srgbClr val="404040"/>
              </a:solidFill>
              <a:latin typeface="Apple SD 산돌고딕 Neo 일반체"/>
              <a:ea typeface="Apple SD 산돌고딕 Neo 일반체"/>
              <a:cs typeface="Apple SD 산돌고딕 Neo 일반체"/>
            </a:endParaRPr>
          </a:p>
        </p:txBody>
      </p:sp>
    </p:spTree>
    <p:extLst>
      <p:ext uri="{BB962C8B-B14F-4D97-AF65-F5344CB8AC3E}">
        <p14:creationId xmlns:p14="http://schemas.microsoft.com/office/powerpoint/2010/main" val="2034572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5</a:t>
            </a:fld>
            <a:endParaRPr lang="en"/>
          </a:p>
        </p:txBody>
      </p:sp>
      <p:sp>
        <p:nvSpPr>
          <p:cNvPr id="23" name="Shape 66"/>
          <p:cNvSpPr txBox="1">
            <a:spLocks noGrp="1"/>
          </p:cNvSpPr>
          <p:nvPr>
            <p:ph type="title"/>
          </p:nvPr>
        </p:nvSpPr>
        <p:spPr>
          <a:xfrm>
            <a:off x="1835700" y="593367"/>
            <a:ext cx="8832300" cy="7636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lvl="0"/>
            <a:r>
              <a:rPr lang="en-US" dirty="0" smtClean="0"/>
              <a:t>Constraints?</a:t>
            </a:r>
            <a:endParaRPr lang="en-US" sz="3600" b="1" dirty="0">
              <a:solidFill>
                <a:srgbClr val="404040"/>
              </a:solidFill>
              <a:latin typeface="Apple SD 산돌고딕 Neo 일반체"/>
              <a:ea typeface="Apple SD 산돌고딕 Neo 일반체"/>
              <a:cs typeface="Apple SD 산돌고딕 Neo 일반체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7535" y="2006403"/>
            <a:ext cx="3587288" cy="2430098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944497" y="4561599"/>
            <a:ext cx="385336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A woman is talking on a cell </a:t>
            </a:r>
            <a:r>
              <a:rPr lang="en-US" sz="2000" dirty="0" smtClean="0"/>
              <a:t>phone.</a:t>
            </a:r>
            <a:endParaRPr lang="en-US" sz="2000" dirty="0"/>
          </a:p>
        </p:txBody>
      </p:sp>
      <p:sp>
        <p:nvSpPr>
          <p:cNvPr id="11" name="Rectangle 10"/>
          <p:cNvSpPr/>
          <p:nvPr/>
        </p:nvSpPr>
        <p:spPr>
          <a:xfrm>
            <a:off x="2602006" y="6162363"/>
            <a:ext cx="886161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Rohrbach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et al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, Object Hallucination in Image Captioning</a:t>
            </a:r>
            <a:r>
              <a:rPr lang="en-US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en-US" smtClean="0">
                <a:solidFill>
                  <a:schemeClr val="bg1">
                    <a:lumMod val="50000"/>
                  </a:schemeClr>
                </a:solidFill>
              </a:rPr>
              <a:t>EMNLP 2018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Text Placeholder 1"/>
          <p:cNvSpPr txBox="1">
            <a:spLocks/>
          </p:cNvSpPr>
          <p:nvPr/>
        </p:nvSpPr>
        <p:spPr>
          <a:xfrm>
            <a:off x="1835700" y="1482065"/>
            <a:ext cx="8520600" cy="45552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rmAutofit/>
          </a:bodyPr>
          <a:lstStyle>
            <a:lvl1pPr marL="342900" lvl="0" indent="-342900" algn="l" defTabSz="457200" rtl="0" eaLnBrk="1" latinLnBrk="0" hangingPunct="1">
              <a:spcBef>
                <a:spcPts val="0"/>
              </a:spcBef>
              <a:buFont typeface="Arial"/>
              <a:buChar char="•"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1pPr>
            <a:lvl2pPr marL="742950" lvl="1" indent="-285750" algn="l" defTabSz="457200" rtl="0" eaLnBrk="1" latinLnBrk="0" hangingPunct="1">
              <a:spcBef>
                <a:spcPts val="0"/>
              </a:spcBef>
              <a:buFont typeface="Arial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2pPr>
            <a:lvl3pPr marL="1143000" lvl="2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3pPr>
            <a:lvl4pPr marL="1600200" lvl="3" indent="-228600" algn="l" defTabSz="457200" rtl="0" eaLnBrk="1" latinLnBrk="0" hangingPunct="1">
              <a:spcBef>
                <a:spcPts val="0"/>
              </a:spcBef>
              <a:buFont typeface="Arial"/>
              <a:buChar char="–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4pPr>
            <a:lvl5pPr marL="2057400" lvl="4" indent="-228600" algn="l" defTabSz="457200" rtl="0" eaLnBrk="1" latinLnBrk="0" hangingPunct="1">
              <a:spcBef>
                <a:spcPts val="0"/>
              </a:spcBef>
              <a:buFont typeface="Arial"/>
              <a:buChar char="»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5pPr>
            <a:lvl6pPr marL="2514600" lvl="5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800" b="1" dirty="0" smtClean="0">
                <a:sym typeface="Verdana"/>
              </a:rPr>
              <a:t>Image-captioning </a:t>
            </a:r>
          </a:p>
          <a:p>
            <a:pPr marL="0" indent="0">
              <a:buFont typeface="Arial"/>
              <a:buNone/>
            </a:pPr>
            <a:endParaRPr lang="en-US" altLang="ko-KR" sz="2800" dirty="0" smtClean="0">
              <a:sym typeface="Verdana"/>
            </a:endParaRPr>
          </a:p>
          <a:p>
            <a:pPr marL="0" indent="0">
              <a:buFont typeface="Arial"/>
              <a:buNone/>
            </a:pPr>
            <a:endParaRPr lang="en-US" altLang="ko-KR" sz="2800" dirty="0" smtClean="0">
              <a:sym typeface="Verdana"/>
            </a:endParaRPr>
          </a:p>
          <a:p>
            <a:pPr marL="0" indent="0">
              <a:buFont typeface="Arial"/>
              <a:buNone/>
            </a:pPr>
            <a:endParaRPr lang="en-US" altLang="ko-KR" sz="2800" dirty="0" smtClean="0">
              <a:sym typeface="Verdana"/>
            </a:endParaRPr>
          </a:p>
          <a:p>
            <a:pPr lvl="1"/>
            <a:endParaRPr lang="en-US" altLang="ko-KR" sz="2400" dirty="0" smtClean="0">
              <a:sym typeface="Verdana"/>
            </a:endParaRPr>
          </a:p>
          <a:p>
            <a:pPr lvl="1"/>
            <a:endParaRPr lang="en-US" altLang="ko-KR" sz="2400" dirty="0" smtClean="0">
              <a:sym typeface="Verdana"/>
            </a:endParaRPr>
          </a:p>
          <a:p>
            <a:pPr lvl="1"/>
            <a:endParaRPr lang="en-US" altLang="ko-KR" sz="2400" dirty="0" smtClean="0">
              <a:sym typeface="Verdana"/>
            </a:endParaRPr>
          </a:p>
          <a:p>
            <a:pPr lvl="1"/>
            <a:endParaRPr lang="en-US" altLang="ko-KR" sz="2400" dirty="0">
              <a:sym typeface="Verdana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2790550" y="4436501"/>
            <a:ext cx="114121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/>
              <a:t>Output</a:t>
            </a:r>
          </a:p>
          <a:p>
            <a:r>
              <a:rPr lang="en-US" sz="2000" b="1" dirty="0" smtClean="0"/>
              <a:t>(caption)</a:t>
            </a:r>
            <a:endParaRPr lang="en-US" sz="2000" b="1" dirty="0"/>
          </a:p>
        </p:txBody>
      </p:sp>
      <p:sp>
        <p:nvSpPr>
          <p:cNvPr id="20" name="Rectangle 19"/>
          <p:cNvSpPr/>
          <p:nvPr/>
        </p:nvSpPr>
        <p:spPr>
          <a:xfrm>
            <a:off x="2794366" y="3091571"/>
            <a:ext cx="99161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/>
              <a:t>Input</a:t>
            </a:r>
          </a:p>
          <a:p>
            <a:r>
              <a:rPr lang="en-US" sz="2000" b="1" dirty="0" smtClean="0"/>
              <a:t>(image)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98049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681319" y="1482065"/>
            <a:ext cx="11684346" cy="4555200"/>
          </a:xfrm>
        </p:spPr>
        <p:txBody>
          <a:bodyPr>
            <a:noAutofit/>
          </a:bodyPr>
          <a:lstStyle/>
          <a:p>
            <a:r>
              <a:rPr lang="en-US" sz="2800" b="1" dirty="0"/>
              <a:t>Q1.</a:t>
            </a:r>
            <a:r>
              <a:rPr lang="en-US" sz="2800" dirty="0"/>
              <a:t> Does GBI actually </a:t>
            </a:r>
            <a:r>
              <a:rPr lang="en-US" sz="2800" b="1" i="1" dirty="0"/>
              <a:t>enforce constraints</a:t>
            </a:r>
            <a:r>
              <a:rPr lang="en-US" sz="2800" b="1" dirty="0"/>
              <a:t>?</a:t>
            </a:r>
          </a:p>
          <a:p>
            <a:endParaRPr lang="en-US" sz="2800" dirty="0"/>
          </a:p>
          <a:p>
            <a:r>
              <a:rPr lang="en-US" sz="2800" b="1" dirty="0"/>
              <a:t>Q2.</a:t>
            </a:r>
            <a:r>
              <a:rPr lang="en-US" sz="2800" dirty="0"/>
              <a:t> Does </a:t>
            </a:r>
            <a:r>
              <a:rPr lang="en-US" sz="2800" b="1" dirty="0"/>
              <a:t>GBI enforce constraints </a:t>
            </a:r>
            <a:r>
              <a:rPr lang="en-US" sz="2800" dirty="0"/>
              <a:t/>
            </a:r>
            <a:br>
              <a:rPr lang="en-US" sz="2800" dirty="0"/>
            </a:br>
            <a:r>
              <a:rPr lang="en-US" sz="2800" dirty="0"/>
              <a:t>		</a:t>
            </a:r>
            <a:r>
              <a:rPr lang="en-US" sz="2800" b="1" i="1" dirty="0"/>
              <a:t>without compromising  </a:t>
            </a:r>
            <a:r>
              <a:rPr lang="en-US" sz="2800" dirty="0"/>
              <a:t>the </a:t>
            </a:r>
            <a:r>
              <a:rPr lang="en-US" sz="2800" b="1" i="1" dirty="0"/>
              <a:t>F1 score </a:t>
            </a:r>
            <a:r>
              <a:rPr lang="en-US" sz="2800" dirty="0"/>
              <a:t>of the system?</a:t>
            </a:r>
          </a:p>
          <a:p>
            <a:endParaRPr lang="en-US" sz="2800" b="1" dirty="0" smtClean="0"/>
          </a:p>
          <a:p>
            <a:r>
              <a:rPr lang="en-US" sz="2800" b="1" dirty="0" smtClean="0"/>
              <a:t>Q3. </a:t>
            </a:r>
            <a:r>
              <a:rPr lang="en-US" sz="2800" i="1" dirty="0" smtClean="0"/>
              <a:t>Can </a:t>
            </a:r>
            <a:r>
              <a:rPr lang="en-US" sz="2800" b="1" i="1" dirty="0" smtClean="0"/>
              <a:t>GBI</a:t>
            </a:r>
            <a:r>
              <a:rPr lang="en-US" sz="2800" i="1" dirty="0" smtClean="0"/>
              <a:t>  </a:t>
            </a:r>
            <a:r>
              <a:rPr lang="en-US" sz="2800" b="1" i="1" dirty="0" smtClean="0"/>
              <a:t>generalize </a:t>
            </a:r>
            <a:r>
              <a:rPr lang="en-US" sz="2800" dirty="0" smtClean="0"/>
              <a:t>over multiple baseline model?</a:t>
            </a:r>
          </a:p>
          <a:p>
            <a:endParaRPr lang="en-US" sz="2800" dirty="0"/>
          </a:p>
          <a:p>
            <a:r>
              <a:rPr lang="en-US" sz="2800" b="1" dirty="0" smtClean="0"/>
              <a:t>Q4.</a:t>
            </a:r>
            <a:r>
              <a:rPr lang="en-US" sz="2800" dirty="0" smtClean="0"/>
              <a:t> Performance of GBI on out-of-domain dataset?</a:t>
            </a:r>
            <a:endParaRPr lang="en-US" altLang="ko-KR" sz="2800" dirty="0">
              <a:sym typeface="Verdana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59</a:t>
            </a:fld>
            <a:endParaRPr lang="en"/>
          </a:p>
        </p:txBody>
      </p:sp>
      <p:sp>
        <p:nvSpPr>
          <p:cNvPr id="23" name="Shape 66"/>
          <p:cNvSpPr txBox="1">
            <a:spLocks noGrp="1"/>
          </p:cNvSpPr>
          <p:nvPr>
            <p:ph type="title"/>
          </p:nvPr>
        </p:nvSpPr>
        <p:spPr>
          <a:xfrm>
            <a:off x="1835700" y="593367"/>
            <a:ext cx="8832300" cy="7636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lvl="0"/>
            <a:r>
              <a:rPr lang="en-US" altLang="ko-KR" dirty="0" smtClean="0">
                <a:sym typeface="Verdana"/>
              </a:rPr>
              <a:t>Research Questions</a:t>
            </a:r>
            <a:endParaRPr lang="en-US" sz="3600" b="1" dirty="0">
              <a:solidFill>
                <a:srgbClr val="404040"/>
              </a:solidFill>
              <a:latin typeface="Apple SD 산돌고딕 Neo 일반체"/>
              <a:ea typeface="Apple SD 산돌고딕 Neo 일반체"/>
              <a:cs typeface="Apple SD 산돌고딕 Neo 일반체"/>
            </a:endParaRPr>
          </a:p>
        </p:txBody>
      </p:sp>
    </p:spTree>
    <p:extLst>
      <p:ext uri="{BB962C8B-B14F-4D97-AF65-F5344CB8AC3E}">
        <p14:creationId xmlns:p14="http://schemas.microsoft.com/office/powerpoint/2010/main" val="1352437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681319" y="1482065"/>
            <a:ext cx="11684346" cy="4555200"/>
          </a:xfrm>
        </p:spPr>
        <p:txBody>
          <a:bodyPr>
            <a:noAutofit/>
          </a:bodyPr>
          <a:lstStyle/>
          <a:p>
            <a:r>
              <a:rPr lang="en-US" sz="2800" b="1" dirty="0"/>
              <a:t>Q1.</a:t>
            </a:r>
            <a:r>
              <a:rPr lang="en-US" sz="2800" dirty="0"/>
              <a:t> Does GBI actually </a:t>
            </a:r>
            <a:r>
              <a:rPr lang="en-US" sz="2800" b="1" i="1" dirty="0"/>
              <a:t>enforce constraints</a:t>
            </a:r>
            <a:r>
              <a:rPr lang="en-US" sz="2800" b="1" dirty="0"/>
              <a:t>?</a:t>
            </a:r>
          </a:p>
          <a:p>
            <a:endParaRPr lang="en-US" sz="2800" dirty="0"/>
          </a:p>
          <a:p>
            <a:r>
              <a:rPr lang="en-US" sz="2800" b="1" dirty="0"/>
              <a:t>Q2.</a:t>
            </a:r>
            <a:r>
              <a:rPr lang="en-US" sz="2800" dirty="0"/>
              <a:t> Does </a:t>
            </a:r>
            <a:r>
              <a:rPr lang="en-US" sz="2800" b="1" dirty="0"/>
              <a:t>GBI enforce constraints </a:t>
            </a:r>
            <a:r>
              <a:rPr lang="en-US" sz="2800" dirty="0"/>
              <a:t/>
            </a:r>
            <a:br>
              <a:rPr lang="en-US" sz="2800" dirty="0"/>
            </a:br>
            <a:r>
              <a:rPr lang="en-US" sz="2800" dirty="0"/>
              <a:t>		</a:t>
            </a:r>
            <a:r>
              <a:rPr lang="en-US" sz="2800" b="1" i="1" dirty="0"/>
              <a:t>without compromising  </a:t>
            </a:r>
            <a:r>
              <a:rPr lang="en-US" sz="2800" dirty="0"/>
              <a:t>the </a:t>
            </a:r>
            <a:r>
              <a:rPr lang="en-US" sz="2800" b="1" i="1" dirty="0"/>
              <a:t>F1 score </a:t>
            </a:r>
            <a:r>
              <a:rPr lang="en-US" sz="2800" dirty="0"/>
              <a:t>of the system?</a:t>
            </a:r>
          </a:p>
          <a:p>
            <a:endParaRPr lang="en-US" sz="2800" b="1" dirty="0"/>
          </a:p>
          <a:p>
            <a:r>
              <a:rPr lang="en-US" sz="2800" b="1" dirty="0"/>
              <a:t>Q3. </a:t>
            </a:r>
            <a:r>
              <a:rPr lang="en-US" sz="2800" i="1" dirty="0"/>
              <a:t>Can </a:t>
            </a:r>
            <a:r>
              <a:rPr lang="en-US" sz="2800" b="1" i="1" dirty="0"/>
              <a:t>GBI</a:t>
            </a:r>
            <a:r>
              <a:rPr lang="en-US" sz="2800" i="1" dirty="0"/>
              <a:t>  </a:t>
            </a:r>
            <a:r>
              <a:rPr lang="en-US" sz="2800" b="1" i="1" dirty="0"/>
              <a:t>generalize </a:t>
            </a:r>
            <a:r>
              <a:rPr lang="en-US" sz="2800" dirty="0"/>
              <a:t>over multiple baseline model?</a:t>
            </a:r>
          </a:p>
          <a:p>
            <a:endParaRPr lang="en-US" sz="2800" dirty="0"/>
          </a:p>
          <a:p>
            <a:r>
              <a:rPr lang="en-US" sz="2800" b="1" dirty="0" smtClean="0"/>
              <a:t>Q4.</a:t>
            </a:r>
            <a:r>
              <a:rPr lang="en-US" sz="2800" dirty="0" smtClean="0"/>
              <a:t> How is the performance of </a:t>
            </a:r>
            <a:r>
              <a:rPr lang="en-US" sz="2800" b="1" i="1" dirty="0" smtClean="0"/>
              <a:t>GBI on out-of-domain </a:t>
            </a:r>
            <a:r>
              <a:rPr lang="en-US" sz="2800" dirty="0" smtClean="0"/>
              <a:t>dataset?</a:t>
            </a:r>
            <a:endParaRPr lang="en-US" altLang="ko-KR" sz="2800" dirty="0">
              <a:sym typeface="Verdana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60</a:t>
            </a:fld>
            <a:endParaRPr lang="en"/>
          </a:p>
        </p:txBody>
      </p:sp>
      <p:sp>
        <p:nvSpPr>
          <p:cNvPr id="23" name="Shape 66"/>
          <p:cNvSpPr txBox="1">
            <a:spLocks noGrp="1"/>
          </p:cNvSpPr>
          <p:nvPr>
            <p:ph type="title"/>
          </p:nvPr>
        </p:nvSpPr>
        <p:spPr>
          <a:xfrm>
            <a:off x="1835700" y="593367"/>
            <a:ext cx="8832300" cy="7636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lvl="0"/>
            <a:r>
              <a:rPr lang="en-US" altLang="ko-KR" dirty="0" smtClean="0">
                <a:sym typeface="Verdana"/>
              </a:rPr>
              <a:t>Research Questions</a:t>
            </a:r>
            <a:endParaRPr lang="en-US" sz="3600" b="1" dirty="0">
              <a:solidFill>
                <a:srgbClr val="404040"/>
              </a:solidFill>
              <a:latin typeface="Apple SD 산돌고딕 Neo 일반체"/>
              <a:ea typeface="Apple SD 산돌고딕 Neo 일반체"/>
              <a:cs typeface="Apple SD 산돌고딕 Neo 일반체"/>
            </a:endParaRPr>
          </a:p>
        </p:txBody>
      </p:sp>
    </p:spTree>
    <p:extLst>
      <p:ext uri="{BB962C8B-B14F-4D97-AF65-F5344CB8AC3E}">
        <p14:creationId xmlns:p14="http://schemas.microsoft.com/office/powerpoint/2010/main" val="692724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61</a:t>
            </a:fld>
            <a:endParaRPr lang="en"/>
          </a:p>
        </p:txBody>
      </p:sp>
      <p:sp>
        <p:nvSpPr>
          <p:cNvPr id="23" name="Shape 66"/>
          <p:cNvSpPr txBox="1">
            <a:spLocks noGrp="1"/>
          </p:cNvSpPr>
          <p:nvPr>
            <p:ph type="title"/>
          </p:nvPr>
        </p:nvSpPr>
        <p:spPr>
          <a:xfrm>
            <a:off x="1835700" y="593367"/>
            <a:ext cx="8832300" cy="7636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lvl="0"/>
            <a:r>
              <a:rPr lang="en-US" dirty="0" smtClean="0"/>
              <a:t>Back to SRL</a:t>
            </a:r>
            <a:endParaRPr lang="en-US" sz="3600" b="1" dirty="0">
              <a:solidFill>
                <a:srgbClr val="404040"/>
              </a:solidFill>
              <a:latin typeface="Apple SD 산돌고딕 Neo 일반체"/>
              <a:ea typeface="Apple SD 산돌고딕 Neo 일반체"/>
              <a:cs typeface="Apple SD 산돌고딕 Neo 일반체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2285620" y="2768165"/>
            <a:ext cx="5036093" cy="579581"/>
          </a:xfrm>
          <a:prstGeom prst="rect">
            <a:avLst/>
          </a:prstGeom>
          <a:solidFill>
            <a:srgbClr val="000000">
              <a:alpha val="92000"/>
            </a:srgb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9" tIns="34295" rIns="68589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3600" b="1" dirty="0"/>
              <a:t>SRL</a:t>
            </a:r>
          </a:p>
        </p:txBody>
      </p:sp>
      <p:sp>
        <p:nvSpPr>
          <p:cNvPr id="43" name="Right Arrow 42"/>
          <p:cNvSpPr/>
          <p:nvPr/>
        </p:nvSpPr>
        <p:spPr>
          <a:xfrm rot="16200000">
            <a:off x="2898333" y="3452953"/>
            <a:ext cx="734028" cy="481978"/>
          </a:xfrm>
          <a:prstGeom prst="rightArrow">
            <a:avLst/>
          </a:prstGeom>
          <a:solidFill>
            <a:srgbClr val="0070C0">
              <a:alpha val="92000"/>
            </a:srgb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9" tIns="34295" rIns="68589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/>
          </a:p>
        </p:txBody>
      </p:sp>
      <p:sp>
        <p:nvSpPr>
          <p:cNvPr id="46" name="Right Arrow 45"/>
          <p:cNvSpPr/>
          <p:nvPr/>
        </p:nvSpPr>
        <p:spPr>
          <a:xfrm rot="5400000">
            <a:off x="6154607" y="3499146"/>
            <a:ext cx="734028" cy="481978"/>
          </a:xfrm>
          <a:prstGeom prst="rightArrow">
            <a:avLst/>
          </a:prstGeom>
          <a:solidFill>
            <a:srgbClr val="F79646">
              <a:alpha val="92000"/>
            </a:srgb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9" tIns="34295" rIns="68589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5864756" y="4146288"/>
            <a:ext cx="1320781" cy="378220"/>
          </a:xfrm>
          <a:prstGeom prst="rect">
            <a:avLst/>
          </a:prstGeom>
          <a:noFill/>
          <a:ln w="38100" cmpd="sng">
            <a:solidFill>
              <a:srgbClr val="F79646"/>
            </a:solidFill>
          </a:ln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400" b="1" dirty="0">
                <a:solidFill>
                  <a:srgbClr val="000000"/>
                </a:solidFill>
              </a:rPr>
              <a:t>Y</a:t>
            </a:r>
            <a:r>
              <a:rPr lang="en-US" sz="2400" dirty="0">
                <a:solidFill>
                  <a:srgbClr val="000000"/>
                </a:solidFill>
              </a:rPr>
              <a:t> (output)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566391" y="4135725"/>
            <a:ext cx="1199808" cy="393806"/>
          </a:xfrm>
          <a:prstGeom prst="rect">
            <a:avLst/>
          </a:prstGeom>
          <a:noFill/>
          <a:ln w="38100" cmpd="sng">
            <a:solidFill>
              <a:srgbClr val="00B0F0"/>
            </a:solidFill>
          </a:ln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400" b="1" dirty="0">
                <a:solidFill>
                  <a:srgbClr val="000000"/>
                </a:solidFill>
              </a:rPr>
              <a:t>X </a:t>
            </a:r>
            <a:r>
              <a:rPr lang="en-US" sz="2400" dirty="0">
                <a:solidFill>
                  <a:srgbClr val="000000"/>
                </a:solidFill>
              </a:rPr>
              <a:t>(Input )</a:t>
            </a:r>
            <a:endParaRPr lang="en-US" sz="2400" b="1" dirty="0">
              <a:solidFill>
                <a:srgbClr val="000000"/>
              </a:solidFill>
            </a:endParaRPr>
          </a:p>
        </p:txBody>
      </p:sp>
      <p:sp>
        <p:nvSpPr>
          <p:cNvPr id="15" name="Text Placeholder 1"/>
          <p:cNvSpPr>
            <a:spLocks noGrp="1"/>
          </p:cNvSpPr>
          <p:nvPr>
            <p:ph type="body" idx="1"/>
          </p:nvPr>
        </p:nvSpPr>
        <p:spPr>
          <a:xfrm>
            <a:off x="1835700" y="1482065"/>
            <a:ext cx="8520600" cy="4555200"/>
          </a:xfrm>
        </p:spPr>
        <p:txBody>
          <a:bodyPr>
            <a:normAutofit/>
          </a:bodyPr>
          <a:lstStyle/>
          <a:p>
            <a:r>
              <a:rPr lang="en-US" altLang="ko-KR" sz="2800" dirty="0" smtClean="0">
                <a:sym typeface="Verdana"/>
              </a:rPr>
              <a:t>Revisiting </a:t>
            </a:r>
            <a:r>
              <a:rPr lang="en-US" altLang="ko-KR" sz="2800" i="1" dirty="0" smtClean="0">
                <a:sym typeface="Verdana"/>
              </a:rPr>
              <a:t>Semantic Role Labeling (SRL)</a:t>
            </a:r>
          </a:p>
          <a:p>
            <a:pPr lvl="1"/>
            <a:r>
              <a:rPr lang="en-US" altLang="ko-KR" sz="2000" dirty="0">
                <a:sym typeface="Verdana"/>
              </a:rPr>
              <a:t>Finding ( Agent (arg0), Patient (arg1) ) given verb</a:t>
            </a:r>
            <a:endParaRPr lang="en-US" altLang="ko-KR" sz="1800" dirty="0">
              <a:sym typeface="Verdana"/>
            </a:endParaRPr>
          </a:p>
          <a:p>
            <a:pPr lvl="1"/>
            <a:endParaRPr lang="en-US" altLang="ko-KR" sz="2000" dirty="0">
              <a:sym typeface="Verdan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245299" y="4654629"/>
            <a:ext cx="2040095" cy="67741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400" dirty="0">
                <a:solidFill>
                  <a:srgbClr val="000000"/>
                </a:solidFill>
              </a:rPr>
              <a:t>“He walked </a:t>
            </a:r>
            <a:br>
              <a:rPr lang="en-US" sz="2400" dirty="0">
                <a:solidFill>
                  <a:srgbClr val="000000"/>
                </a:solidFill>
              </a:rPr>
            </a:br>
            <a:r>
              <a:rPr lang="en-US" sz="2400" dirty="0">
                <a:solidFill>
                  <a:srgbClr val="000000"/>
                </a:solidFill>
              </a:rPr>
              <a:t>in the park”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657876" y="4622048"/>
            <a:ext cx="2040095" cy="118121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2400" dirty="0">
                <a:solidFill>
                  <a:srgbClr val="000000"/>
                </a:solidFill>
              </a:rPr>
              <a:t>VERB </a:t>
            </a:r>
            <a:r>
              <a:rPr lang="mr-IN" sz="2400" dirty="0">
                <a:solidFill>
                  <a:srgbClr val="000000"/>
                </a:solidFill>
              </a:rPr>
              <a:t>–</a:t>
            </a:r>
            <a:r>
              <a:rPr lang="en-US" sz="2400" dirty="0">
                <a:solidFill>
                  <a:srgbClr val="000000"/>
                </a:solidFill>
              </a:rPr>
              <a:t> walked</a:t>
            </a:r>
          </a:p>
          <a:p>
            <a:pPr>
              <a:lnSpc>
                <a:spcPct val="90000"/>
              </a:lnSpc>
            </a:pPr>
            <a:r>
              <a:rPr lang="en-US" sz="2400" dirty="0">
                <a:solidFill>
                  <a:srgbClr val="000000"/>
                </a:solidFill>
              </a:rPr>
              <a:t>ARG0 </a:t>
            </a:r>
            <a:r>
              <a:rPr lang="mr-IN" sz="2400" dirty="0">
                <a:solidFill>
                  <a:srgbClr val="000000"/>
                </a:solidFill>
              </a:rPr>
              <a:t>–</a:t>
            </a:r>
            <a:r>
              <a:rPr lang="en-US" sz="2400" dirty="0">
                <a:solidFill>
                  <a:srgbClr val="000000"/>
                </a:solidFill>
              </a:rPr>
              <a:t> He</a:t>
            </a:r>
          </a:p>
          <a:p>
            <a:pPr>
              <a:lnSpc>
                <a:spcPct val="90000"/>
              </a:lnSpc>
            </a:pPr>
            <a:r>
              <a:rPr lang="en-US" sz="2400" dirty="0">
                <a:solidFill>
                  <a:srgbClr val="000000"/>
                </a:solidFill>
              </a:rPr>
              <a:t>LOC</a:t>
            </a:r>
            <a:r>
              <a:rPr lang="mr-IN" sz="2400" dirty="0">
                <a:solidFill>
                  <a:srgbClr val="000000"/>
                </a:solidFill>
              </a:rPr>
              <a:t>–</a:t>
            </a:r>
            <a:r>
              <a:rPr lang="en-US" sz="2400" dirty="0">
                <a:solidFill>
                  <a:srgbClr val="000000"/>
                </a:solidFill>
              </a:rPr>
              <a:t> in the park</a:t>
            </a:r>
          </a:p>
          <a:p>
            <a:pPr>
              <a:lnSpc>
                <a:spcPct val="90000"/>
              </a:lnSpc>
            </a:pPr>
            <a:endParaRPr lang="en-US" sz="2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3981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1835700" y="593367"/>
            <a:ext cx="8520600" cy="7636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lvl="0"/>
            <a:r>
              <a:rPr lang="en-US" dirty="0" smtClean="0"/>
              <a:t>Syntactic constraint on SRL</a:t>
            </a:r>
            <a:endParaRPr lang="en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62</a:t>
            </a:fld>
            <a:endParaRPr lang="en"/>
          </a:p>
        </p:txBody>
      </p:sp>
      <p:sp>
        <p:nvSpPr>
          <p:cNvPr id="5" name="TextBox 4"/>
          <p:cNvSpPr txBox="1"/>
          <p:nvPr/>
        </p:nvSpPr>
        <p:spPr>
          <a:xfrm>
            <a:off x="-251696" y="1796381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Text Placeholder 1"/>
          <p:cNvSpPr txBox="1">
            <a:spLocks/>
          </p:cNvSpPr>
          <p:nvPr/>
        </p:nvSpPr>
        <p:spPr>
          <a:xfrm>
            <a:off x="1835700" y="1482065"/>
            <a:ext cx="8520600" cy="45552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rmAutofit/>
          </a:bodyPr>
          <a:lstStyle>
            <a:lvl1pPr marL="342900" lvl="0" indent="-342900" algn="l" defTabSz="457200" rtl="0" eaLnBrk="1" latinLnBrk="0" hangingPunct="1">
              <a:spcBef>
                <a:spcPts val="0"/>
              </a:spcBef>
              <a:buFont typeface="Arial"/>
              <a:buChar char="•"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1pPr>
            <a:lvl2pPr marL="742950" lvl="1" indent="-285750" algn="l" defTabSz="457200" rtl="0" eaLnBrk="1" latinLnBrk="0" hangingPunct="1">
              <a:spcBef>
                <a:spcPts val="0"/>
              </a:spcBef>
              <a:buFont typeface="Arial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2pPr>
            <a:lvl3pPr marL="1143000" lvl="2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3pPr>
            <a:lvl4pPr marL="1600200" lvl="3" indent="-228600" algn="l" defTabSz="457200" rtl="0" eaLnBrk="1" latinLnBrk="0" hangingPunct="1">
              <a:spcBef>
                <a:spcPts val="0"/>
              </a:spcBef>
              <a:buFont typeface="Arial"/>
              <a:buChar char="–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4pPr>
            <a:lvl5pPr marL="2057400" lvl="4" indent="-228600" algn="l" defTabSz="457200" rtl="0" eaLnBrk="1" latinLnBrk="0" hangingPunct="1">
              <a:spcBef>
                <a:spcPts val="0"/>
              </a:spcBef>
              <a:buFont typeface="Arial"/>
              <a:buChar char="»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5pPr>
            <a:lvl6pPr marL="2514600" lvl="5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altLang="ko-KR" sz="2400" dirty="0">
              <a:sym typeface="Verdana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94651" y="2722679"/>
            <a:ext cx="2040095" cy="67741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400" dirty="0">
                <a:solidFill>
                  <a:srgbClr val="000000"/>
                </a:solidFill>
              </a:rPr>
              <a:t>“He walked </a:t>
            </a:r>
            <a:br>
              <a:rPr lang="en-US" sz="2400" dirty="0">
                <a:solidFill>
                  <a:srgbClr val="000000"/>
                </a:solidFill>
              </a:rPr>
            </a:br>
            <a:r>
              <a:rPr lang="en-US" sz="2400" dirty="0">
                <a:solidFill>
                  <a:srgbClr val="000000"/>
                </a:solidFill>
              </a:rPr>
              <a:t>in the park”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375422" y="2165713"/>
            <a:ext cx="1199808" cy="393806"/>
          </a:xfrm>
          <a:prstGeom prst="rect">
            <a:avLst/>
          </a:prstGeom>
          <a:noFill/>
          <a:ln w="38100" cmpd="sng">
            <a:solidFill>
              <a:srgbClr val="00B0F0"/>
            </a:solidFill>
          </a:ln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400" b="1" dirty="0">
                <a:solidFill>
                  <a:srgbClr val="000000"/>
                </a:solidFill>
              </a:rPr>
              <a:t>X </a:t>
            </a:r>
            <a:r>
              <a:rPr lang="en-US" sz="2400" dirty="0">
                <a:solidFill>
                  <a:srgbClr val="000000"/>
                </a:solidFill>
              </a:rPr>
              <a:t>(Input )</a:t>
            </a:r>
            <a:endParaRPr lang="en-US" sz="2400" b="1" dirty="0">
              <a:solidFill>
                <a:srgbClr val="0000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584144" y="3013840"/>
            <a:ext cx="375089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(He</a:t>
            </a:r>
            <a:r>
              <a:rPr lang="en-US" sz="2400" dirty="0" smtClean="0"/>
              <a:t>), (</a:t>
            </a:r>
            <a:r>
              <a:rPr lang="en-US" sz="2400" dirty="0"/>
              <a:t>walked</a:t>
            </a:r>
            <a:r>
              <a:rPr lang="en-US" sz="2400" dirty="0" smtClean="0"/>
              <a:t>), (</a:t>
            </a:r>
            <a:r>
              <a:rPr lang="en-US" sz="2400" dirty="0"/>
              <a:t>in the park</a:t>
            </a:r>
            <a:r>
              <a:rPr lang="en-US" sz="2400" dirty="0" smtClean="0"/>
              <a:t>), </a:t>
            </a:r>
          </a:p>
          <a:p>
            <a:r>
              <a:rPr lang="en-US" sz="2400" dirty="0" smtClean="0"/>
              <a:t>(walked in the park),</a:t>
            </a:r>
            <a:br>
              <a:rPr lang="en-US" sz="2400" dirty="0" smtClean="0"/>
            </a:br>
            <a:r>
              <a:rPr lang="en-US" sz="2400" dirty="0" smtClean="0"/>
              <a:t>(He walked in the park)</a:t>
            </a:r>
            <a:endParaRPr lang="en-US" sz="2400" dirty="0"/>
          </a:p>
        </p:txBody>
      </p:sp>
      <p:sp>
        <p:nvSpPr>
          <p:cNvPr id="25" name="TextBox 24"/>
          <p:cNvSpPr txBox="1"/>
          <p:nvPr/>
        </p:nvSpPr>
        <p:spPr>
          <a:xfrm>
            <a:off x="6735144" y="2543926"/>
            <a:ext cx="315503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Possible span candidate</a:t>
            </a:r>
            <a:endParaRPr lang="en-US" sz="2400" dirty="0"/>
          </a:p>
        </p:txBody>
      </p:sp>
      <p:sp>
        <p:nvSpPr>
          <p:cNvPr id="29" name="Left Brace 28"/>
          <p:cNvSpPr/>
          <p:nvPr/>
        </p:nvSpPr>
        <p:spPr>
          <a:xfrm rot="10800000">
            <a:off x="10100936" y="2927559"/>
            <a:ext cx="294906" cy="1399160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 Placeholder 1"/>
          <p:cNvSpPr txBox="1">
            <a:spLocks/>
          </p:cNvSpPr>
          <p:nvPr/>
        </p:nvSpPr>
        <p:spPr>
          <a:xfrm>
            <a:off x="1835699" y="1488789"/>
            <a:ext cx="10192509" cy="45552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rmAutofit/>
          </a:bodyPr>
          <a:lstStyle>
            <a:lvl1pPr marL="342900" lvl="0" indent="-342900" algn="l" defTabSz="457200" rtl="0" eaLnBrk="1" latinLnBrk="0" hangingPunct="1">
              <a:spcBef>
                <a:spcPts val="0"/>
              </a:spcBef>
              <a:buFont typeface="Arial"/>
              <a:buChar char="•"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1pPr>
            <a:lvl2pPr marL="742950" lvl="1" indent="-285750" algn="l" defTabSz="457200" rtl="0" eaLnBrk="1" latinLnBrk="0" hangingPunct="1">
              <a:spcBef>
                <a:spcPts val="0"/>
              </a:spcBef>
              <a:buFont typeface="Arial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2pPr>
            <a:lvl3pPr marL="1143000" lvl="2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3pPr>
            <a:lvl4pPr marL="1600200" lvl="3" indent="-228600" algn="l" defTabSz="457200" rtl="0" eaLnBrk="1" latinLnBrk="0" hangingPunct="1">
              <a:spcBef>
                <a:spcPts val="0"/>
              </a:spcBef>
              <a:buFont typeface="Arial"/>
              <a:buChar char="–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4pPr>
            <a:lvl5pPr marL="2057400" lvl="4" indent="-228600" algn="l" defTabSz="457200" rtl="0" eaLnBrk="1" latinLnBrk="0" hangingPunct="1">
              <a:spcBef>
                <a:spcPts val="0"/>
              </a:spcBef>
              <a:buFont typeface="Arial"/>
              <a:buChar char="»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5pPr>
            <a:lvl6pPr marL="2514600" lvl="5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800" dirty="0" smtClean="0">
                <a:sym typeface="Verdana"/>
              </a:rPr>
              <a:t>Given syntax tree, span candidates were </a:t>
            </a:r>
            <a:r>
              <a:rPr lang="en-US" altLang="ko-KR" sz="2800" b="1" i="1" dirty="0" smtClean="0">
                <a:sym typeface="Verdana"/>
              </a:rPr>
              <a:t>limited </a:t>
            </a:r>
            <a:r>
              <a:rPr lang="en-US" altLang="ko-KR" sz="2800" dirty="0" smtClean="0">
                <a:sym typeface="Verdana"/>
              </a:rPr>
              <a:t>by syntactic information</a:t>
            </a:r>
            <a:r>
              <a:rPr lang="en-US" altLang="ko-KR" sz="2800" b="1" i="1" dirty="0" smtClean="0">
                <a:sym typeface="Verdana"/>
              </a:rPr>
              <a:t>.</a:t>
            </a:r>
            <a:endParaRPr lang="en-US" altLang="ko-KR" sz="2400" b="1" i="1" dirty="0">
              <a:sym typeface="Verdana"/>
            </a:endParaRPr>
          </a:p>
        </p:txBody>
      </p:sp>
      <p:sp>
        <p:nvSpPr>
          <p:cNvPr id="4" name="AutoShape 2" descr="data:image/png;base64,iVBORw0KGgoAAAANSUhEUgAAAMoAAAC2CAYAAACYhRISAAAeOUlEQVR4Xu1dCZiN5fu+kZnsRjOEBmOIZIls2bMvP7RY+iVRErIXyZJooZRs5YcxIdHCX1qGZB9ZCjEkY0tR9kiyb//rfr/eM+d8znDOnPU753muy2Vmzve97/vd73uf53ne7/ueO9P169evQ0wQEARuikAmIYqsEEHg1ggIUW6NkRwhCECIIotAEHABASGKCyDJIYKAEEXWgCDgAgJCFBdAkkMEASGKrAFBwAUEhCgugCSHCAJCFFkDgoALCAhRXABJDhEEhCiyBgQBFxAQorgAkhwiCAhRZA0IAi4gIERxASQ5RBAIe6IcPgxcvQpkzQrkzw9kyiSLQhC4EYGwJcr27cBjjwE//5wGSq5cQGIi0KaNEEbI4ohAWBLl11+BuDgDiFdeAapXB3buBJ5/3vjbrFnAk0/KUhEE0hAIS6LMnQt06AAkJwO1a6eBQS9TvjzQsiXw+edAliyyVAQBA4GwIwpffO7aFfjqK2D3biBPHsel0LMnkJICLFsG3H67LBNBIEyJwsueORN46imgXTtgyBCgVCkhhRDi5giEnUchHMePA/XqOSbyTZoAzZsDDRsCZcrIshEEJJlXCFy5AmzcCKxcaYRhGzakATNqFDB4sCwVQSDMk/lz54CICOC229KAOH0aWLcO6NUL+OUXYNcu4O67ZakIAmGao5w9a+xsNWgATJt24zKYPx9o29bwNpUryzIRBMKUKBcuANWqAUeOGB4kPt5xKbz5phF2bd4MVKoky0QQCFOi8LIXLgQeftgAgHfiK1YE+CjLJ58As2cb91ZWrHAMzWTBhDcCYbnrxSn/+mugSxfg2DHHBTBoEDBwIHDHHeG9MOTqZdfLhsClS8DBg8Dly8ZDkQUKADlzyhIRBG5EIGw9iiwGQcAdBIQo7qAlx4YtAkKUsJ16uXB3EBCiuIOWHBu2CIQtUapXr47vv//eNvHNmzeH/henX1YJ22UhF25GIGyIsmnTJtSpUwfnz593wCBnzpw4c+YMFi1aZPsXGRlpI00D3sIXC3sEQpooZcuWxY4dOxwmOVOmTGjWrBmSkpLSnfzU1FQbadasWWMjTYsWLVCoUKGwXzThCEBIESUxMRHPPfccLvEGiZ1FRUXh5MmTGZpftqW9DckVExNjI06tWrUy1KacZD0ELE+UYsWK4bfffnNAPnPmzOjYsSNm8g0tL1tKSoqNOPzZPreJjo72cm/SXLAgYDmiDB8+HKNGjcJV1hiyswIFCuAIn3T0o5lzG24CkDgM0apUqeLHkUhXvkbAEkS58847cfToUQcssmTJgiFDhuDVV1/1NUYut79x40blbRii7d+/38Hb5GItJDHLIhCUROncuTNmz56Na9euOQBbtGhR/MpaQxawEydOOOykVahQwUYc/ixmLQSChij58uXDqVOnHNCLiIjA5MmT0YWP+VrcvvvuOxtxjh8/bgvRGKrxOsWCG4GAEYVx/OLFi3Gd9YPs7N5778VPP/0U3Kh5OLpDhw7ZQjSGarVr17Z5m9KlS3vYupzuCwT8ShTG6f/884/DdWTLlg3JycmoHMbv3S5fvtzmbS5evOiQ2/hi0qVN9xHwG1F4o09btWrVsMG+7In74w7ZM7gJoO/bVK1aFa+w5qtYwBHwG1ECfqUyAEHAAwSEKB6AJ6eGDwJClPCZa7lSDxAQongAnpwaPggIUcJnruVKPUBAiOIBeHJq+CDgMVH27DFq9BYvbuiKmMv9vPQSMG8esHUrwMed+Ptbb90IMMucsqYW5eIyZw7dCeD91U6dgCVLgE2bgNhYx2vl5889B0yZAvBVmuzZ09TBzKhQ52XoUKBo0dDFK1iuzGtE4QWNHZsm76YvkMI8rOebmgpERQH8ffJkgDILWsSH9YD1e1TO2ggWsLw1Dq3P8uGHQMeOjq1SkqJsWSBvXoAPKPDRNn4R8UumWbO0Y1etMor3UaCVx8XEeGt00o4zBLxKFHZgrgLfpw/w6adpRNG/0xPlzp02pL17DfLwnSt+k9p/FmpT9/vvhidxJoH35ZdA69bAe+8ZXyraYyckAM88k4YEPc+77wIDBgDmz0INr2C4Hq8RhYuc4QQnf8GCtLq96RFFexh7EBiWzZiRRqpgAMgXY+AiZ8X8b781vEGRIkYv/PvTTxuKYPv2GeGsJoomjv14NOGcfeaLcYdzm14jypYtRpFr5h8MtR591IDVGVEoJErPw/hbG6vMU+2KC8MZiUJtkhYtAlq0AOzDrxMngHvvNarta7HV9DwK8Vi82FAJE6L4fnV4jShM1vnNqB9+ZfjEN2PNOQqJM2mSUUWecTiNOQrlFqj5zgLZY8b4/sID3QPfKCBW9qTQ5OEXTvv2xgg1UfjFw00A1kmmceNEv7OmvU+grymU+/caUbTwjpZU0AvemUchUZwZ1a7okew9TSiD/+KLxu4WF32xYkbYRbLYJ+eaKM5wYIJPWb26dUMZpeC4Nq8ThXE2tUe++AJgOEbi/O9/Nybza9caOzbUUqRR090sZR0cEPluFBQyqlkT+PhjY0eLu1vM8Zic64etNVGoK9m7t7HZoY0bHvbyer4bqbTsdaIQUm5pstgiFav48h41EXXeYfYw4TwFDDmrVgWqVzcIwi+Y5cuB+vXTULlZjhLO2Pn72n1CFF7E1KlA9+7G5dx1F7Btm3EfRYjiOMVaCk/jxDzNvg7FzXa9/L1Ywrk/nxGFSSfDCuYuDLHsbzja34AMZ/B57Tt3punaDx8OjBzpiIgQJThWiNeI4kwcdPt2Q4GX9wPsH2GZMyfNwwQHDIEbBXO0Ro0A3mknRuYCLTqMnT7dkNITCwwCHhMlMMOWXgUB/yIgRPEv3tKbRREQolh04mTY/kVAiOJfvKU3iyIgRLHoxMmw/YuA34jCul7mqpD+vVTr9MbK/Mf4sgn4/FwRdOjQQVXwFwscAkKUwGHv0HOZMmWwkzdV/rUcOXKoqpp9+vTBvHnzlKRFiRIlwALmQ/lao5hfERCi+BVux85YoJv1l7VlzZoVCQkJ6MTHhE32119/YcCAAVi4cKFSD7vnnnvw7LPPom/fvgG8gvDpWoji57k2CyFlRB2MCmODBw9WpVcpZkQZiV69euFpPn4s5hMEhCg+gdWxUQoMsWI9C3Bro3z3+vXrPe5927Ztqj7xsmXLcOHCBVXsvH///mjXrp3HbUsDaQgIUXy4GiiyypBJGxNzs96kN7unBsvrr7+O1atXKxGmGjVqYNCgQWjatKk3uwnLtoQoXp52qoIdOHDA1mrevHlvEEjycpdOm2NYNmbMGOW1KONXt25dDBs2DDX5pKqY2wgIUdyG7MYTHnjgAQcZi8jISFCfPlgETz/99FOMGzcOmzZtAvVoGjVqpLQvy7IukphLCAhRXILpxoPMOpPBKL7q7NKmT5+O999/H8xtcufOrUSLRo8ere7XiKWPgBDFjdUxa9YsdO3aFZd1hQfwFd5mavfJijZ+/HhMmzZN3b+Jjo7GQw89hLFjxyoCiTkiIERxYUXkzJkTZ/ne7r/Gexg/81XEEDJuAsycORP79u1DwYIF0bZtW0yYMCGErtCzSxGi3AI/hlTcQcqfP/8NWveeQR+8Z/MezZw5cxAfH4+VK1cG70D9ODK/EcWP1yRdCQJeR0CI4nVIpcFQRECIEoqzKtfkdQSEKF6HVBoMRQSEKKE4q3JNXkdAiOJ1SKXBUETAK0QZv2E8+i/pj9WdV6NO0ToOOJ29fBYF3ymIUtGlsOGZDciSKUvQ4shaySwDO3q0IaFnNhbPLlcOYDHxiRPT6gMH7QWlMzBKbNSpYxQnNBtrIA8bBtSoYXyi64o5ayqcpPG8QpS3172NF5e+iKTHk9C8ZHMHTP+59A8Kji2I/DnyY1evXbgt821Bu67+/huoWNEYni7YZz9YylFQZ5KqWKwVbFUjUe6/35DZoKCRLgjOZzk3bDCuKjkZqF07TXYi3KXx/EKUQmMLITZPLLb12BbUHoULZMQIo6wpXxVh8WxtXFzUMjlyxPpCR/paKJJK1QFNFF4rVcConkbRWVb0pPYKq+yHuzReQIhyHdfxRvIbYMh26sIp1C1aFyPqjbghbAvEN7YOv+g5WEBbmw67KL3AsMvKpolCIaO5cw3JDW18jK1yZUNpmKpfVCIgUcJdGs+rRJn10Cy0vbctLl5Je5Pv9MXTKDu5LIrkKaI8SuZMmVHrg1pYd3AdCucqjIoFK+Lr3V+reVr42EK0LtU6oGuQLyEy5PjzT8fwa9w4Q/HY7GkCOtgMdq6JUqaMQRR7j6JzEoaW1LZJz6Ow63CSxvMqUW42b8WjimN3791YmLoQbT5rg95Ve2NCswnIhExIOZqC6tOro1CuQkGRx1D4iFrvmhQ6+SV56FmyZcvgCg2S0+zDSEqZa6IcPmzI3bFSks7DRBrPmDSvEqVkvpJoHN8Y56+cNxpHJnDX65OfPkGZmDJI6ZGClnNb4pu93yjvUaFABVy4cgE5I3Ki5cct8dOxn3Cg/wEUzFkwoEuK36IlShiJO8MvHXaltxsW0MFmoHNNFGrWODNWzmedChJIpPF8QJRlTy5Dg7gGDthfvHoRMWNiVDJPotSfWR9rDqxxOkHcEQsGoly7BjzyCEDZCpbaoofp1w+ggCvDFaubJgp3sug5SAhKCtIiI4EcOdKuUKTxfECU9LaH9a6XPVF4bNG8RXHt+jU1EuY1V65dQdXCVVUeE2ij2BG3ThmHU4CVSS41TEJBM9E+mad+ZOabwC3SeAEgCpP5nkk9MXXzVCzusBhNSxjVQa5ev4rS75XG3xf/xu/P/46smbMGmidqG5iiPv9WNsWsWcCTTwZ8WF4ZQEaIEu5a9l7NUVy54fjrX7+i5KSSymuMbTwW8fniMXLVSGw+vBkDagzA243e9spi8LQRhiKM02fONDQVGXbFxnraanCcr284xscbO1uueBQhihcqZ+s788ufXI76cXaStgB4Z56hl/0jLCt/XYnmc5qrRF5bpwqdkNg6MahuSK5eDdSrZxCGN9xutqCCgwKujULv4pEovKl4s+sSaTwvhl6uTY/jUZevXca+k/sQeVsk8t6eF1G3R2WkGTlHEPALAl4JvfwyUulEEAggAkKUAIIvXVsHASGKdeZKRhpABIQoAQRfurYOAkKUW8wV9UtY1yvcjDWKKVNRqFAhVUc5Li4u3CBwuF4hyi2mP9y0J0kQ6qyw0Dj/L1myJPbu3YuYmBjMnz8fdfhqZBiaEEWIohAwE8QMS/ny5bF9+3bkyZMHU6dORfv27cOKLkKUMCfKrQhihofiRNRcyZ49u1IqDhcNSSFKmBLFXYKYYWrSpAmWLl2KiIgIJcLKIt+hbEKUMCOKpwQxw8UQjLkLNz26dOmCKVOmhCRfhChhQhRvE8QMW/fu3ZGYmKh2CNu0aQOqfIWSCVFCnCi+JogZPupEvvPOO7h06ZKSwFuyZElI8EWIEqJE8TdBzDBShGjIkCE4d+4cqHG5bt06SxNGiBJiRAk0QcxwMgTr1q0bTp8+jXLlyintSCuaECVEiBJsBDHDmpycrHKX48ePo0SJEtjDd4wtZEKUW0yWFR5hIUn4/h3vpAe77d+/H7Vr10bWrFnBn61iQhSrzJSMM6AICFECCr90bhUEhChWmSkZZ0AREKIEFH7p3CoICFGsMlMyzoAiIEQJKPzSuVUQEKKYZkpL6XWr3E0V42PNsuErh6sKlndku8Nr86qVyPpW64vX67v35C3rBbd2oo7BQn1DhwLUcMme3WtDdashXYK1eHEgJQXImdPxdEr+zZuXJqnB31my1mzlyxtF0iloFAz11IQophnSC7jzfZ0xqdkkRZQhy4d4vXi4uR93VqOui8zFRDEgbZ99ZvxEfZcVKwJTJ9m++v3YsYamjL317Alw/KmpQFQUwN8pPUGVrzx5jCPPngWSkoyfnbXhDlbeOlaI4iJRDvY/iDtz3ukt3MEq/9FjoqEJ6U7DmijUmWR9ZG1nzgD//a+xyMyfudO+J8eaZSJ27TIUu7T16QPwwWJNFP07z8udO+24vXsN8ly6ZJSztf/Mk/Fl9FxLE4WqXT0X9VQ1jFnKlZJ3g5cNVrISia0SUTq6tPpbv2/64a8Lf+GD1h+omseJPybirbVvYe/JvcgVkQuP3PMIRjUYpYSM0vMomijnLp9Dj6Qe2HpkKxJaJqjq+3+e/xPPL3kec7fPRbbbsinB17cavYWieYra5oXHP/3F0/jl1C+qvGy/6v3w7FfP4qn7nsLEZu5p3WmiUNWXMnL2psMyZ59ldJG4c54mChc5HxymcteCBWneLT2iaOLY98WwbMaM4NDMtDRRWNi78rTKeLzc45jzyBwlWkSp7jOXzqjFR1Wv4+eOo8i4IqhXrB4WdViEqZumqoVOLZYnyj+B9QfXY9efu0BFMKoWsx4yVYzNodfhFw4jd2RuVEmogm1Ht6FX1V6Y0HQCjp09poqOk2CVC1VGZJZIrD24VrWf2isV8VHx2HRokzqPdn/B+7Hj+A5b3WWOMaNEceY1XnnFUM0KNFGohfnJJ0b+QWI/+qhBAWdEoVYkPY99XsWncRo2NISMnJHIHfJ641hLE+XS1Uu46927wEopTLZTT6Si/P/KK1yalWiGpA5JWPbLMjSe3RgfP/ox2pdtr/Qk+a1+dMBRtfBpLea2wLf7vlV5CD2MmShM5rd026JUweiFXqr1EkY3GK3O7bywM2alzMJHj3yEDuU6qL99sOUDdPmyiyITSUDZvR/++AGftf0Mbcu0VV7u4U8exhe7vlBkzihRhg835L5ZTenKFWDRIih5CibSgZLQ0x6FJC5SJC2HYvgUHW3kJPY5CokzaRKQmAjkzWssaeYoVDqjvPfAgQBlywNtliYKwWP4MmPrDBx64RC+SP0CXb/qqnan6F1ODTqF15Jfw5i1Y2zJODVYDv9zWMnhHTx9EPtO7cOgpYNw9OxRMLzi381EeXHpi7Z5erDYg1jRaYUxof96MOYbKd1TVFhHElAUqdr0aiqU2/zsZsSOi0WlgpWwqvMqJddHY78lJpbwiCjOFk+VKgCT+mLFArO0NFG0R6OsxMMPpy14Zx6FRHFmvXoZHilQO3j2Y7I8UegJmnzUBF/99yvM3jYb1F/hlmuHBR3UIiWRGE5R7StLpizqW/yx+Y85SE4QEIZKrhAlJnsM9vfbjxxZc9gkLRjqObP8OfIj+alk5cWYk9hrv2iSdbqvk9pdc8d0jvLNN0CtWgCVjLXly+dOS94/1kwU6syQKNSzZzhG4lDqz5zMr10L5M9veEYaJb31Lpj3R+l+i5YnCpN0egDmIGsPrEXf6n3Rp1of5H87v8pB5v88Hy/XeRlDag9RCT2/3Umc95q/hwfuegB333E3Xlr2Et7f+P5NiUJpcOZEE7+fiK6VumJay2m29iip9/0z36sQUNvZS2eRIyKHEm6NmxCHWkVqqRxJexSdO7GtjIZemzcDlSq5P+m+PMNMFPalNVY41ogIQ7veTJRgyENuhovlicJQh6JEVBqmUXCV4VGp90qpfILhED3LfXfeh/W/r0eNxBqKSEzEaZTFY55z8vxJFb4xGXeWzJ948YTySBRFogdZ89Qa1Iitofo5cPoA/nj+D0Rnj1Zt8vf4ifFod287RShuMFAP5vjA4yq0o43fMB79l/T3KPQKVMJ+swXljCg8fupUoHt348y77gL4oiPvo5hDMV+S2JO2LU8UXvyUTVPUTlZElgjbguXv/DtDJSb6/Ex7H3oAbu1SxGjgtwPxx5k/FKE+fPhDtC7V2ilRtFrx/+38P7T5rI2tXXoshnkUQprcYrKSDu+zuI8Ky+hBuKkwcvVIjFg1ArG5YzHlP1Pw4+Ef8fLKl9W8eZLMW4koFIutWdPYjWOIZX/D0T6592Qx+/LckCAKE2OKpdJrbHhmg/rm17mLDpM0iLx/wlBLG7drW9zdAq+uflV925NUse/Gwv4RlmErhilvw00CerAWc1pg8d7FKueg7uS4DePUfRR7I2l6VO6h/sRzun7ZFYlbEm2HkEBsg2Hhqw++6tYc63slgbqp6IpHcRYWUo6cTxNwV45j5yM3vFdCeTztYdwCwo8HhwRR3MXrxLkTaueLknj8lqcxZ2BCn1GJPO6mHTpzSHmpwrkKKw9mtt9O/4bzl88jV2QudYyYdRAIS6JYZ3pkpMGCgBAlWGZCxhHUCAhRgnp6ZHDBgoAQJVhmQsYR1AgIUYJ6elwbHGtkXeb+q4UsKioKp06dssyIhSiWmar0B2pF+TyrjVmIIkQJCAJClIDAHt6dWm3RcbasNmbxKCHAMastOiFKCCw6K16CEMX3syYexfcY+7wHIYrPIYYQxfcY+7wHIYrPIRai+B5i3/cgRPEDxtepQCNmaQSEKL6fPgm9fI+xz3sQovgcYgm9fA+x73uQR1h8j7F4FN9jLD2EAAJClBCYRLkE3yMgRPE9xtJDCCAgRAmBSZRL8D0CQhTfYyw9hAACQpQQmES5BN8jIETxPcZe60FXxWRxcV1L2VuNs5Ll73//biu1pHViulfu7lAz2Vv9+aodX0kJClF8NWM+aJdEoYQEC5GzhCvrkHnLKMpU84Oa+Lz953io9EM3CCp5qx9ft+MrKUEhiq9nzgftkzC62Le3mqc4UoUpFVTt5gZxDWxE6XZ/N7zT+B1vdePzdjRRvC0lKETx+dR5rwMSZOSqkWBVSi7e3X/uxhMLnsCIeiPAmsgfbfsI165fw6Cag5TSMOspu2IsP0uJPxY1L3VHKfzn7v9geN3hKPxuYbQq1Ur9jTozrNnMUrDz281H9qxpssPzfp6nBGH1+YNqDVKKZc7ITPEn1oWmOhnbYyla/k85v5kPzVQ1nWm81ptJCLKdtvPaqvEd/ecohq4YiqUdl2LLkS1qLDeTEnQFE/MxQpSMoBagc8yh18ZDG1V1fm3VCldT0hRceK89+BqG1Rnm0kjnbJ+jCEej4hglNKggxir/WvulTtE62Hl8pyo9y37WdVmniKgLkDMMZMj29e6vlaxGesXHtfQGcyAa9TP3n9qvFjjJRyU01oDWhdfTkxDk+ZTw0O2wLXuipCcl6OqXhxDFpaUTnAeRKPVn1VeyErt771ZV8asmVFXFw3f03IECOQoofUmGUFrX0tUr0TqT9qEXJS5YnZ+kqFKoCvgtTpkLCr7yG5v1m4uNL4YyMWXwQ9cflLgSP+OYqIupFQDsx6A3Cfj/9FbT0aViF+U9qBCwYOcCtXHwQo0XXJIQ5PgoyERpjacrPq08mE7m05MSdBUPIUpGkQqC89IjCuUqOpbvqEaolbxicsQo8VZXE356Jy7wpMeTVBikFzRDGwrJ6nCIRP3uwHeKBPN2zEPfb/piYI2BSsDpzMUzyhtwsVJwSbdlJgoXuHl8JF3xCcXxTKVnlAKZqxKCJCkVDHSYx77TkxL0ZAol9PIEPT+fmx5RFndYjKYlmqrRcIFzIcbmicW2HtuUBIYrlh5R7LeHdf8kCj0KpQDtF6W5H72D5syjUNNyZaeVtjzKLNXnqoSgefvaTBR7KUFXcEjvGCGKJ+j5+dz0iGL/ze1tomgZcbNHIVESfkwAFZOZD1FdjKKvtMtXLyvCkgxaYUxDpT0VPcH6LuttRNEiT/QobM9dCUHdviaKMylBT6ZLiOIJen4+1x9EMW8P34wo9EKtPm6ldtnebPimDY1uX3dTEuKpvVIRHxXvgJImMkm1p/ceFMlTRH2uk/c36r+BB+MedFtC0J4o3PVyJiVIHc2MmhAlo8gF4DxXiKJ3lahI7E6Oom84UoGMu2UNijdQIZyZKHVn1FVamMxRuInAnTHuhHGXi9vK3KJmSEaPQUlxc46kicLdNJ6f0CoB249uxyurXlHH7uuzD7kjcyt5QHckBM1ESU9K0JnAkytTKURxBaUgOUYT5djZYyr/2HJ4C6okVFHbog2LN1SjZKxPab34fPE2mT5Xhs/z4sbHqUXPLWIutCLjitgk+nTo9einjyJpT5JNqo9JOBP81BOptm5KR5fG6s6rQbKazZ4o9p+RJAwhG8c3Vn92V0LQnii3khJ0BQ/zMUKUjKAWwufQI/F+hrvfvHtO7lEbB1qaLz2IdI5CMnG3at/JfeomafGo4jf06QsJwYxOnRAlo8jJeRlCIKObDRnqzIsnCVG8CKY0dWsE9O4W8xBvP9h5694zfoQQJePYyZkZRGDrka24/bbbwfDLKiZEscpMyTgDioAQJaDwS+dWQUCIYpWZknEGFAEhSkDhl86tgoAQxSozJeMMKAJClIDCL51bBQEhilVmSsYZUASEKAGFXzq3CgJCFKvMlIwzoAgIUQIKv3RuFQT+H11EyM9yP9hkAAAAAElFTkSuQmCC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35" name="Group 34"/>
          <p:cNvGrpSpPr/>
          <p:nvPr/>
        </p:nvGrpSpPr>
        <p:grpSpPr>
          <a:xfrm>
            <a:off x="3196301" y="2394536"/>
            <a:ext cx="7484371" cy="4463464"/>
            <a:chOff x="1548449" y="2112158"/>
            <a:chExt cx="7289765" cy="4159341"/>
          </a:xfrm>
        </p:grpSpPr>
        <p:pic>
          <p:nvPicPr>
            <p:cNvPr id="36" name="Picture 3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t="-1" r="72617" b="33533"/>
            <a:stretch/>
          </p:blipFill>
          <p:spPr>
            <a:xfrm>
              <a:off x="1548449" y="2112158"/>
              <a:ext cx="2006950" cy="2802164"/>
            </a:xfrm>
            <a:prstGeom prst="rect">
              <a:avLst/>
            </a:prstGeom>
            <a:ln>
              <a:noFill/>
            </a:ln>
          </p:spPr>
        </p:pic>
        <p:sp>
          <p:nvSpPr>
            <p:cNvPr id="37" name="Oval 36"/>
            <p:cNvSpPr/>
            <p:nvPr/>
          </p:nvSpPr>
          <p:spPr>
            <a:xfrm>
              <a:off x="8143903" y="6084556"/>
              <a:ext cx="694311" cy="186943"/>
            </a:xfrm>
            <a:prstGeom prst="ellipse">
              <a:avLst/>
            </a:prstGeom>
            <a:solidFill>
              <a:schemeClr val="bg1"/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8" name="Rectangle 37"/>
          <p:cNvSpPr/>
          <p:nvPr/>
        </p:nvSpPr>
        <p:spPr>
          <a:xfrm>
            <a:off x="4550847" y="2055514"/>
            <a:ext cx="1882577" cy="218833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6971847" y="4206591"/>
            <a:ext cx="4000390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6">
                    <a:lumMod val="50000"/>
                  </a:schemeClr>
                </a:solidFill>
              </a:rPr>
              <a:t>(He) (walked) (in the park)</a:t>
            </a:r>
          </a:p>
          <a:p>
            <a:pPr algn="ctr"/>
            <a:r>
              <a:rPr lang="en-US" sz="2800" strike="sngStrike" dirty="0" smtClean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en-US" sz="2800" strike="sngStrike" dirty="0">
                <a:solidFill>
                  <a:schemeClr val="bg1">
                    <a:lumMod val="50000"/>
                  </a:schemeClr>
                </a:solidFill>
              </a:rPr>
              <a:t>He) (walked in)(the park)</a:t>
            </a:r>
          </a:p>
          <a:p>
            <a:pPr algn="ctr"/>
            <a:r>
              <a:rPr lang="en-US" sz="2800" strike="sngStrike" dirty="0">
                <a:solidFill>
                  <a:schemeClr val="bg1">
                    <a:lumMod val="50000"/>
                  </a:schemeClr>
                </a:solidFill>
              </a:rPr>
              <a:t>(He walked) (in the park)</a:t>
            </a:r>
          </a:p>
          <a:p>
            <a:pPr algn="ctr"/>
            <a:r>
              <a:rPr lang="en-US" sz="2800" strike="sngStrike" dirty="0">
                <a:solidFill>
                  <a:schemeClr val="bg1">
                    <a:lumMod val="50000"/>
                  </a:schemeClr>
                </a:solidFill>
              </a:rPr>
              <a:t>(He walked in the)(park</a:t>
            </a:r>
            <a:r>
              <a:rPr lang="en-US" sz="2800" strike="sngStrike" dirty="0" smtClean="0">
                <a:solidFill>
                  <a:schemeClr val="bg1">
                    <a:lumMod val="50000"/>
                  </a:schemeClr>
                </a:solidFill>
              </a:rPr>
              <a:t>)</a:t>
            </a:r>
          </a:p>
          <a:p>
            <a:pPr algn="ctr"/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(He walked in 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the park)</a:t>
            </a:r>
            <a:endParaRPr 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-642117" y="5755241"/>
            <a:ext cx="745177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 smtClean="0">
                <a:sym typeface="Verdana"/>
              </a:rPr>
              <a:t>Wrong spans marked </a:t>
            </a:r>
            <a:r>
              <a:rPr lang="en-US" altLang="ko-KR" sz="2400" smtClean="0">
                <a:sym typeface="Verdana"/>
              </a:rPr>
              <a:t>with strike</a:t>
            </a:r>
            <a:endParaRPr lang="en-US" altLang="ko-KR" sz="2000" b="1" dirty="0">
              <a:sym typeface="Verdana"/>
            </a:endParaRPr>
          </a:p>
          <a:p>
            <a:pPr algn="ctr"/>
            <a:endParaRPr lang="en-US" sz="2400" dirty="0"/>
          </a:p>
        </p:txBody>
      </p:sp>
      <p:sp>
        <p:nvSpPr>
          <p:cNvPr id="43" name="Left Brace 42"/>
          <p:cNvSpPr/>
          <p:nvPr/>
        </p:nvSpPr>
        <p:spPr>
          <a:xfrm>
            <a:off x="6752859" y="4703648"/>
            <a:ext cx="294906" cy="1749712"/>
          </a:xfrm>
          <a:prstGeom prst="leftBrac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Left Brace 6"/>
          <p:cNvSpPr/>
          <p:nvPr/>
        </p:nvSpPr>
        <p:spPr>
          <a:xfrm>
            <a:off x="6308560" y="2925456"/>
            <a:ext cx="294906" cy="1399160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>
            <a:off x="5593976" y="5862918"/>
            <a:ext cx="1009490" cy="354703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315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63</a:t>
            </a:fld>
            <a:endParaRPr lang="en"/>
          </a:p>
        </p:txBody>
      </p:sp>
      <p:sp>
        <p:nvSpPr>
          <p:cNvPr id="5" name="Shape 66"/>
          <p:cNvSpPr txBox="1">
            <a:spLocks noGrp="1"/>
          </p:cNvSpPr>
          <p:nvPr>
            <p:ph type="title"/>
          </p:nvPr>
        </p:nvSpPr>
        <p:spPr>
          <a:xfrm>
            <a:off x="1835700" y="593367"/>
            <a:ext cx="8520600" cy="7636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lvl="0"/>
            <a:r>
              <a:rPr lang="en-US" dirty="0" smtClean="0"/>
              <a:t>Constraint on SRL</a:t>
            </a:r>
            <a:endParaRPr lang="en" dirty="0"/>
          </a:p>
        </p:txBody>
      </p:sp>
      <p:sp>
        <p:nvSpPr>
          <p:cNvPr id="6" name="Text Placeholder 1"/>
          <p:cNvSpPr txBox="1">
            <a:spLocks/>
          </p:cNvSpPr>
          <p:nvPr/>
        </p:nvSpPr>
        <p:spPr>
          <a:xfrm>
            <a:off x="1835700" y="1482065"/>
            <a:ext cx="8520600" cy="45552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rmAutofit/>
          </a:bodyPr>
          <a:lstStyle>
            <a:lvl1pPr marL="342900" lvl="0" indent="-342900" algn="l" defTabSz="457200" rtl="0" eaLnBrk="1" latinLnBrk="0" hangingPunct="1">
              <a:spcBef>
                <a:spcPts val="0"/>
              </a:spcBef>
              <a:buFont typeface="Arial"/>
              <a:buChar char="•"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1pPr>
            <a:lvl2pPr marL="742950" lvl="1" indent="-285750" algn="l" defTabSz="457200" rtl="0" eaLnBrk="1" latinLnBrk="0" hangingPunct="1">
              <a:spcBef>
                <a:spcPts val="0"/>
              </a:spcBef>
              <a:buFont typeface="Arial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2pPr>
            <a:lvl3pPr marL="1143000" lvl="2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3pPr>
            <a:lvl4pPr marL="1600200" lvl="3" indent="-228600" algn="l" defTabSz="457200" rtl="0" eaLnBrk="1" latinLnBrk="0" hangingPunct="1">
              <a:spcBef>
                <a:spcPts val="0"/>
              </a:spcBef>
              <a:buFont typeface="Arial"/>
              <a:buChar char="–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4pPr>
            <a:lvl5pPr marL="2057400" lvl="4" indent="-228600" algn="l" defTabSz="457200" rtl="0" eaLnBrk="1" latinLnBrk="0" hangingPunct="1">
              <a:spcBef>
                <a:spcPts val="0"/>
              </a:spcBef>
              <a:buFont typeface="Arial"/>
              <a:buChar char="»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5pPr>
            <a:lvl6pPr marL="2514600" lvl="5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altLang="ko-KR" sz="2400" dirty="0">
              <a:sym typeface="Verdan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 Placeholder 1"/>
              <p:cNvSpPr txBox="1">
                <a:spLocks/>
              </p:cNvSpPr>
              <p:nvPr/>
            </p:nvSpPr>
            <p:spPr>
              <a:xfrm>
                <a:off x="1835699" y="1482065"/>
                <a:ext cx="10192509" cy="4555200"/>
              </a:xfrm>
              <a:prstGeom prst="rect">
                <a:avLst/>
              </a:prstGeom>
            </p:spPr>
            <p:txBody>
              <a:bodyPr vert="horz" lIns="91425" tIns="91425" rIns="91425" bIns="91425" rtlCol="0" anchor="t" anchorCtr="0">
                <a:normAutofit/>
              </a:bodyPr>
              <a:lstStyle>
                <a:lvl1pPr marL="342900" lvl="0" indent="-342900" algn="l" defTabSz="457200" rtl="0" eaLnBrk="1" latinLnBrk="0" hangingPunct="1">
                  <a:spcBef>
                    <a:spcPts val="0"/>
                  </a:spcBef>
                  <a:buFont typeface="Arial"/>
                  <a:buChar char="•"/>
                  <a:defRPr sz="3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pple SD 산돌고딕 Neo 일반체"/>
                    <a:ea typeface="Apple SD 산돌고딕 Neo 일반체"/>
                    <a:cs typeface="Apple SD 산돌고딕 Neo 일반체"/>
                  </a:defRPr>
                </a:lvl1pPr>
                <a:lvl2pPr marL="742950" lvl="1" indent="-285750" algn="l" defTabSz="457200" rtl="0" eaLnBrk="1" latinLnBrk="0" hangingPunct="1">
                  <a:spcBef>
                    <a:spcPts val="0"/>
                  </a:spcBef>
                  <a:buFont typeface="Arial"/>
                  <a:buChar char="•"/>
                  <a:defRPr sz="2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pple SD 산돌고딕 Neo 일반체"/>
                    <a:ea typeface="Apple SD 산돌고딕 Neo 일반체"/>
                    <a:cs typeface="Apple SD 산돌고딕 Neo 일반체"/>
                  </a:defRPr>
                </a:lvl2pPr>
                <a:lvl3pPr marL="1143000" lvl="2" indent="-228600" algn="l" defTabSz="457200" rtl="0" eaLnBrk="1" latinLnBrk="0" hangingPunct="1">
                  <a:spcBef>
                    <a:spcPts val="0"/>
                  </a:spcBef>
                  <a:buFont typeface="Arial"/>
                  <a:buChar char="•"/>
                  <a:defRPr sz="2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pple SD 산돌고딕 Neo 일반체"/>
                    <a:ea typeface="Apple SD 산돌고딕 Neo 일반체"/>
                    <a:cs typeface="Apple SD 산돌고딕 Neo 일반체"/>
                  </a:defRPr>
                </a:lvl3pPr>
                <a:lvl4pPr marL="1600200" lvl="3" indent="-228600" algn="l" defTabSz="457200" rtl="0" eaLnBrk="1" latinLnBrk="0" hangingPunct="1">
                  <a:spcBef>
                    <a:spcPts val="0"/>
                  </a:spcBef>
                  <a:buFont typeface="Arial"/>
                  <a:buChar char="–"/>
                  <a:defRPr sz="20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pple SD 산돌고딕 Neo 일반체"/>
                    <a:ea typeface="Apple SD 산돌고딕 Neo 일반체"/>
                    <a:cs typeface="Apple SD 산돌고딕 Neo 일반체"/>
                  </a:defRPr>
                </a:lvl4pPr>
                <a:lvl5pPr marL="2057400" lvl="4" indent="-228600" algn="l" defTabSz="457200" rtl="0" eaLnBrk="1" latinLnBrk="0" hangingPunct="1">
                  <a:spcBef>
                    <a:spcPts val="0"/>
                  </a:spcBef>
                  <a:buFont typeface="Arial"/>
                  <a:buChar char="»"/>
                  <a:defRPr sz="20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pple SD 산돌고딕 Neo 일반체"/>
                    <a:ea typeface="Apple SD 산돌고딕 Neo 일반체"/>
                    <a:cs typeface="Apple SD 산돌고딕 Neo 일반체"/>
                  </a:defRPr>
                </a:lvl5pPr>
                <a:lvl6pPr marL="2514600" lvl="5" indent="-228600" algn="l" defTabSz="457200" rtl="0" eaLnBrk="1" latinLnBrk="0" hangingPunct="1">
                  <a:spcBef>
                    <a:spcPts val="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lvl="6" indent="-228600" algn="l" defTabSz="457200" rtl="0" eaLnBrk="1" latinLnBrk="0" hangingPunct="1">
                  <a:spcBef>
                    <a:spcPts val="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lvl="7" indent="-228600" algn="l" defTabSz="457200" rtl="0" eaLnBrk="1" latinLnBrk="0" hangingPunct="1">
                  <a:spcBef>
                    <a:spcPts val="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lvl="8" indent="-228600" algn="l" defTabSz="457200" rtl="0" eaLnBrk="1" latinLnBrk="0" hangingPunct="1">
                  <a:spcBef>
                    <a:spcPts val="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2800" dirty="0" smtClean="0">
                    <a:sym typeface="Verdana"/>
                  </a:rPr>
                  <a:t>srl-spans(</a:t>
                </a:r>
                <a:r>
                  <a:rPr lang="en-US" altLang="ko-KR" sz="2800" b="1" dirty="0" smtClean="0">
                    <a:sym typeface="Verdana"/>
                  </a:rPr>
                  <a:t>y</a:t>
                </a:r>
                <a:r>
                  <a:rPr lang="en-US" altLang="ko-KR" sz="2800" dirty="0" smtClean="0">
                    <a:sym typeface="Verdana"/>
                  </a:rPr>
                  <a:t>): spans of predicted SRL output </a:t>
                </a:r>
                <a:r>
                  <a:rPr lang="en-US" altLang="ko-KR" sz="2800" b="1" dirty="0" smtClean="0">
                    <a:sym typeface="Verdana"/>
                  </a:rPr>
                  <a:t>y</a:t>
                </a:r>
                <a:r>
                  <a:rPr lang="en-US" altLang="ko-KR" sz="2800" dirty="0" smtClean="0">
                    <a:sym typeface="Verdana"/>
                  </a:rPr>
                  <a:t> </a:t>
                </a:r>
              </a:p>
              <a:p>
                <a:endParaRPr lang="en-US" altLang="ko-KR" sz="2800" dirty="0">
                  <a:sym typeface="Verdana"/>
                </a:endParaRPr>
              </a:p>
              <a:p>
                <a:r>
                  <a:rPr lang="en-US" altLang="ko-KR" sz="2800" dirty="0" smtClean="0">
                    <a:sym typeface="Verdana"/>
                  </a:rPr>
                  <a:t>parse-spans(</a:t>
                </a:r>
                <a:r>
                  <a:rPr lang="en-US" altLang="ko-KR" sz="2800" b="1" dirty="0" smtClean="0">
                    <a:sym typeface="Verdana"/>
                  </a:rPr>
                  <a:t>x</a:t>
                </a:r>
                <a:r>
                  <a:rPr lang="en-US" altLang="ko-KR" sz="2800" dirty="0" smtClean="0">
                    <a:sym typeface="Verdana"/>
                  </a:rPr>
                  <a:t>): parsing constituents without labels.</a:t>
                </a:r>
                <a:endParaRPr lang="en-US" altLang="ko-KR" sz="2800" dirty="0">
                  <a:sym typeface="Verdana"/>
                </a:endParaRPr>
              </a:p>
              <a:p>
                <a:endParaRPr lang="en-US" altLang="ko-KR" sz="2800" dirty="0">
                  <a:sym typeface="Verdana"/>
                </a:endParaRPr>
              </a:p>
              <a:p>
                <a:r>
                  <a:rPr lang="en-US" altLang="ko-KR" sz="2800" dirty="0">
                    <a:sym typeface="Verdana"/>
                  </a:rPr>
                  <a:t>disagreeing-spans(</a:t>
                </a:r>
                <a:r>
                  <a:rPr lang="en-US" altLang="ko-KR" sz="2800" b="1" dirty="0" err="1">
                    <a:sym typeface="Verdana"/>
                  </a:rPr>
                  <a:t>x,y</a:t>
                </a:r>
                <a:r>
                  <a:rPr lang="en-US" altLang="ko-KR" sz="2800" dirty="0" smtClean="0">
                    <a:sym typeface="Verdana"/>
                  </a:rPr>
                  <a:t>) =</a:t>
                </a:r>
                <a:endParaRPr lang="en-US" altLang="ko-KR" sz="2800" dirty="0">
                  <a:sym typeface="Verdana"/>
                </a:endParaRPr>
              </a:p>
              <a:p>
                <a:endParaRPr lang="en-US" altLang="ko-KR" sz="2800" dirty="0" smtClean="0">
                  <a:sym typeface="Verdana"/>
                </a:endParaRPr>
              </a:p>
              <a:p>
                <a:r>
                  <a:rPr lang="en-US" altLang="ko-KR" sz="2800" dirty="0">
                    <a:sym typeface="Verdana"/>
                  </a:rPr>
                  <a:t>c</a:t>
                </a:r>
                <a:r>
                  <a:rPr lang="en-US" altLang="ko-KR" sz="2800" dirty="0" smtClean="0">
                    <a:sym typeface="Verdana"/>
                  </a:rPr>
                  <a:t>onstraint </a:t>
                </a:r>
                <a:r>
                  <a:rPr lang="en-US" altLang="ko-KR" sz="2800" dirty="0">
                    <a:sym typeface="Verdana"/>
                  </a:rPr>
                  <a:t>function </a:t>
                </a:r>
                <a14:m>
                  <m:oMath xmlns:m="http://schemas.openxmlformats.org/officeDocument/2006/math">
                    <m:r>
                      <a:rPr lang="en-US" altLang="ko-KR" sz="2800" b="0" i="1" smtClean="0">
                        <a:latin typeface="Cambria Math" charset="0"/>
                        <a:sym typeface="Verdana"/>
                      </a:rPr>
                      <m:t>𝑔</m:t>
                    </m:r>
                  </m:oMath>
                </a14:m>
                <a:r>
                  <a:rPr lang="en-US" altLang="ko-KR" sz="2800" dirty="0" smtClean="0">
                    <a:sym typeface="Verdana"/>
                  </a:rPr>
                  <a:t>(</a:t>
                </a:r>
                <a:r>
                  <a:rPr lang="en-US" altLang="ko-KR" sz="2800" b="1" dirty="0" smtClean="0">
                    <a:sym typeface="Verdana"/>
                  </a:rPr>
                  <a:t>x,y</a:t>
                </a:r>
                <a:r>
                  <a:rPr lang="en-US" altLang="ko-KR" sz="2800" dirty="0" smtClean="0">
                    <a:sym typeface="Verdana"/>
                  </a:rPr>
                  <a:t>)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≥0 </m:t>
                    </m:r>
                  </m:oMath>
                </a14:m>
                <a:r>
                  <a:rPr lang="en-US" altLang="ko-KR" sz="2800" dirty="0">
                    <a:sym typeface="Verdana"/>
                  </a:rPr>
                  <a:t>on SRL</a:t>
                </a:r>
              </a:p>
              <a:p>
                <a:endParaRPr lang="en-US" altLang="ko-KR" sz="2800" b="1" dirty="0">
                  <a:sym typeface="Verdana"/>
                </a:endParaRPr>
              </a:p>
              <a:p>
                <a:endParaRPr lang="en-US" altLang="ko-KR" sz="2400" b="1" dirty="0">
                  <a:sym typeface="Verdana"/>
                </a:endParaRPr>
              </a:p>
            </p:txBody>
          </p:sp>
        </mc:Choice>
        <mc:Fallback xmlns="">
          <p:sp>
            <p:nvSpPr>
              <p:cNvPr id="7" name="Text Placeholder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5699" y="1482065"/>
                <a:ext cx="10192509" cy="4555200"/>
              </a:xfrm>
              <a:prstGeom prst="rect">
                <a:avLst/>
              </a:prstGeom>
              <a:blipFill rotWithShape="0">
                <a:blip r:embed="rId2"/>
                <a:stretch>
                  <a:fillRect l="-1077" t="-4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0691" y="4724053"/>
            <a:ext cx="4162383" cy="86716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/>
          <a:srcRect l="35332" t="-1" b="16866"/>
          <a:stretch/>
        </p:blipFill>
        <p:spPr>
          <a:xfrm>
            <a:off x="5977053" y="3291314"/>
            <a:ext cx="5273712" cy="410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80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/>
          <p:cNvGrpSpPr/>
          <p:nvPr/>
        </p:nvGrpSpPr>
        <p:grpSpPr>
          <a:xfrm>
            <a:off x="3798611" y="2037449"/>
            <a:ext cx="6607398" cy="3950044"/>
            <a:chOff x="1548449" y="2112158"/>
            <a:chExt cx="7289765" cy="4159341"/>
          </a:xfrm>
        </p:grpSpPr>
        <p:pic>
          <p:nvPicPr>
            <p:cNvPr id="27" name="Picture 26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t="-1" r="72617" b="33533"/>
            <a:stretch/>
          </p:blipFill>
          <p:spPr>
            <a:xfrm>
              <a:off x="1548449" y="2112158"/>
              <a:ext cx="2006950" cy="2802164"/>
            </a:xfrm>
            <a:prstGeom prst="rect">
              <a:avLst/>
            </a:prstGeom>
            <a:ln>
              <a:noFill/>
            </a:ln>
          </p:spPr>
        </p:pic>
        <p:sp>
          <p:nvSpPr>
            <p:cNvPr id="28" name="Oval 27"/>
            <p:cNvSpPr/>
            <p:nvPr/>
          </p:nvSpPr>
          <p:spPr>
            <a:xfrm>
              <a:off x="8143903" y="6084556"/>
              <a:ext cx="694311" cy="186943"/>
            </a:xfrm>
            <a:prstGeom prst="ellipse">
              <a:avLst/>
            </a:prstGeom>
            <a:solidFill>
              <a:schemeClr val="bg1"/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1835700" y="593367"/>
            <a:ext cx="8520600" cy="7636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lvl="0"/>
            <a:r>
              <a:rPr lang="en-US" dirty="0" smtClean="0"/>
              <a:t>Constraint on SRL</a:t>
            </a:r>
            <a:endParaRPr lang="en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64</a:t>
            </a:fld>
            <a:endParaRPr lang="en"/>
          </a:p>
        </p:txBody>
      </p:sp>
      <p:sp>
        <p:nvSpPr>
          <p:cNvPr id="5" name="TextBox 4"/>
          <p:cNvSpPr txBox="1"/>
          <p:nvPr/>
        </p:nvSpPr>
        <p:spPr>
          <a:xfrm>
            <a:off x="-251696" y="1796381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Text Placeholder 1"/>
          <p:cNvSpPr txBox="1">
            <a:spLocks/>
          </p:cNvSpPr>
          <p:nvPr/>
        </p:nvSpPr>
        <p:spPr>
          <a:xfrm>
            <a:off x="1835700" y="1482065"/>
            <a:ext cx="8520600" cy="45552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rmAutofit/>
          </a:bodyPr>
          <a:lstStyle>
            <a:lvl1pPr marL="342900" lvl="0" indent="-342900" algn="l" defTabSz="457200" rtl="0" eaLnBrk="1" latinLnBrk="0" hangingPunct="1">
              <a:spcBef>
                <a:spcPts val="0"/>
              </a:spcBef>
              <a:buFont typeface="Arial"/>
              <a:buChar char="•"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1pPr>
            <a:lvl2pPr marL="742950" lvl="1" indent="-285750" algn="l" defTabSz="457200" rtl="0" eaLnBrk="1" latinLnBrk="0" hangingPunct="1">
              <a:spcBef>
                <a:spcPts val="0"/>
              </a:spcBef>
              <a:buFont typeface="Arial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2pPr>
            <a:lvl3pPr marL="1143000" lvl="2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3pPr>
            <a:lvl4pPr marL="1600200" lvl="3" indent="-228600" algn="l" defTabSz="457200" rtl="0" eaLnBrk="1" latinLnBrk="0" hangingPunct="1">
              <a:spcBef>
                <a:spcPts val="0"/>
              </a:spcBef>
              <a:buFont typeface="Arial"/>
              <a:buChar char="–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4pPr>
            <a:lvl5pPr marL="2057400" lvl="4" indent="-228600" algn="l" defTabSz="457200" rtl="0" eaLnBrk="1" latinLnBrk="0" hangingPunct="1">
              <a:spcBef>
                <a:spcPts val="0"/>
              </a:spcBef>
              <a:buFont typeface="Arial"/>
              <a:buChar char="»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5pPr>
            <a:lvl6pPr marL="2514600" lvl="5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altLang="ko-KR" sz="2400" dirty="0">
              <a:sym typeface="Verdana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458311" y="3335803"/>
            <a:ext cx="2040095" cy="67741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400" dirty="0">
                <a:solidFill>
                  <a:srgbClr val="000000"/>
                </a:solidFill>
              </a:rPr>
              <a:t>“He walked </a:t>
            </a:r>
            <a:br>
              <a:rPr lang="en-US" sz="2400" dirty="0">
                <a:solidFill>
                  <a:srgbClr val="000000"/>
                </a:solidFill>
              </a:rPr>
            </a:br>
            <a:r>
              <a:rPr lang="en-US" sz="2400" dirty="0">
                <a:solidFill>
                  <a:srgbClr val="000000"/>
                </a:solidFill>
              </a:rPr>
              <a:t>in the park”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736399" y="5186862"/>
            <a:ext cx="1320781" cy="378220"/>
          </a:xfrm>
          <a:prstGeom prst="rect">
            <a:avLst/>
          </a:prstGeom>
          <a:noFill/>
          <a:ln w="38100" cmpd="sng">
            <a:solidFill>
              <a:srgbClr val="F79646"/>
            </a:solidFill>
          </a:ln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400" b="1" dirty="0">
                <a:solidFill>
                  <a:srgbClr val="000000"/>
                </a:solidFill>
              </a:rPr>
              <a:t>Y</a:t>
            </a:r>
            <a:r>
              <a:rPr lang="en-US" sz="2400" dirty="0">
                <a:solidFill>
                  <a:srgbClr val="000000"/>
                </a:solidFill>
              </a:rPr>
              <a:t> (output)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739082" y="2778837"/>
            <a:ext cx="1199808" cy="393806"/>
          </a:xfrm>
          <a:prstGeom prst="rect">
            <a:avLst/>
          </a:prstGeom>
          <a:noFill/>
          <a:ln w="38100" cmpd="sng">
            <a:solidFill>
              <a:srgbClr val="00B0F0"/>
            </a:solidFill>
          </a:ln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400" b="1" dirty="0">
                <a:solidFill>
                  <a:srgbClr val="000000"/>
                </a:solidFill>
              </a:rPr>
              <a:t>X </a:t>
            </a:r>
            <a:r>
              <a:rPr lang="en-US" sz="2400" dirty="0">
                <a:solidFill>
                  <a:srgbClr val="000000"/>
                </a:solidFill>
              </a:rPr>
              <a:t>(Input )</a:t>
            </a:r>
            <a:endParaRPr lang="en-US" sz="2400" b="1" dirty="0">
              <a:solidFill>
                <a:srgbClr val="000000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697718" y="5680892"/>
            <a:ext cx="2040095" cy="118121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2400" dirty="0">
                <a:solidFill>
                  <a:srgbClr val="000000"/>
                </a:solidFill>
              </a:rPr>
              <a:t>VERB </a:t>
            </a:r>
            <a:r>
              <a:rPr lang="mr-IN" sz="2400" dirty="0">
                <a:solidFill>
                  <a:srgbClr val="000000"/>
                </a:solidFill>
              </a:rPr>
              <a:t>–</a:t>
            </a:r>
            <a:r>
              <a:rPr lang="en-US" sz="2400" dirty="0">
                <a:solidFill>
                  <a:srgbClr val="000000"/>
                </a:solidFill>
              </a:rPr>
              <a:t> walked</a:t>
            </a:r>
          </a:p>
          <a:p>
            <a:pPr>
              <a:lnSpc>
                <a:spcPct val="90000"/>
              </a:lnSpc>
            </a:pPr>
            <a:r>
              <a:rPr lang="en-US" sz="2400" dirty="0">
                <a:solidFill>
                  <a:srgbClr val="000000"/>
                </a:solidFill>
              </a:rPr>
              <a:t>ARG0 </a:t>
            </a:r>
            <a:r>
              <a:rPr lang="mr-IN" sz="2400" dirty="0">
                <a:solidFill>
                  <a:srgbClr val="000000"/>
                </a:solidFill>
              </a:rPr>
              <a:t>–</a:t>
            </a:r>
            <a:r>
              <a:rPr lang="en-US" sz="2400" dirty="0">
                <a:solidFill>
                  <a:srgbClr val="000000"/>
                </a:solidFill>
              </a:rPr>
              <a:t> He</a:t>
            </a:r>
          </a:p>
          <a:p>
            <a:pPr>
              <a:lnSpc>
                <a:spcPct val="90000"/>
              </a:lnSpc>
            </a:pPr>
            <a:r>
              <a:rPr lang="en-US" sz="2400" dirty="0">
                <a:solidFill>
                  <a:srgbClr val="000000"/>
                </a:solidFill>
              </a:rPr>
              <a:t>LOC</a:t>
            </a:r>
            <a:r>
              <a:rPr lang="mr-IN" sz="2400" dirty="0">
                <a:solidFill>
                  <a:srgbClr val="000000"/>
                </a:solidFill>
              </a:rPr>
              <a:t>–</a:t>
            </a:r>
            <a:r>
              <a:rPr lang="en-US" sz="2400" dirty="0">
                <a:solidFill>
                  <a:srgbClr val="000000"/>
                </a:solidFill>
              </a:rPr>
              <a:t> in the park</a:t>
            </a:r>
          </a:p>
          <a:p>
            <a:pPr>
              <a:lnSpc>
                <a:spcPct val="90000"/>
              </a:lnSpc>
            </a:pPr>
            <a:endParaRPr lang="en-US" sz="2400" dirty="0">
              <a:solidFill>
                <a:srgbClr val="000000"/>
              </a:solidFill>
            </a:endParaRPr>
          </a:p>
        </p:txBody>
      </p:sp>
      <p:sp>
        <p:nvSpPr>
          <p:cNvPr id="49" name="Right Arrow 48"/>
          <p:cNvSpPr/>
          <p:nvPr/>
        </p:nvSpPr>
        <p:spPr>
          <a:xfrm>
            <a:off x="3123338" y="2710523"/>
            <a:ext cx="614475" cy="481978"/>
          </a:xfrm>
          <a:prstGeom prst="rightArrow">
            <a:avLst/>
          </a:prstGeom>
          <a:solidFill>
            <a:srgbClr val="0070C0">
              <a:alpha val="92000"/>
            </a:srgb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9" tIns="34295" rIns="68589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/>
          </a:p>
        </p:txBody>
      </p:sp>
      <p:sp>
        <p:nvSpPr>
          <p:cNvPr id="50" name="Right Arrow 49"/>
          <p:cNvSpPr/>
          <p:nvPr/>
        </p:nvSpPr>
        <p:spPr>
          <a:xfrm rot="10800000">
            <a:off x="3086214" y="5149832"/>
            <a:ext cx="651598" cy="441227"/>
          </a:xfrm>
          <a:prstGeom prst="rightArrow">
            <a:avLst/>
          </a:prstGeom>
          <a:solidFill>
            <a:srgbClr val="F79646">
              <a:alpha val="92000"/>
            </a:srgb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9" tIns="34295" rIns="68589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5012788" y="2037450"/>
            <a:ext cx="900332" cy="154981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7099978" y="2586939"/>
            <a:ext cx="375089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(He</a:t>
            </a:r>
            <a:r>
              <a:rPr lang="en-US" sz="2400" dirty="0" smtClean="0"/>
              <a:t>), (</a:t>
            </a:r>
            <a:r>
              <a:rPr lang="en-US" sz="2400" dirty="0"/>
              <a:t>walked</a:t>
            </a:r>
            <a:r>
              <a:rPr lang="en-US" sz="2400" dirty="0" smtClean="0"/>
              <a:t>), (</a:t>
            </a:r>
            <a:r>
              <a:rPr lang="en-US" sz="2400" dirty="0"/>
              <a:t>in the park</a:t>
            </a:r>
            <a:r>
              <a:rPr lang="en-US" sz="2400" dirty="0" smtClean="0"/>
              <a:t>), </a:t>
            </a:r>
          </a:p>
          <a:p>
            <a:r>
              <a:rPr lang="en-US" sz="2400" dirty="0" smtClean="0"/>
              <a:t>(walked in the park),</a:t>
            </a:r>
            <a:br>
              <a:rPr lang="en-US" sz="2400" dirty="0" smtClean="0"/>
            </a:br>
            <a:r>
              <a:rPr lang="en-US" sz="2400" dirty="0" smtClean="0"/>
              <a:t>(He walked in the park)</a:t>
            </a:r>
            <a:endParaRPr lang="en-US" sz="2400" dirty="0"/>
          </a:p>
        </p:txBody>
      </p:sp>
      <p:sp>
        <p:nvSpPr>
          <p:cNvPr id="7" name="Left Brace 6"/>
          <p:cNvSpPr/>
          <p:nvPr/>
        </p:nvSpPr>
        <p:spPr>
          <a:xfrm>
            <a:off x="6824394" y="2498555"/>
            <a:ext cx="294906" cy="1399160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3798612" y="2037449"/>
            <a:ext cx="8058608" cy="4704972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7250978" y="2117025"/>
            <a:ext cx="315503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Possible span candidate</a:t>
            </a:r>
            <a:endParaRPr lang="en-US" sz="2400" dirty="0"/>
          </a:p>
        </p:txBody>
      </p:sp>
      <p:sp>
        <p:nvSpPr>
          <p:cNvPr id="29" name="Left Brace 28"/>
          <p:cNvSpPr/>
          <p:nvPr/>
        </p:nvSpPr>
        <p:spPr>
          <a:xfrm rot="10800000">
            <a:off x="10616770" y="2500658"/>
            <a:ext cx="294906" cy="1399160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 Placeholder 1"/>
          <p:cNvSpPr txBox="1">
            <a:spLocks/>
          </p:cNvSpPr>
          <p:nvPr/>
        </p:nvSpPr>
        <p:spPr>
          <a:xfrm>
            <a:off x="1835699" y="1482065"/>
            <a:ext cx="10192509" cy="45552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rmAutofit/>
          </a:bodyPr>
          <a:lstStyle>
            <a:lvl1pPr marL="342900" lvl="0" indent="-342900" algn="l" defTabSz="457200" rtl="0" eaLnBrk="1" latinLnBrk="0" hangingPunct="1">
              <a:spcBef>
                <a:spcPts val="0"/>
              </a:spcBef>
              <a:buFont typeface="Arial"/>
              <a:buChar char="•"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1pPr>
            <a:lvl2pPr marL="742950" lvl="1" indent="-285750" algn="l" defTabSz="457200" rtl="0" eaLnBrk="1" latinLnBrk="0" hangingPunct="1">
              <a:spcBef>
                <a:spcPts val="0"/>
              </a:spcBef>
              <a:buFont typeface="Arial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2pPr>
            <a:lvl3pPr marL="1143000" lvl="2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3pPr>
            <a:lvl4pPr marL="1600200" lvl="3" indent="-228600" algn="l" defTabSz="457200" rtl="0" eaLnBrk="1" latinLnBrk="0" hangingPunct="1">
              <a:spcBef>
                <a:spcPts val="0"/>
              </a:spcBef>
              <a:buFont typeface="Arial"/>
              <a:buChar char="–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4pPr>
            <a:lvl5pPr marL="2057400" lvl="4" indent="-228600" algn="l" defTabSz="457200" rtl="0" eaLnBrk="1" latinLnBrk="0" hangingPunct="1">
              <a:spcBef>
                <a:spcPts val="0"/>
              </a:spcBef>
              <a:buFont typeface="Arial"/>
              <a:buChar char="»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5pPr>
            <a:lvl6pPr marL="2514600" lvl="5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800" dirty="0" smtClean="0">
                <a:sym typeface="Verdana"/>
              </a:rPr>
              <a:t>Constraint (violation) scores on previous </a:t>
            </a:r>
            <a:r>
              <a:rPr lang="en-US" altLang="ko-KR" sz="2800" dirty="0" err="1" smtClean="0">
                <a:sym typeface="Verdana"/>
              </a:rPr>
              <a:t>exmaple</a:t>
            </a:r>
            <a:endParaRPr lang="en-US" altLang="ko-KR" sz="2400" b="1" dirty="0">
              <a:sym typeface="Verdana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971847" y="4202917"/>
            <a:ext cx="4000390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6">
                    <a:lumMod val="50000"/>
                  </a:schemeClr>
                </a:solidFill>
              </a:rPr>
              <a:t>(He) (walked) (in the park)</a:t>
            </a:r>
          </a:p>
          <a:p>
            <a:pPr algn="ctr"/>
            <a:r>
              <a:rPr lang="en-US" sz="2800" strike="sngStrike" dirty="0" smtClean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en-US" sz="2800" strike="sngStrike" dirty="0">
                <a:solidFill>
                  <a:schemeClr val="bg1">
                    <a:lumMod val="50000"/>
                  </a:schemeClr>
                </a:solidFill>
              </a:rPr>
              <a:t>He) </a:t>
            </a:r>
            <a:r>
              <a:rPr lang="en-US" sz="2800" strike="sngStrike" dirty="0">
                <a:solidFill>
                  <a:srgbClr val="FF0000"/>
                </a:solidFill>
              </a:rPr>
              <a:t>(walked in)</a:t>
            </a:r>
            <a:r>
              <a:rPr lang="en-US" sz="2800" strike="sngStrike" dirty="0">
                <a:solidFill>
                  <a:schemeClr val="bg1">
                    <a:lumMod val="50000"/>
                  </a:schemeClr>
                </a:solidFill>
              </a:rPr>
              <a:t>(the park)</a:t>
            </a:r>
          </a:p>
          <a:p>
            <a:pPr algn="ctr"/>
            <a:r>
              <a:rPr lang="en-US" sz="2800" strike="sngStrike" dirty="0">
                <a:solidFill>
                  <a:srgbClr val="FF0000"/>
                </a:solidFill>
              </a:rPr>
              <a:t>(He walked) </a:t>
            </a:r>
            <a:r>
              <a:rPr lang="en-US" sz="2800" strike="sngStrike" dirty="0">
                <a:solidFill>
                  <a:schemeClr val="bg1">
                    <a:lumMod val="50000"/>
                  </a:schemeClr>
                </a:solidFill>
              </a:rPr>
              <a:t>(in the park)</a:t>
            </a:r>
          </a:p>
          <a:p>
            <a:pPr algn="ctr"/>
            <a:r>
              <a:rPr lang="en-US" sz="2800" strike="sngStrike" dirty="0">
                <a:solidFill>
                  <a:srgbClr val="FF0000"/>
                </a:solidFill>
              </a:rPr>
              <a:t>(He walked in the)(park</a:t>
            </a:r>
            <a:r>
              <a:rPr lang="en-US" sz="2800" strike="sngStrike" dirty="0" smtClean="0">
                <a:solidFill>
                  <a:srgbClr val="FF0000"/>
                </a:solidFill>
              </a:rPr>
              <a:t>)</a:t>
            </a:r>
          </a:p>
          <a:p>
            <a:pPr algn="ctr"/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(He walked in 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the park)</a:t>
            </a:r>
            <a:endParaRPr 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849303" y="3800636"/>
            <a:ext cx="1141659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u="sng" dirty="0" smtClean="0">
                <a:solidFill>
                  <a:schemeClr val="accent6">
                    <a:lumMod val="50000"/>
                  </a:schemeClr>
                </a:solidFill>
              </a:rPr>
              <a:t> g(</a:t>
            </a:r>
            <a:r>
              <a:rPr lang="en-US" sz="2800" u="sng" dirty="0" err="1" smtClean="0">
                <a:solidFill>
                  <a:schemeClr val="accent6">
                    <a:lumMod val="50000"/>
                  </a:schemeClr>
                </a:solidFill>
              </a:rPr>
              <a:t>x,y</a:t>
            </a:r>
            <a:r>
              <a:rPr lang="en-US" sz="2800" u="sng" dirty="0" smtClean="0">
                <a:solidFill>
                  <a:schemeClr val="accent6">
                    <a:lumMod val="50000"/>
                  </a:schemeClr>
                </a:solidFill>
              </a:rPr>
              <a:t>) </a:t>
            </a:r>
          </a:p>
          <a:p>
            <a:pPr algn="ctr"/>
            <a:r>
              <a:rPr lang="en-US" sz="2800" dirty="0" smtClean="0">
                <a:solidFill>
                  <a:schemeClr val="accent6">
                    <a:lumMod val="50000"/>
                  </a:schemeClr>
                </a:solidFill>
              </a:rPr>
              <a:t>0.0</a:t>
            </a:r>
            <a:endParaRPr lang="en-US" sz="2800" dirty="0">
              <a:solidFill>
                <a:schemeClr val="accent6">
                  <a:lumMod val="50000"/>
                </a:schemeClr>
              </a:solidFill>
            </a:endParaRPr>
          </a:p>
          <a:p>
            <a:pPr algn="ctr"/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0.33</a:t>
            </a:r>
            <a:endParaRPr lang="en-US" sz="2800" dirty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0.5</a:t>
            </a:r>
            <a:endParaRPr lang="en-US" sz="2800" dirty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1.0</a:t>
            </a:r>
          </a:p>
          <a:p>
            <a:pPr algn="ctr"/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0.0</a:t>
            </a:r>
            <a:endParaRPr 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6971016" y="4013222"/>
            <a:ext cx="831" cy="2466799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4100052" y="4889344"/>
            <a:ext cx="2044278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1" dirty="0" smtClean="0"/>
              <a:t>Assign scores</a:t>
            </a:r>
            <a:br>
              <a:rPr lang="en-US" sz="2000" i="1" dirty="0" smtClean="0"/>
            </a:br>
            <a:r>
              <a:rPr lang="en-US" sz="2000" i="1" dirty="0" smtClean="0"/>
              <a:t>to the constraint-</a:t>
            </a:r>
            <a:br>
              <a:rPr lang="en-US" sz="2000" i="1" dirty="0" smtClean="0"/>
            </a:br>
            <a:r>
              <a:rPr lang="en-US" sz="2000" i="1" dirty="0" smtClean="0"/>
              <a:t>violating output</a:t>
            </a:r>
            <a:endParaRPr 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1877577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1817771" y="593367"/>
            <a:ext cx="8520600" cy="7636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lvl="0"/>
            <a:r>
              <a:rPr lang="en-US" dirty="0" smtClean="0"/>
              <a:t>GBI on SRL: Experiments</a:t>
            </a:r>
            <a:endParaRPr lang="en" dirty="0"/>
          </a:p>
        </p:txBody>
      </p:sp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1803358" y="1536633"/>
            <a:ext cx="8520600" cy="45552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marL="971550" lvl="1"/>
            <a:endParaRPr lang="en-US" dirty="0" smtClean="0">
              <a:latin typeface="Apple SD 산돌고딕 Neo 일반체"/>
              <a:ea typeface="Apple SD 산돌고딕 Neo 일반체"/>
              <a:cs typeface="Apple SD 산돌고딕 Neo 일반체"/>
              <a:sym typeface="Verdana"/>
            </a:endParaRPr>
          </a:p>
          <a:p>
            <a:pPr marL="685800" lvl="1"/>
            <a:endParaRPr lang="en-US" sz="20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65</a:t>
            </a:fld>
            <a:endParaRPr lang="en"/>
          </a:p>
        </p:txBody>
      </p:sp>
      <p:sp>
        <p:nvSpPr>
          <p:cNvPr id="5" name="TextBox 4"/>
          <p:cNvSpPr txBox="1"/>
          <p:nvPr/>
        </p:nvSpPr>
        <p:spPr>
          <a:xfrm>
            <a:off x="-251696" y="1796381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Text Placeholder 1"/>
          <p:cNvSpPr txBox="1">
            <a:spLocks/>
          </p:cNvSpPr>
          <p:nvPr/>
        </p:nvSpPr>
        <p:spPr>
          <a:xfrm>
            <a:off x="1835699" y="1482065"/>
            <a:ext cx="10192509" cy="45552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rmAutofit/>
          </a:bodyPr>
          <a:lstStyle>
            <a:lvl1pPr marL="342900" lvl="0" indent="-342900" algn="l" defTabSz="457200" rtl="0" eaLnBrk="1" latinLnBrk="0" hangingPunct="1">
              <a:spcBef>
                <a:spcPts val="0"/>
              </a:spcBef>
              <a:buFont typeface="Arial"/>
              <a:buChar char="•"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1pPr>
            <a:lvl2pPr marL="742950" lvl="1" indent="-285750" algn="l" defTabSz="457200" rtl="0" eaLnBrk="1" latinLnBrk="0" hangingPunct="1">
              <a:spcBef>
                <a:spcPts val="0"/>
              </a:spcBef>
              <a:buFont typeface="Arial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2pPr>
            <a:lvl3pPr marL="1143000" lvl="2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3pPr>
            <a:lvl4pPr marL="1600200" lvl="3" indent="-228600" algn="l" defTabSz="457200" rtl="0" eaLnBrk="1" latinLnBrk="0" hangingPunct="1">
              <a:spcBef>
                <a:spcPts val="0"/>
              </a:spcBef>
              <a:buFont typeface="Arial"/>
              <a:buChar char="–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4pPr>
            <a:lvl5pPr marL="2057400" lvl="4" indent="-228600" algn="l" defTabSz="457200" rtl="0" eaLnBrk="1" latinLnBrk="0" hangingPunct="1">
              <a:spcBef>
                <a:spcPts val="0"/>
              </a:spcBef>
              <a:buFont typeface="Arial"/>
              <a:buChar char="»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5pPr>
            <a:lvl6pPr marL="2514600" lvl="5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2400" b="1" dirty="0">
              <a:sym typeface="Verdana"/>
            </a:endParaRPr>
          </a:p>
        </p:txBody>
      </p:sp>
      <p:sp>
        <p:nvSpPr>
          <p:cNvPr id="11" name="Text Placeholder 1"/>
          <p:cNvSpPr txBox="1">
            <a:spLocks/>
          </p:cNvSpPr>
          <p:nvPr/>
        </p:nvSpPr>
        <p:spPr>
          <a:xfrm>
            <a:off x="1835699" y="1482065"/>
            <a:ext cx="10224850" cy="45552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rmAutofit/>
          </a:bodyPr>
          <a:lstStyle>
            <a:lvl1pPr marL="342900" lvl="0" indent="-342900" algn="l" defTabSz="457200" rtl="0" eaLnBrk="1" latinLnBrk="0" hangingPunct="1">
              <a:spcBef>
                <a:spcPts val="0"/>
              </a:spcBef>
              <a:buFont typeface="Arial"/>
              <a:buChar char="•"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1pPr>
            <a:lvl2pPr marL="742950" lvl="1" indent="-285750" algn="l" defTabSz="457200" rtl="0" eaLnBrk="1" latinLnBrk="0" hangingPunct="1">
              <a:spcBef>
                <a:spcPts val="0"/>
              </a:spcBef>
              <a:buFont typeface="Arial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2pPr>
            <a:lvl3pPr marL="1143000" lvl="2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3pPr>
            <a:lvl4pPr marL="1600200" lvl="3" indent="-228600" algn="l" defTabSz="457200" rtl="0" eaLnBrk="1" latinLnBrk="0" hangingPunct="1">
              <a:spcBef>
                <a:spcPts val="0"/>
              </a:spcBef>
              <a:buFont typeface="Arial"/>
              <a:buChar char="–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4pPr>
            <a:lvl5pPr marL="2057400" lvl="4" indent="-228600" algn="l" defTabSz="457200" rtl="0" eaLnBrk="1" latinLnBrk="0" hangingPunct="1">
              <a:spcBef>
                <a:spcPts val="0"/>
              </a:spcBef>
              <a:buFont typeface="Arial"/>
              <a:buChar char="»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5pPr>
            <a:lvl6pPr marL="2514600" lvl="5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err="1"/>
              <a:t>OntoNotes</a:t>
            </a:r>
            <a:r>
              <a:rPr lang="en-US" sz="2800" dirty="0"/>
              <a:t> v5.0, CoNLL-2012 shared task </a:t>
            </a:r>
            <a:br>
              <a:rPr lang="en-US" sz="2800" dirty="0"/>
            </a:br>
            <a:r>
              <a:rPr lang="en-US" sz="2800" dirty="0" smtClean="0"/>
              <a:t>(</a:t>
            </a:r>
            <a:r>
              <a:rPr lang="en-US" sz="2800" dirty="0"/>
              <a:t>278k train, 38.3k dev, 25.6k test) </a:t>
            </a:r>
          </a:p>
          <a:p>
            <a:endParaRPr lang="en-US" sz="2800" dirty="0" smtClean="0"/>
          </a:p>
          <a:p>
            <a:r>
              <a:rPr lang="en-US" sz="2800" dirty="0" smtClean="0"/>
              <a:t>Gold </a:t>
            </a:r>
            <a:r>
              <a:rPr lang="en-US" sz="2800" dirty="0"/>
              <a:t>predicates and gold parse constituents are given 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smtClean="0"/>
              <a:t>(~</a:t>
            </a:r>
            <a:r>
              <a:rPr lang="en-US" sz="2800" dirty="0"/>
              <a:t>10% noisy annotations) </a:t>
            </a:r>
            <a:r>
              <a:rPr lang="en-US" altLang="ko-KR" sz="2800" dirty="0" smtClean="0">
                <a:sym typeface="Verdana"/>
              </a:rPr>
              <a:t>. </a:t>
            </a:r>
          </a:p>
          <a:p>
            <a:endParaRPr lang="en-US" altLang="ko-KR" sz="2800" dirty="0" smtClean="0">
              <a:sym typeface="Verdana"/>
            </a:endParaRPr>
          </a:p>
          <a:p>
            <a:r>
              <a:rPr lang="en-US" altLang="ko-KR" sz="2800" dirty="0" smtClean="0">
                <a:sym typeface="Verdana"/>
              </a:rPr>
              <a:t>Baseline architecture</a:t>
            </a:r>
          </a:p>
          <a:p>
            <a:pPr lvl="1"/>
            <a:r>
              <a:rPr lang="en-US" sz="2400" dirty="0" smtClean="0"/>
              <a:t>multi-layer </a:t>
            </a:r>
            <a:r>
              <a:rPr lang="en-US" sz="2400" dirty="0"/>
              <a:t>highway bi-directional </a:t>
            </a:r>
            <a:r>
              <a:rPr lang="en-US" sz="2400" dirty="0" smtClean="0"/>
              <a:t>LSTM (</a:t>
            </a:r>
            <a:r>
              <a:rPr lang="en-US" sz="2400" dirty="0" err="1" smtClean="0"/>
              <a:t>ELMo</a:t>
            </a:r>
            <a:r>
              <a:rPr lang="en-US" sz="2400" dirty="0" smtClean="0"/>
              <a:t> embedding)</a:t>
            </a:r>
          </a:p>
          <a:p>
            <a:endParaRPr lang="en-US" dirty="0"/>
          </a:p>
          <a:p>
            <a:endParaRPr lang="en-US" altLang="ko-KR" sz="2800" dirty="0" smtClean="0">
              <a:sym typeface="Verdana"/>
            </a:endParaRPr>
          </a:p>
          <a:p>
            <a:endParaRPr lang="en-US" altLang="ko-KR" sz="2800" dirty="0" smtClean="0">
              <a:sym typeface="Verdana"/>
            </a:endParaRPr>
          </a:p>
          <a:p>
            <a:endParaRPr lang="en-US" altLang="ko-KR" sz="2800" dirty="0" smtClean="0">
              <a:sym typeface="Verdana"/>
            </a:endParaRPr>
          </a:p>
          <a:p>
            <a:endParaRPr lang="en-US" altLang="ko-KR" sz="2800" dirty="0" smtClean="0">
              <a:sym typeface="Verdana"/>
            </a:endParaRPr>
          </a:p>
          <a:p>
            <a:endParaRPr lang="en-US" altLang="ko-KR" sz="2800" dirty="0" smtClean="0">
              <a:sym typeface="Verdana"/>
            </a:endParaRPr>
          </a:p>
          <a:p>
            <a:endParaRPr lang="en-US" altLang="ko-KR" sz="2800" dirty="0">
              <a:sym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1450006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1817771" y="593367"/>
            <a:ext cx="8520600" cy="7636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lvl="0"/>
            <a:r>
              <a:rPr lang="en-US" dirty="0" smtClean="0"/>
              <a:t>GBI on SRL: Experiments</a:t>
            </a:r>
            <a:endParaRPr lang="en" dirty="0"/>
          </a:p>
        </p:txBody>
      </p:sp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1803358" y="1536633"/>
            <a:ext cx="8520600" cy="45552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marL="971550" lvl="1"/>
            <a:endParaRPr lang="en-US" dirty="0" smtClean="0">
              <a:latin typeface="Apple SD 산돌고딕 Neo 일반체"/>
              <a:ea typeface="Apple SD 산돌고딕 Neo 일반체"/>
              <a:cs typeface="Apple SD 산돌고딕 Neo 일반체"/>
              <a:sym typeface="Verdana"/>
            </a:endParaRPr>
          </a:p>
          <a:p>
            <a:pPr marL="685800" lvl="1"/>
            <a:endParaRPr lang="en-US" sz="20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66</a:t>
            </a:fld>
            <a:endParaRPr lang="en"/>
          </a:p>
        </p:txBody>
      </p:sp>
      <p:sp>
        <p:nvSpPr>
          <p:cNvPr id="5" name="TextBox 4"/>
          <p:cNvSpPr txBox="1"/>
          <p:nvPr/>
        </p:nvSpPr>
        <p:spPr>
          <a:xfrm>
            <a:off x="-251696" y="1796381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Text Placeholder 1"/>
          <p:cNvSpPr txBox="1">
            <a:spLocks/>
          </p:cNvSpPr>
          <p:nvPr/>
        </p:nvSpPr>
        <p:spPr>
          <a:xfrm>
            <a:off x="1835699" y="1482065"/>
            <a:ext cx="10192509" cy="45552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rmAutofit/>
          </a:bodyPr>
          <a:lstStyle>
            <a:lvl1pPr marL="342900" lvl="0" indent="-342900" algn="l" defTabSz="457200" rtl="0" eaLnBrk="1" latinLnBrk="0" hangingPunct="1">
              <a:spcBef>
                <a:spcPts val="0"/>
              </a:spcBef>
              <a:buFont typeface="Arial"/>
              <a:buChar char="•"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1pPr>
            <a:lvl2pPr marL="742950" lvl="1" indent="-285750" algn="l" defTabSz="457200" rtl="0" eaLnBrk="1" latinLnBrk="0" hangingPunct="1">
              <a:spcBef>
                <a:spcPts val="0"/>
              </a:spcBef>
              <a:buFont typeface="Arial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2pPr>
            <a:lvl3pPr marL="1143000" lvl="2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3pPr>
            <a:lvl4pPr marL="1600200" lvl="3" indent="-228600" algn="l" defTabSz="457200" rtl="0" eaLnBrk="1" latinLnBrk="0" hangingPunct="1">
              <a:spcBef>
                <a:spcPts val="0"/>
              </a:spcBef>
              <a:buFont typeface="Arial"/>
              <a:buChar char="–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4pPr>
            <a:lvl5pPr marL="2057400" lvl="4" indent="-228600" algn="l" defTabSz="457200" rtl="0" eaLnBrk="1" latinLnBrk="0" hangingPunct="1">
              <a:spcBef>
                <a:spcPts val="0"/>
              </a:spcBef>
              <a:buFont typeface="Arial"/>
              <a:buChar char="»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5pPr>
            <a:lvl6pPr marL="2514600" lvl="5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2400" b="1" dirty="0">
              <a:sym typeface="Verdana"/>
            </a:endParaRPr>
          </a:p>
        </p:txBody>
      </p:sp>
      <p:sp>
        <p:nvSpPr>
          <p:cNvPr id="11" name="Text Placeholder 1"/>
          <p:cNvSpPr txBox="1">
            <a:spLocks/>
          </p:cNvSpPr>
          <p:nvPr/>
        </p:nvSpPr>
        <p:spPr>
          <a:xfrm>
            <a:off x="1835700" y="1482065"/>
            <a:ext cx="8520600" cy="45552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rmAutofit/>
          </a:bodyPr>
          <a:lstStyle>
            <a:lvl1pPr marL="342900" lvl="0" indent="-342900" algn="l" defTabSz="457200" rtl="0" eaLnBrk="1" latinLnBrk="0" hangingPunct="1">
              <a:spcBef>
                <a:spcPts val="0"/>
              </a:spcBef>
              <a:buFont typeface="Arial"/>
              <a:buChar char="•"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1pPr>
            <a:lvl2pPr marL="742950" lvl="1" indent="-285750" algn="l" defTabSz="457200" rtl="0" eaLnBrk="1" latinLnBrk="0" hangingPunct="1">
              <a:spcBef>
                <a:spcPts val="0"/>
              </a:spcBef>
              <a:buFont typeface="Arial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2pPr>
            <a:lvl3pPr marL="1143000" lvl="2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3pPr>
            <a:lvl4pPr marL="1600200" lvl="3" indent="-228600" algn="l" defTabSz="457200" rtl="0" eaLnBrk="1" latinLnBrk="0" hangingPunct="1">
              <a:spcBef>
                <a:spcPts val="0"/>
              </a:spcBef>
              <a:buFont typeface="Arial"/>
              <a:buChar char="–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4pPr>
            <a:lvl5pPr marL="2057400" lvl="4" indent="-228600" algn="l" defTabSz="457200" rtl="0" eaLnBrk="1" latinLnBrk="0" hangingPunct="1">
              <a:spcBef>
                <a:spcPts val="0"/>
              </a:spcBef>
              <a:buFont typeface="Arial"/>
              <a:buChar char="»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5pPr>
            <a:lvl6pPr marL="2514600" lvl="5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800" dirty="0" smtClean="0">
                <a:sym typeface="Verdana"/>
              </a:rPr>
              <a:t>Statistics</a:t>
            </a:r>
          </a:p>
          <a:p>
            <a:pPr lvl="1"/>
            <a:r>
              <a:rPr lang="en-US" altLang="ko-KR" sz="2400" b="1" dirty="0" smtClean="0">
                <a:sym typeface="Verdana"/>
              </a:rPr>
              <a:t>Failure set:</a:t>
            </a:r>
            <a:r>
              <a:rPr lang="en-US" altLang="ko-KR" sz="2400" dirty="0" smtClean="0">
                <a:sym typeface="Verdana"/>
              </a:rPr>
              <a:t> Set of instances where SRL output violates simple constraint.</a:t>
            </a:r>
          </a:p>
          <a:p>
            <a:endParaRPr lang="en-US" altLang="ko-KR" sz="2800" dirty="0">
              <a:sym typeface="Verdana"/>
            </a:endParaRPr>
          </a:p>
          <a:p>
            <a:pPr lvl="1"/>
            <a:r>
              <a:rPr lang="en-US" altLang="ko-KR" sz="2400" b="1" dirty="0" smtClean="0">
                <a:sym typeface="Verdana"/>
              </a:rPr>
              <a:t>Failure rate (%)</a:t>
            </a:r>
            <a:r>
              <a:rPr lang="en-US" altLang="ko-KR" sz="2400" dirty="0" smtClean="0">
                <a:sym typeface="Verdana"/>
              </a:rPr>
              <a:t>: Relative size of failure set compared to whole test set.</a:t>
            </a:r>
          </a:p>
          <a:p>
            <a:pPr lvl="1"/>
            <a:endParaRPr lang="en-US" altLang="ko-KR" sz="2400" dirty="0">
              <a:sym typeface="Verdana"/>
            </a:endParaRPr>
          </a:p>
          <a:p>
            <a:pPr lvl="1"/>
            <a:r>
              <a:rPr lang="en-US" altLang="ko-KR" sz="2400" b="1" dirty="0">
                <a:sym typeface="Verdana"/>
              </a:rPr>
              <a:t>Conv rate (%):</a:t>
            </a:r>
            <a:r>
              <a:rPr lang="en-US" altLang="ko-KR" sz="2400" dirty="0">
                <a:sym typeface="Verdana"/>
              </a:rPr>
              <a:t> The relative portion of the failure set converted to constraint-satisfying output after GBI.</a:t>
            </a:r>
          </a:p>
          <a:p>
            <a:endParaRPr lang="en-US" altLang="ko-KR" sz="2800" dirty="0" smtClean="0">
              <a:sym typeface="Verdana"/>
            </a:endParaRPr>
          </a:p>
          <a:p>
            <a:endParaRPr lang="en-US" altLang="ko-KR" sz="2800" dirty="0" smtClean="0">
              <a:sym typeface="Verdana"/>
            </a:endParaRPr>
          </a:p>
          <a:p>
            <a:endParaRPr lang="en-US" altLang="ko-KR" sz="2800" dirty="0">
              <a:sym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1467374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1817771" y="593367"/>
            <a:ext cx="8520600" cy="7636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lvl="0"/>
            <a:r>
              <a:rPr lang="en-US" dirty="0" smtClean="0"/>
              <a:t>GBI on SRL: Experiments</a:t>
            </a:r>
            <a:endParaRPr lang="en" dirty="0"/>
          </a:p>
        </p:txBody>
      </p:sp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1803358" y="1536633"/>
            <a:ext cx="8520600" cy="45552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marL="971550" lvl="1"/>
            <a:endParaRPr lang="en-US" dirty="0" smtClean="0">
              <a:latin typeface="Apple SD 산돌고딕 Neo 일반체"/>
              <a:ea typeface="Apple SD 산돌고딕 Neo 일반체"/>
              <a:cs typeface="Apple SD 산돌고딕 Neo 일반체"/>
              <a:sym typeface="Verdana"/>
            </a:endParaRPr>
          </a:p>
          <a:p>
            <a:pPr marL="685800" lvl="1"/>
            <a:endParaRPr lang="en-US" sz="20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67</a:t>
            </a:fld>
            <a:endParaRPr lang="en"/>
          </a:p>
        </p:txBody>
      </p:sp>
      <p:sp>
        <p:nvSpPr>
          <p:cNvPr id="5" name="TextBox 4"/>
          <p:cNvSpPr txBox="1"/>
          <p:nvPr/>
        </p:nvSpPr>
        <p:spPr>
          <a:xfrm>
            <a:off x="-251696" y="1796381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Text Placeholder 1"/>
          <p:cNvSpPr txBox="1">
            <a:spLocks/>
          </p:cNvSpPr>
          <p:nvPr/>
        </p:nvSpPr>
        <p:spPr>
          <a:xfrm>
            <a:off x="1835699" y="1482065"/>
            <a:ext cx="10192509" cy="45552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rmAutofit/>
          </a:bodyPr>
          <a:lstStyle>
            <a:lvl1pPr marL="342900" lvl="0" indent="-342900" algn="l" defTabSz="457200" rtl="0" eaLnBrk="1" latinLnBrk="0" hangingPunct="1">
              <a:spcBef>
                <a:spcPts val="0"/>
              </a:spcBef>
              <a:buFont typeface="Arial"/>
              <a:buChar char="•"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1pPr>
            <a:lvl2pPr marL="742950" lvl="1" indent="-285750" algn="l" defTabSz="457200" rtl="0" eaLnBrk="1" latinLnBrk="0" hangingPunct="1">
              <a:spcBef>
                <a:spcPts val="0"/>
              </a:spcBef>
              <a:buFont typeface="Arial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2pPr>
            <a:lvl3pPr marL="1143000" lvl="2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3pPr>
            <a:lvl4pPr marL="1600200" lvl="3" indent="-228600" algn="l" defTabSz="457200" rtl="0" eaLnBrk="1" latinLnBrk="0" hangingPunct="1">
              <a:spcBef>
                <a:spcPts val="0"/>
              </a:spcBef>
              <a:buFont typeface="Arial"/>
              <a:buChar char="–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4pPr>
            <a:lvl5pPr marL="2057400" lvl="4" indent="-228600" algn="l" defTabSz="457200" rtl="0" eaLnBrk="1" latinLnBrk="0" hangingPunct="1">
              <a:spcBef>
                <a:spcPts val="0"/>
              </a:spcBef>
              <a:buFont typeface="Arial"/>
              <a:buChar char="»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5pPr>
            <a:lvl6pPr marL="2514600" lvl="5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2400" b="1" dirty="0">
              <a:sym typeface="Verdana"/>
            </a:endParaRPr>
          </a:p>
        </p:txBody>
      </p:sp>
      <p:sp>
        <p:nvSpPr>
          <p:cNvPr id="11" name="Text Placeholder 1"/>
          <p:cNvSpPr txBox="1">
            <a:spLocks/>
          </p:cNvSpPr>
          <p:nvPr/>
        </p:nvSpPr>
        <p:spPr>
          <a:xfrm>
            <a:off x="1835699" y="1482065"/>
            <a:ext cx="9460909" cy="45552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rmAutofit/>
          </a:bodyPr>
          <a:lstStyle>
            <a:lvl1pPr marL="342900" lvl="0" indent="-342900" algn="l" defTabSz="457200" rtl="0" eaLnBrk="1" latinLnBrk="0" hangingPunct="1">
              <a:spcBef>
                <a:spcPts val="0"/>
              </a:spcBef>
              <a:buFont typeface="Arial"/>
              <a:buChar char="•"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1pPr>
            <a:lvl2pPr marL="742950" lvl="1" indent="-285750" algn="l" defTabSz="457200" rtl="0" eaLnBrk="1" latinLnBrk="0" hangingPunct="1">
              <a:spcBef>
                <a:spcPts val="0"/>
              </a:spcBef>
              <a:buFont typeface="Arial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2pPr>
            <a:lvl3pPr marL="1143000" lvl="2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3pPr>
            <a:lvl4pPr marL="1600200" lvl="3" indent="-228600" algn="l" defTabSz="457200" rtl="0" eaLnBrk="1" latinLnBrk="0" hangingPunct="1">
              <a:spcBef>
                <a:spcPts val="0"/>
              </a:spcBef>
              <a:buFont typeface="Arial"/>
              <a:buChar char="–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4pPr>
            <a:lvl5pPr marL="2057400" lvl="4" indent="-228600" algn="l" defTabSz="457200" rtl="0" eaLnBrk="1" latinLnBrk="0" hangingPunct="1">
              <a:spcBef>
                <a:spcPts val="0"/>
              </a:spcBef>
              <a:buFont typeface="Arial"/>
              <a:buChar char="»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5pPr>
            <a:lvl6pPr marL="2514600" lvl="5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800" dirty="0" smtClean="0">
                <a:sym typeface="Verdana"/>
              </a:rPr>
              <a:t>Trained 5 networks with different level of performance</a:t>
            </a:r>
            <a:br>
              <a:rPr lang="en-US" altLang="ko-KR" sz="2800" dirty="0" smtClean="0">
                <a:sym typeface="Verdana"/>
              </a:rPr>
            </a:br>
            <a:r>
              <a:rPr lang="en-US" altLang="ko-KR" sz="2800" dirty="0" smtClean="0">
                <a:sym typeface="Verdana"/>
              </a:rPr>
              <a:t>by using different amounts of data (1%,10%, </a:t>
            </a:r>
            <a:r>
              <a:rPr lang="mr-IN" altLang="ko-KR" sz="2800" dirty="0" smtClean="0">
                <a:sym typeface="Verdana"/>
              </a:rPr>
              <a:t>…</a:t>
            </a:r>
            <a:r>
              <a:rPr lang="en-US" altLang="ko-KR" sz="2800" dirty="0" smtClean="0">
                <a:sym typeface="Verdana"/>
              </a:rPr>
              <a:t>,100%)</a:t>
            </a:r>
          </a:p>
          <a:p>
            <a:endParaRPr lang="en-US" altLang="ko-KR" sz="2800" dirty="0" smtClean="0">
              <a:sym typeface="Verdana"/>
            </a:endParaRPr>
          </a:p>
          <a:p>
            <a:endParaRPr lang="en-US" altLang="ko-KR" sz="2800" dirty="0" smtClean="0">
              <a:sym typeface="Verdana"/>
            </a:endParaRPr>
          </a:p>
          <a:p>
            <a:endParaRPr lang="en-US" altLang="ko-KR" sz="2800" dirty="0" smtClean="0">
              <a:sym typeface="Verdana"/>
            </a:endParaRPr>
          </a:p>
          <a:p>
            <a:endParaRPr lang="en-US" altLang="ko-KR" sz="2800" dirty="0">
              <a:sym typeface="Verdana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3958" y="2467448"/>
            <a:ext cx="7620000" cy="427497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41684" y="6373089"/>
            <a:ext cx="395189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>
                <a:sym typeface="Verdana"/>
              </a:rPr>
              <a:t>SRL </a:t>
            </a:r>
            <a:r>
              <a:rPr lang="en-US" altLang="ko-KR" smtClean="0">
                <a:sym typeface="Verdana"/>
              </a:rPr>
              <a:t>x :</a:t>
            </a:r>
            <a:r>
              <a:rPr lang="en-US" altLang="ko-KR" dirty="0">
                <a:sym typeface="Verdana"/>
              </a:rPr>
              <a:t> </a:t>
            </a:r>
            <a:r>
              <a:rPr lang="en-US" altLang="ko-KR" smtClean="0">
                <a:sym typeface="Verdana"/>
              </a:rPr>
              <a:t>SRL </a:t>
            </a:r>
            <a:r>
              <a:rPr lang="en-US" altLang="ko-KR" dirty="0" smtClean="0">
                <a:sym typeface="Verdana"/>
              </a:rPr>
              <a:t>system trained on x % data.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2199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1817771" y="593367"/>
            <a:ext cx="8520600" cy="7636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lvl="0"/>
            <a:r>
              <a:rPr lang="en-US" dirty="0" smtClean="0"/>
              <a:t>GBI on SRL: Experiments</a:t>
            </a:r>
            <a:endParaRPr lang="en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68</a:t>
            </a:fld>
            <a:endParaRPr lang="en"/>
          </a:p>
        </p:txBody>
      </p:sp>
      <p:sp>
        <p:nvSpPr>
          <p:cNvPr id="5" name="TextBox 4"/>
          <p:cNvSpPr txBox="1"/>
          <p:nvPr/>
        </p:nvSpPr>
        <p:spPr>
          <a:xfrm>
            <a:off x="-251696" y="1796381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Text Placeholder 1"/>
          <p:cNvSpPr txBox="1">
            <a:spLocks/>
          </p:cNvSpPr>
          <p:nvPr/>
        </p:nvSpPr>
        <p:spPr>
          <a:xfrm>
            <a:off x="1835699" y="1482065"/>
            <a:ext cx="10192509" cy="45552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rmAutofit/>
          </a:bodyPr>
          <a:lstStyle>
            <a:lvl1pPr marL="342900" lvl="0" indent="-342900" algn="l" defTabSz="457200" rtl="0" eaLnBrk="1" latinLnBrk="0" hangingPunct="1">
              <a:spcBef>
                <a:spcPts val="0"/>
              </a:spcBef>
              <a:buFont typeface="Arial"/>
              <a:buChar char="•"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1pPr>
            <a:lvl2pPr marL="742950" lvl="1" indent="-285750" algn="l" defTabSz="457200" rtl="0" eaLnBrk="1" latinLnBrk="0" hangingPunct="1">
              <a:spcBef>
                <a:spcPts val="0"/>
              </a:spcBef>
              <a:buFont typeface="Arial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2pPr>
            <a:lvl3pPr marL="1143000" lvl="2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3pPr>
            <a:lvl4pPr marL="1600200" lvl="3" indent="-228600" algn="l" defTabSz="457200" rtl="0" eaLnBrk="1" latinLnBrk="0" hangingPunct="1">
              <a:spcBef>
                <a:spcPts val="0"/>
              </a:spcBef>
              <a:buFont typeface="Arial"/>
              <a:buChar char="–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4pPr>
            <a:lvl5pPr marL="2057400" lvl="4" indent="-228600" algn="l" defTabSz="457200" rtl="0" eaLnBrk="1" latinLnBrk="0" hangingPunct="1">
              <a:spcBef>
                <a:spcPts val="0"/>
              </a:spcBef>
              <a:buFont typeface="Arial"/>
              <a:buChar char="»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5pPr>
            <a:lvl6pPr marL="2514600" lvl="5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2400" b="1" dirty="0">
              <a:sym typeface="Verdana"/>
            </a:endParaRPr>
          </a:p>
        </p:txBody>
      </p:sp>
      <p:sp>
        <p:nvSpPr>
          <p:cNvPr id="11" name="Text Placeholder 1"/>
          <p:cNvSpPr txBox="1">
            <a:spLocks/>
          </p:cNvSpPr>
          <p:nvPr/>
        </p:nvSpPr>
        <p:spPr>
          <a:xfrm>
            <a:off x="1835699" y="1482065"/>
            <a:ext cx="9838849" cy="45552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rmAutofit/>
          </a:bodyPr>
          <a:lstStyle>
            <a:lvl1pPr marL="342900" lvl="0" indent="-342900" algn="l" defTabSz="457200" rtl="0" eaLnBrk="1" latinLnBrk="0" hangingPunct="1">
              <a:spcBef>
                <a:spcPts val="0"/>
              </a:spcBef>
              <a:buFont typeface="Arial"/>
              <a:buChar char="•"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1pPr>
            <a:lvl2pPr marL="742950" lvl="1" indent="-285750" algn="l" defTabSz="457200" rtl="0" eaLnBrk="1" latinLnBrk="0" hangingPunct="1">
              <a:spcBef>
                <a:spcPts val="0"/>
              </a:spcBef>
              <a:buFont typeface="Arial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2pPr>
            <a:lvl3pPr marL="1143000" lvl="2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3pPr>
            <a:lvl4pPr marL="1600200" lvl="3" indent="-228600" algn="l" defTabSz="457200" rtl="0" eaLnBrk="1" latinLnBrk="0" hangingPunct="1">
              <a:spcBef>
                <a:spcPts val="0"/>
              </a:spcBef>
              <a:buFont typeface="Arial"/>
              <a:buChar char="–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4pPr>
            <a:lvl5pPr marL="2057400" lvl="4" indent="-228600" algn="l" defTabSz="457200" rtl="0" eaLnBrk="1" latinLnBrk="0" hangingPunct="1">
              <a:spcBef>
                <a:spcPts val="0"/>
              </a:spcBef>
              <a:buFont typeface="Arial"/>
              <a:buChar char="»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5pPr>
            <a:lvl6pPr marL="2514600" lvl="5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800" dirty="0" smtClean="0">
                <a:sym typeface="Verdana"/>
              </a:rPr>
              <a:t>Q3: GBI enforces constraints. (much better than A*)</a:t>
            </a:r>
          </a:p>
          <a:p>
            <a:endParaRPr lang="en-US" altLang="ko-KR" sz="2800" dirty="0" smtClean="0">
              <a:sym typeface="Verdana"/>
            </a:endParaRPr>
          </a:p>
          <a:p>
            <a:endParaRPr lang="en-US" altLang="ko-KR" sz="2800" dirty="0" smtClean="0">
              <a:sym typeface="Verdana"/>
            </a:endParaRPr>
          </a:p>
          <a:p>
            <a:endParaRPr lang="en-US" altLang="ko-KR" sz="2800" dirty="0" smtClean="0">
              <a:sym typeface="Verdana"/>
            </a:endParaRPr>
          </a:p>
          <a:p>
            <a:endParaRPr lang="en-US" altLang="ko-KR" sz="2800" dirty="0" smtClean="0">
              <a:sym typeface="Verdana"/>
            </a:endParaRPr>
          </a:p>
          <a:p>
            <a:endParaRPr lang="en-US" altLang="ko-KR" sz="2800" dirty="0" smtClean="0">
              <a:sym typeface="Verdana"/>
            </a:endParaRPr>
          </a:p>
          <a:p>
            <a:endParaRPr lang="en-US" altLang="ko-KR" sz="2800" dirty="0">
              <a:sym typeface="Verdana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2759" y="2006374"/>
            <a:ext cx="5340658" cy="4527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626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835700" y="1482065"/>
            <a:ext cx="8520600" cy="4555200"/>
          </a:xfrm>
        </p:spPr>
        <p:txBody>
          <a:bodyPr/>
          <a:lstStyle/>
          <a:p>
            <a:r>
              <a:rPr lang="en-US" altLang="ko-KR" sz="2800" b="1" dirty="0" smtClean="0">
                <a:sym typeface="Verdana"/>
              </a:rPr>
              <a:t>Image-captioning </a:t>
            </a:r>
          </a:p>
          <a:p>
            <a:pPr marL="0" indent="0">
              <a:buNone/>
            </a:pPr>
            <a:endParaRPr lang="en-US" altLang="ko-KR" sz="2800" dirty="0">
              <a:sym typeface="Verdana"/>
            </a:endParaRPr>
          </a:p>
          <a:p>
            <a:pPr marL="0" indent="0">
              <a:buNone/>
            </a:pPr>
            <a:endParaRPr lang="en-US" altLang="ko-KR" sz="2800" dirty="0" smtClean="0">
              <a:sym typeface="Verdana"/>
            </a:endParaRPr>
          </a:p>
          <a:p>
            <a:pPr marL="0" indent="0">
              <a:buNone/>
            </a:pPr>
            <a:endParaRPr lang="en-US" altLang="ko-KR" sz="2800" dirty="0" smtClean="0">
              <a:sym typeface="Verdana"/>
            </a:endParaRPr>
          </a:p>
          <a:p>
            <a:pPr lvl="1"/>
            <a:endParaRPr lang="en-US" altLang="ko-KR" sz="2400" dirty="0" smtClean="0">
              <a:sym typeface="Verdana"/>
            </a:endParaRPr>
          </a:p>
          <a:p>
            <a:pPr lvl="1"/>
            <a:endParaRPr lang="en-US" altLang="ko-KR" sz="2400" dirty="0" smtClean="0">
              <a:sym typeface="Verdana"/>
            </a:endParaRPr>
          </a:p>
          <a:p>
            <a:pPr lvl="1"/>
            <a:endParaRPr lang="en-US" altLang="ko-KR" sz="2400" dirty="0" smtClean="0">
              <a:sym typeface="Verdana"/>
            </a:endParaRPr>
          </a:p>
          <a:p>
            <a:pPr lvl="1"/>
            <a:endParaRPr lang="en-US" altLang="ko-KR" sz="2400" dirty="0">
              <a:sym typeface="Verdana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6</a:t>
            </a:fld>
            <a:endParaRPr lang="en"/>
          </a:p>
        </p:txBody>
      </p:sp>
      <p:sp>
        <p:nvSpPr>
          <p:cNvPr id="23" name="Shape 66"/>
          <p:cNvSpPr txBox="1">
            <a:spLocks noGrp="1"/>
          </p:cNvSpPr>
          <p:nvPr>
            <p:ph type="title"/>
          </p:nvPr>
        </p:nvSpPr>
        <p:spPr>
          <a:xfrm>
            <a:off x="1835700" y="593367"/>
            <a:ext cx="8832300" cy="7636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lvl="0"/>
            <a:r>
              <a:rPr lang="en-US" dirty="0" smtClean="0"/>
              <a:t>Constraints?</a:t>
            </a:r>
            <a:endParaRPr lang="en-US" sz="3600" b="1" dirty="0">
              <a:solidFill>
                <a:srgbClr val="404040"/>
              </a:solidFill>
              <a:latin typeface="Apple SD 산돌고딕 Neo 일반체"/>
              <a:ea typeface="Apple SD 산돌고딕 Neo 일반체"/>
              <a:cs typeface="Apple SD 산돌고딕 Neo 일반체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602006" y="6162363"/>
            <a:ext cx="886161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Rohrbach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et al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, Object Hallucination in Image Captioning, 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EMNLP 2018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7535" y="2006403"/>
            <a:ext cx="3587288" cy="2430098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944497" y="4966477"/>
            <a:ext cx="632359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A woman </a:t>
            </a:r>
            <a:r>
              <a:rPr lang="en-US" sz="2000" dirty="0" smtClean="0"/>
              <a:t>is talking </a:t>
            </a:r>
            <a:r>
              <a:rPr lang="en-US" sz="2000" dirty="0"/>
              <a:t>on a cell phone while sitting on </a:t>
            </a:r>
            <a:r>
              <a:rPr lang="en-US" sz="2000" dirty="0">
                <a:solidFill>
                  <a:srgbClr val="FF0000"/>
                </a:solidFill>
              </a:rPr>
              <a:t>a </a:t>
            </a:r>
            <a:r>
              <a:rPr lang="en-US" sz="2000" dirty="0" smtClean="0">
                <a:solidFill>
                  <a:srgbClr val="FF0000"/>
                </a:solidFill>
              </a:rPr>
              <a:t>bench</a:t>
            </a:r>
            <a:r>
              <a:rPr lang="en-US" sz="2000" dirty="0" smtClean="0"/>
              <a:t>.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944497" y="4567237"/>
            <a:ext cx="385336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A woman is talking on a cell </a:t>
            </a:r>
            <a:r>
              <a:rPr lang="en-US" sz="2000" dirty="0" smtClean="0"/>
              <a:t>phone.</a:t>
            </a:r>
            <a:endParaRPr lang="en-US" sz="2000" dirty="0"/>
          </a:p>
        </p:txBody>
      </p:sp>
      <p:sp>
        <p:nvSpPr>
          <p:cNvPr id="8" name="Rectangle 7"/>
          <p:cNvSpPr/>
          <p:nvPr/>
        </p:nvSpPr>
        <p:spPr>
          <a:xfrm>
            <a:off x="2602006" y="4567237"/>
            <a:ext cx="114121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/>
              <a:t>Output</a:t>
            </a:r>
          </a:p>
          <a:p>
            <a:r>
              <a:rPr lang="en-US" sz="2000" b="1" dirty="0" smtClean="0"/>
              <a:t>(caption)</a:t>
            </a:r>
            <a:endParaRPr lang="en-US" sz="2000" b="1" dirty="0"/>
          </a:p>
        </p:txBody>
      </p:sp>
      <p:sp>
        <p:nvSpPr>
          <p:cNvPr id="13" name="Rectangle 12"/>
          <p:cNvSpPr/>
          <p:nvPr/>
        </p:nvSpPr>
        <p:spPr>
          <a:xfrm>
            <a:off x="2794366" y="3091571"/>
            <a:ext cx="99161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/>
              <a:t>Input</a:t>
            </a:r>
          </a:p>
          <a:p>
            <a:r>
              <a:rPr lang="en-US" sz="2000" b="1" dirty="0" smtClean="0"/>
              <a:t>(image)</a:t>
            </a:r>
            <a:endParaRPr lang="en-US" sz="2000" b="1" dirty="0"/>
          </a:p>
        </p:txBody>
      </p:sp>
      <p:sp>
        <p:nvSpPr>
          <p:cNvPr id="15" name="Rectangle 14"/>
          <p:cNvSpPr/>
          <p:nvPr/>
        </p:nvSpPr>
        <p:spPr>
          <a:xfrm>
            <a:off x="8602775" y="3055155"/>
            <a:ext cx="2607765" cy="461665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Constraint violating</a:t>
            </a:r>
            <a:endParaRPr lang="en-US" sz="2400" dirty="0"/>
          </a:p>
        </p:txBody>
      </p:sp>
      <p:sp>
        <p:nvSpPr>
          <p:cNvPr id="17" name="Rectangle 16"/>
          <p:cNvSpPr/>
          <p:nvPr/>
        </p:nvSpPr>
        <p:spPr>
          <a:xfrm>
            <a:off x="3944497" y="5302251"/>
            <a:ext cx="341824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A woman </a:t>
            </a:r>
            <a:r>
              <a:rPr lang="en-US" sz="2000" dirty="0" smtClean="0"/>
              <a:t>is talking to a mouth.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944497" y="5637155"/>
            <a:ext cx="323780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A woman </a:t>
            </a:r>
            <a:r>
              <a:rPr lang="en-US" sz="2000" dirty="0" smtClean="0"/>
              <a:t>is talking to a </a:t>
            </a:r>
            <a:r>
              <a:rPr lang="en-US" sz="2000" dirty="0" smtClean="0">
                <a:solidFill>
                  <a:srgbClr val="FF0000"/>
                </a:solidFill>
              </a:rPr>
              <a:t>pizza</a:t>
            </a:r>
            <a:r>
              <a:rPr lang="en-US" sz="2000" dirty="0" smtClean="0"/>
              <a:t>.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8314414" y="3531812"/>
            <a:ext cx="392774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dirty="0">
                <a:sym typeface="Verdana"/>
              </a:rPr>
              <a:t>If </a:t>
            </a:r>
            <a:r>
              <a:rPr lang="en-US" altLang="ko-KR" sz="2000" b="1">
                <a:sym typeface="Verdana"/>
              </a:rPr>
              <a:t>an </a:t>
            </a:r>
            <a:r>
              <a:rPr lang="en-US" altLang="ko-KR" sz="2000" b="1" smtClean="0">
                <a:sym typeface="Verdana"/>
              </a:rPr>
              <a:t>entity/object </a:t>
            </a:r>
            <a:r>
              <a:rPr lang="en-US" altLang="ko-KR" sz="2000" b="1" dirty="0">
                <a:sym typeface="Verdana"/>
              </a:rPr>
              <a:t>not present </a:t>
            </a:r>
            <a:r>
              <a:rPr lang="en-US" altLang="ko-KR" sz="2000" b="1">
                <a:sym typeface="Verdana"/>
              </a:rPr>
              <a:t>in </a:t>
            </a:r>
            <a:r>
              <a:rPr lang="en-US" altLang="ko-KR" sz="2000" b="1" smtClean="0">
                <a:sym typeface="Verdana"/>
              </a:rPr>
              <a:t/>
            </a:r>
            <a:br>
              <a:rPr lang="en-US" altLang="ko-KR" sz="2000" b="1" smtClean="0">
                <a:sym typeface="Verdana"/>
              </a:rPr>
            </a:br>
            <a:r>
              <a:rPr lang="en-US" altLang="ko-KR" sz="2000" b="1" smtClean="0">
                <a:sym typeface="Verdana"/>
              </a:rPr>
              <a:t>the </a:t>
            </a:r>
            <a:r>
              <a:rPr lang="en-US" altLang="ko-KR" sz="2000" b="1">
                <a:sym typeface="Verdana"/>
              </a:rPr>
              <a:t>picture </a:t>
            </a:r>
            <a:r>
              <a:rPr lang="en-US" altLang="ko-KR" sz="2000" b="1" smtClean="0">
                <a:sym typeface="Verdana"/>
              </a:rPr>
              <a:t>appears </a:t>
            </a:r>
            <a:r>
              <a:rPr lang="en-US" altLang="ko-KR" sz="2000" b="1" dirty="0">
                <a:sym typeface="Verdana"/>
              </a:rPr>
              <a:t>on the caption.</a:t>
            </a:r>
          </a:p>
        </p:txBody>
      </p:sp>
    </p:spTree>
    <p:extLst>
      <p:ext uri="{BB962C8B-B14F-4D97-AF65-F5344CB8AC3E}">
        <p14:creationId xmlns:p14="http://schemas.microsoft.com/office/powerpoint/2010/main" val="1464360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1803358" y="1536633"/>
            <a:ext cx="8520600" cy="45552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marL="971550" lvl="1"/>
            <a:endParaRPr lang="en-US" dirty="0" smtClean="0">
              <a:latin typeface="Apple SD 산돌고딕 Neo 일반체"/>
              <a:ea typeface="Apple SD 산돌고딕 Neo 일반체"/>
              <a:cs typeface="Apple SD 산돌고딕 Neo 일반체"/>
              <a:sym typeface="Verdana"/>
            </a:endParaRPr>
          </a:p>
          <a:p>
            <a:pPr marL="685800" lvl="1"/>
            <a:endParaRPr lang="en-U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11" r="3755"/>
          <a:stretch/>
        </p:blipFill>
        <p:spPr>
          <a:xfrm>
            <a:off x="99108" y="2245665"/>
            <a:ext cx="5798929" cy="4410317"/>
          </a:xfrm>
          <a:prstGeom prst="rect">
            <a:avLst/>
          </a:prstGeom>
        </p:spPr>
      </p:pic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1817771" y="593367"/>
            <a:ext cx="8520600" cy="7636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lvl="0"/>
            <a:r>
              <a:rPr lang="en-US" dirty="0" smtClean="0"/>
              <a:t>GBI on SRL: Experiments</a:t>
            </a:r>
            <a:endParaRPr lang="en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69</a:t>
            </a:fld>
            <a:endParaRPr lang="en"/>
          </a:p>
        </p:txBody>
      </p:sp>
      <p:sp>
        <p:nvSpPr>
          <p:cNvPr id="5" name="TextBox 4"/>
          <p:cNvSpPr txBox="1"/>
          <p:nvPr/>
        </p:nvSpPr>
        <p:spPr>
          <a:xfrm>
            <a:off x="-251696" y="1796381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Text Placeholder 1"/>
          <p:cNvSpPr txBox="1">
            <a:spLocks/>
          </p:cNvSpPr>
          <p:nvPr/>
        </p:nvSpPr>
        <p:spPr>
          <a:xfrm>
            <a:off x="1835699" y="1482065"/>
            <a:ext cx="10192509" cy="45552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rmAutofit/>
          </a:bodyPr>
          <a:lstStyle>
            <a:lvl1pPr marL="342900" lvl="0" indent="-342900" algn="l" defTabSz="457200" rtl="0" eaLnBrk="1" latinLnBrk="0" hangingPunct="1">
              <a:spcBef>
                <a:spcPts val="0"/>
              </a:spcBef>
              <a:buFont typeface="Arial"/>
              <a:buChar char="•"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1pPr>
            <a:lvl2pPr marL="742950" lvl="1" indent="-285750" algn="l" defTabSz="457200" rtl="0" eaLnBrk="1" latinLnBrk="0" hangingPunct="1">
              <a:spcBef>
                <a:spcPts val="0"/>
              </a:spcBef>
              <a:buFont typeface="Arial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2pPr>
            <a:lvl3pPr marL="1143000" lvl="2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3pPr>
            <a:lvl4pPr marL="1600200" lvl="3" indent="-228600" algn="l" defTabSz="457200" rtl="0" eaLnBrk="1" latinLnBrk="0" hangingPunct="1">
              <a:spcBef>
                <a:spcPts val="0"/>
              </a:spcBef>
              <a:buFont typeface="Arial"/>
              <a:buChar char="–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4pPr>
            <a:lvl5pPr marL="2057400" lvl="4" indent="-228600" algn="l" defTabSz="457200" rtl="0" eaLnBrk="1" latinLnBrk="0" hangingPunct="1">
              <a:spcBef>
                <a:spcPts val="0"/>
              </a:spcBef>
              <a:buFont typeface="Arial"/>
              <a:buChar char="»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5pPr>
            <a:lvl6pPr marL="2514600" lvl="5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2400" b="1" dirty="0">
              <a:sym typeface="Verdana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99120" y="6428785"/>
            <a:ext cx="395189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>
                <a:sym typeface="Verdana"/>
              </a:rPr>
              <a:t>SRL </a:t>
            </a:r>
            <a:r>
              <a:rPr lang="en-US" altLang="ko-KR" smtClean="0">
                <a:sym typeface="Verdana"/>
              </a:rPr>
              <a:t>x :</a:t>
            </a:r>
            <a:r>
              <a:rPr lang="en-US" altLang="ko-KR" dirty="0">
                <a:sym typeface="Verdana"/>
              </a:rPr>
              <a:t> </a:t>
            </a:r>
            <a:r>
              <a:rPr lang="en-US" altLang="ko-KR" smtClean="0">
                <a:sym typeface="Verdana"/>
              </a:rPr>
              <a:t>SRL </a:t>
            </a:r>
            <a:r>
              <a:rPr lang="en-US" altLang="ko-KR" dirty="0" smtClean="0">
                <a:sym typeface="Verdana"/>
              </a:rPr>
              <a:t>system trained on x % data.</a:t>
            </a:r>
            <a:endParaRPr lang="en-US" dirty="0"/>
          </a:p>
        </p:txBody>
      </p:sp>
      <p:sp>
        <p:nvSpPr>
          <p:cNvPr id="20" name="Text Placeholder 1"/>
          <p:cNvSpPr txBox="1">
            <a:spLocks/>
          </p:cNvSpPr>
          <p:nvPr/>
        </p:nvSpPr>
        <p:spPr>
          <a:xfrm>
            <a:off x="1835699" y="1482065"/>
            <a:ext cx="10015641" cy="45552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rmAutofit/>
          </a:bodyPr>
          <a:lstStyle>
            <a:lvl1pPr marL="342900" lvl="0" indent="-342900" algn="l" defTabSz="457200" rtl="0" eaLnBrk="1" latinLnBrk="0" hangingPunct="1">
              <a:spcBef>
                <a:spcPts val="0"/>
              </a:spcBef>
              <a:buFont typeface="Arial"/>
              <a:buChar char="•"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1pPr>
            <a:lvl2pPr marL="742950" lvl="1" indent="-285750" algn="l" defTabSz="457200" rtl="0" eaLnBrk="1" latinLnBrk="0" hangingPunct="1">
              <a:spcBef>
                <a:spcPts val="0"/>
              </a:spcBef>
              <a:buFont typeface="Arial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2pPr>
            <a:lvl3pPr marL="1143000" lvl="2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3pPr>
            <a:lvl4pPr marL="1600200" lvl="3" indent="-228600" algn="l" defTabSz="457200" rtl="0" eaLnBrk="1" latinLnBrk="0" hangingPunct="1">
              <a:spcBef>
                <a:spcPts val="0"/>
              </a:spcBef>
              <a:buFont typeface="Arial"/>
              <a:buChar char="–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4pPr>
            <a:lvl5pPr marL="2057400" lvl="4" indent="-228600" algn="l" defTabSz="457200" rtl="0" eaLnBrk="1" latinLnBrk="0" hangingPunct="1">
              <a:spcBef>
                <a:spcPts val="0"/>
              </a:spcBef>
              <a:buFont typeface="Arial"/>
              <a:buChar char="»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5pPr>
            <a:lvl6pPr marL="2514600" lvl="5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800" dirty="0" smtClean="0">
                <a:sym typeface="Verdana"/>
              </a:rPr>
              <a:t>Q3: GBI enforces constraints </a:t>
            </a:r>
            <a:r>
              <a:rPr lang="en-US" altLang="ko-KR" sz="2800" b="1" dirty="0" smtClean="0">
                <a:sym typeface="Verdana"/>
              </a:rPr>
              <a:t>without hurting </a:t>
            </a:r>
            <a:r>
              <a:rPr lang="en-US" altLang="ko-KR" sz="2800" dirty="0" smtClean="0">
                <a:sym typeface="Verdana"/>
              </a:rPr>
              <a:t>the system.</a:t>
            </a:r>
          </a:p>
          <a:p>
            <a:endParaRPr lang="en-US" altLang="ko-KR" sz="2800" dirty="0" smtClean="0">
              <a:sym typeface="Verdana"/>
            </a:endParaRPr>
          </a:p>
          <a:p>
            <a:endParaRPr lang="en-US" altLang="ko-KR" sz="2800" dirty="0" smtClean="0">
              <a:sym typeface="Verdana"/>
            </a:endParaRPr>
          </a:p>
          <a:p>
            <a:endParaRPr lang="en-US" altLang="ko-KR" sz="2800" dirty="0" smtClean="0">
              <a:sym typeface="Verdana"/>
            </a:endParaRPr>
          </a:p>
          <a:p>
            <a:endParaRPr lang="en-US" altLang="ko-KR" sz="2800" dirty="0" smtClean="0">
              <a:sym typeface="Verdana"/>
            </a:endParaRPr>
          </a:p>
          <a:p>
            <a:endParaRPr lang="en-US" altLang="ko-KR" sz="2800" dirty="0" smtClean="0">
              <a:sym typeface="Verdana"/>
            </a:endParaRPr>
          </a:p>
          <a:p>
            <a:endParaRPr lang="en-US" altLang="ko-KR" sz="2800" dirty="0">
              <a:sym typeface="Verdana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1196" y="2043839"/>
            <a:ext cx="2263953" cy="523220"/>
          </a:xfrm>
          <a:prstGeom prst="rect">
            <a:avLst/>
          </a:prstGeom>
          <a:ln>
            <a:solidFill>
              <a:srgbClr val="0070C0"/>
            </a:solidFill>
          </a:ln>
        </p:spPr>
        <p:txBody>
          <a:bodyPr wrap="none">
            <a:spAutoFit/>
          </a:bodyPr>
          <a:lstStyle/>
          <a:p>
            <a:r>
              <a:rPr lang="en-US" altLang="ko-KR" sz="2800" b="1" dirty="0" smtClean="0">
                <a:solidFill>
                  <a:srgbClr val="0070C0"/>
                </a:solidFill>
                <a:sym typeface="Verdana"/>
              </a:rPr>
              <a:t>On Failure Set</a:t>
            </a:r>
            <a:endParaRPr lang="en-US" sz="28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522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3179" y="2186355"/>
            <a:ext cx="6172941" cy="4352270"/>
          </a:xfrm>
          <a:prstGeom prst="rect">
            <a:avLst/>
          </a:prstGeom>
        </p:spPr>
      </p:pic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1803358" y="1536633"/>
            <a:ext cx="8520600" cy="45552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marL="971550" lvl="1"/>
            <a:endParaRPr lang="en-US" dirty="0" smtClean="0">
              <a:latin typeface="Apple SD 산돌고딕 Neo 일반체"/>
              <a:ea typeface="Apple SD 산돌고딕 Neo 일반체"/>
              <a:cs typeface="Apple SD 산돌고딕 Neo 일반체"/>
              <a:sym typeface="Verdana"/>
            </a:endParaRPr>
          </a:p>
          <a:p>
            <a:pPr marL="685800" lvl="1"/>
            <a:endParaRPr lang="en-U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152" r="3755"/>
          <a:stretch/>
        </p:blipFill>
        <p:spPr>
          <a:xfrm>
            <a:off x="99108" y="2594343"/>
            <a:ext cx="5798929" cy="4061639"/>
          </a:xfrm>
          <a:prstGeom prst="rect">
            <a:avLst/>
          </a:prstGeom>
        </p:spPr>
      </p:pic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1817771" y="593367"/>
            <a:ext cx="8520600" cy="7636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lvl="0"/>
            <a:r>
              <a:rPr lang="en-US" dirty="0" smtClean="0"/>
              <a:t>GBI on SRL: Experiments</a:t>
            </a:r>
            <a:endParaRPr lang="en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70</a:t>
            </a:fld>
            <a:endParaRPr lang="en"/>
          </a:p>
        </p:txBody>
      </p:sp>
      <p:sp>
        <p:nvSpPr>
          <p:cNvPr id="5" name="TextBox 4"/>
          <p:cNvSpPr txBox="1"/>
          <p:nvPr/>
        </p:nvSpPr>
        <p:spPr>
          <a:xfrm>
            <a:off x="-251696" y="1796381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Text Placeholder 1"/>
          <p:cNvSpPr txBox="1">
            <a:spLocks/>
          </p:cNvSpPr>
          <p:nvPr/>
        </p:nvSpPr>
        <p:spPr>
          <a:xfrm>
            <a:off x="1835699" y="1482065"/>
            <a:ext cx="10192509" cy="45552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rmAutofit/>
          </a:bodyPr>
          <a:lstStyle>
            <a:lvl1pPr marL="342900" lvl="0" indent="-342900" algn="l" defTabSz="457200" rtl="0" eaLnBrk="1" latinLnBrk="0" hangingPunct="1">
              <a:spcBef>
                <a:spcPts val="0"/>
              </a:spcBef>
              <a:buFont typeface="Arial"/>
              <a:buChar char="•"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1pPr>
            <a:lvl2pPr marL="742950" lvl="1" indent="-285750" algn="l" defTabSz="457200" rtl="0" eaLnBrk="1" latinLnBrk="0" hangingPunct="1">
              <a:spcBef>
                <a:spcPts val="0"/>
              </a:spcBef>
              <a:buFont typeface="Arial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2pPr>
            <a:lvl3pPr marL="1143000" lvl="2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3pPr>
            <a:lvl4pPr marL="1600200" lvl="3" indent="-228600" algn="l" defTabSz="457200" rtl="0" eaLnBrk="1" latinLnBrk="0" hangingPunct="1">
              <a:spcBef>
                <a:spcPts val="0"/>
              </a:spcBef>
              <a:buFont typeface="Arial"/>
              <a:buChar char="–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4pPr>
            <a:lvl5pPr marL="2057400" lvl="4" indent="-228600" algn="l" defTabSz="457200" rtl="0" eaLnBrk="1" latinLnBrk="0" hangingPunct="1">
              <a:spcBef>
                <a:spcPts val="0"/>
              </a:spcBef>
              <a:buFont typeface="Arial"/>
              <a:buChar char="»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5pPr>
            <a:lvl6pPr marL="2514600" lvl="5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2400" b="1" dirty="0">
              <a:sym typeface="Verdana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1196" y="2043839"/>
            <a:ext cx="2263953" cy="523220"/>
          </a:xfrm>
          <a:prstGeom prst="rect">
            <a:avLst/>
          </a:prstGeom>
          <a:ln>
            <a:solidFill>
              <a:srgbClr val="0070C0"/>
            </a:solidFill>
          </a:ln>
        </p:spPr>
        <p:txBody>
          <a:bodyPr wrap="none">
            <a:spAutoFit/>
          </a:bodyPr>
          <a:lstStyle/>
          <a:p>
            <a:r>
              <a:rPr lang="en-US" altLang="ko-KR" sz="2800" b="1" dirty="0" smtClean="0">
                <a:solidFill>
                  <a:srgbClr val="0070C0"/>
                </a:solidFill>
                <a:sym typeface="Verdana"/>
              </a:rPr>
              <a:t>On Failure Set</a:t>
            </a:r>
            <a:endParaRPr lang="en-US" sz="2800" b="1" dirty="0">
              <a:solidFill>
                <a:srgbClr val="0070C0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99120" y="6428785"/>
            <a:ext cx="395189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>
                <a:sym typeface="Verdana"/>
              </a:rPr>
              <a:t>SRL </a:t>
            </a:r>
            <a:r>
              <a:rPr lang="en-US" altLang="ko-KR" smtClean="0">
                <a:sym typeface="Verdana"/>
              </a:rPr>
              <a:t>x :</a:t>
            </a:r>
            <a:r>
              <a:rPr lang="en-US" altLang="ko-KR" dirty="0">
                <a:sym typeface="Verdana"/>
              </a:rPr>
              <a:t> </a:t>
            </a:r>
            <a:r>
              <a:rPr lang="en-US" altLang="ko-KR" smtClean="0">
                <a:sym typeface="Verdana"/>
              </a:rPr>
              <a:t>SRL </a:t>
            </a:r>
            <a:r>
              <a:rPr lang="en-US" altLang="ko-KR" dirty="0" smtClean="0">
                <a:sym typeface="Verdana"/>
              </a:rPr>
              <a:t>system trained on x % data.</a:t>
            </a:r>
            <a:endParaRPr lang="en-US" dirty="0"/>
          </a:p>
        </p:txBody>
      </p:sp>
      <p:sp>
        <p:nvSpPr>
          <p:cNvPr id="20" name="Text Placeholder 1"/>
          <p:cNvSpPr txBox="1">
            <a:spLocks/>
          </p:cNvSpPr>
          <p:nvPr/>
        </p:nvSpPr>
        <p:spPr>
          <a:xfrm>
            <a:off x="1835699" y="1482065"/>
            <a:ext cx="10015641" cy="45552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rmAutofit/>
          </a:bodyPr>
          <a:lstStyle>
            <a:lvl1pPr marL="342900" lvl="0" indent="-342900" algn="l" defTabSz="457200" rtl="0" eaLnBrk="1" latinLnBrk="0" hangingPunct="1">
              <a:spcBef>
                <a:spcPts val="0"/>
              </a:spcBef>
              <a:buFont typeface="Arial"/>
              <a:buChar char="•"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1pPr>
            <a:lvl2pPr marL="742950" lvl="1" indent="-285750" algn="l" defTabSz="457200" rtl="0" eaLnBrk="1" latinLnBrk="0" hangingPunct="1">
              <a:spcBef>
                <a:spcPts val="0"/>
              </a:spcBef>
              <a:buFont typeface="Arial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2pPr>
            <a:lvl3pPr marL="1143000" lvl="2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3pPr>
            <a:lvl4pPr marL="1600200" lvl="3" indent="-228600" algn="l" defTabSz="457200" rtl="0" eaLnBrk="1" latinLnBrk="0" hangingPunct="1">
              <a:spcBef>
                <a:spcPts val="0"/>
              </a:spcBef>
              <a:buFont typeface="Arial"/>
              <a:buChar char="–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4pPr>
            <a:lvl5pPr marL="2057400" lvl="4" indent="-228600" algn="l" defTabSz="457200" rtl="0" eaLnBrk="1" latinLnBrk="0" hangingPunct="1">
              <a:spcBef>
                <a:spcPts val="0"/>
              </a:spcBef>
              <a:buFont typeface="Arial"/>
              <a:buChar char="»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5pPr>
            <a:lvl6pPr marL="2514600" lvl="5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800" dirty="0" smtClean="0">
                <a:sym typeface="Verdana"/>
              </a:rPr>
              <a:t>Q3: GBI enforces constraints </a:t>
            </a:r>
            <a:r>
              <a:rPr lang="en-US" altLang="ko-KR" sz="2800" b="1" dirty="0" smtClean="0">
                <a:sym typeface="Verdana"/>
              </a:rPr>
              <a:t>without hurting </a:t>
            </a:r>
            <a:r>
              <a:rPr lang="en-US" altLang="ko-KR" sz="2800" dirty="0" smtClean="0">
                <a:sym typeface="Verdana"/>
              </a:rPr>
              <a:t>the system.</a:t>
            </a:r>
          </a:p>
          <a:p>
            <a:pPr lvl="1"/>
            <a:r>
              <a:rPr lang="en-US" altLang="ko-KR" sz="2400" b="1" dirty="0" smtClean="0">
                <a:solidFill>
                  <a:schemeClr val="tx2"/>
                </a:solidFill>
                <a:sym typeface="Verdana"/>
              </a:rPr>
              <a:t>In fact, it improves the </a:t>
            </a:r>
            <a:br>
              <a:rPr lang="en-US" altLang="ko-KR" sz="2400" b="1" dirty="0" smtClean="0">
                <a:solidFill>
                  <a:schemeClr val="tx2"/>
                </a:solidFill>
                <a:sym typeface="Verdana"/>
              </a:rPr>
            </a:br>
            <a:r>
              <a:rPr lang="en-US" altLang="ko-KR" sz="2400" b="1" dirty="0" smtClean="0">
                <a:solidFill>
                  <a:schemeClr val="tx2"/>
                </a:solidFill>
                <a:sym typeface="Verdana"/>
              </a:rPr>
              <a:t>overall system performance</a:t>
            </a:r>
          </a:p>
          <a:p>
            <a:endParaRPr lang="en-US" altLang="ko-KR" sz="2800" dirty="0" smtClean="0">
              <a:sym typeface="Verdana"/>
            </a:endParaRPr>
          </a:p>
          <a:p>
            <a:endParaRPr lang="en-US" altLang="ko-KR" sz="2800" dirty="0" smtClean="0">
              <a:sym typeface="Verdana"/>
            </a:endParaRPr>
          </a:p>
          <a:p>
            <a:endParaRPr lang="en-US" altLang="ko-KR" sz="2800" dirty="0" smtClean="0">
              <a:sym typeface="Verdana"/>
            </a:endParaRPr>
          </a:p>
          <a:p>
            <a:endParaRPr lang="en-US" altLang="ko-KR" sz="2800" dirty="0" smtClean="0">
              <a:sym typeface="Verdana"/>
            </a:endParaRPr>
          </a:p>
          <a:p>
            <a:endParaRPr lang="en-US" altLang="ko-KR" sz="2800" dirty="0" smtClean="0">
              <a:sym typeface="Verdana"/>
            </a:endParaRPr>
          </a:p>
          <a:p>
            <a:endParaRPr lang="en-US" altLang="ko-KR" sz="2800" dirty="0">
              <a:sym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237729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0094" y="2365889"/>
            <a:ext cx="7233024" cy="4191866"/>
          </a:xfrm>
          <a:prstGeom prst="rect">
            <a:avLst/>
          </a:prstGeom>
        </p:spPr>
      </p:pic>
      <p:sp>
        <p:nvSpPr>
          <p:cNvPr id="15" name="Text Placeholder 1"/>
          <p:cNvSpPr txBox="1">
            <a:spLocks/>
          </p:cNvSpPr>
          <p:nvPr/>
        </p:nvSpPr>
        <p:spPr>
          <a:xfrm>
            <a:off x="1835699" y="1482065"/>
            <a:ext cx="10015641" cy="45552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rmAutofit/>
          </a:bodyPr>
          <a:lstStyle>
            <a:lvl1pPr marL="342900" lvl="0" indent="-342900" algn="l" defTabSz="457200" rtl="0" eaLnBrk="1" latinLnBrk="0" hangingPunct="1">
              <a:spcBef>
                <a:spcPts val="0"/>
              </a:spcBef>
              <a:buFont typeface="Arial"/>
              <a:buChar char="•"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1pPr>
            <a:lvl2pPr marL="742950" lvl="1" indent="-285750" algn="l" defTabSz="457200" rtl="0" eaLnBrk="1" latinLnBrk="0" hangingPunct="1">
              <a:spcBef>
                <a:spcPts val="0"/>
              </a:spcBef>
              <a:buFont typeface="Arial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2pPr>
            <a:lvl3pPr marL="1143000" lvl="2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3pPr>
            <a:lvl4pPr marL="1600200" lvl="3" indent="-228600" algn="l" defTabSz="457200" rtl="0" eaLnBrk="1" latinLnBrk="0" hangingPunct="1">
              <a:spcBef>
                <a:spcPts val="0"/>
              </a:spcBef>
              <a:buFont typeface="Arial"/>
              <a:buChar char="–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4pPr>
            <a:lvl5pPr marL="2057400" lvl="4" indent="-228600" algn="l" defTabSz="457200" rtl="0" eaLnBrk="1" latinLnBrk="0" hangingPunct="1">
              <a:spcBef>
                <a:spcPts val="0"/>
              </a:spcBef>
              <a:buFont typeface="Arial"/>
              <a:buChar char="»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5pPr>
            <a:lvl6pPr marL="2514600" lvl="5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800" dirty="0" smtClean="0">
                <a:sym typeface="Verdana"/>
              </a:rPr>
              <a:t>Q3: GBI enforces constraints </a:t>
            </a:r>
            <a:r>
              <a:rPr lang="en-US" altLang="ko-KR" sz="2800" b="1" dirty="0" smtClean="0">
                <a:sym typeface="Verdana"/>
              </a:rPr>
              <a:t>without hurting </a:t>
            </a:r>
            <a:r>
              <a:rPr lang="en-US" altLang="ko-KR" sz="2800" dirty="0" smtClean="0">
                <a:sym typeface="Verdana"/>
              </a:rPr>
              <a:t>the system.</a:t>
            </a:r>
          </a:p>
          <a:p>
            <a:pPr lvl="1"/>
            <a:r>
              <a:rPr lang="en-US" altLang="ko-KR" sz="2400" b="1" dirty="0" smtClean="0">
                <a:solidFill>
                  <a:schemeClr val="tx2"/>
                </a:solidFill>
                <a:sym typeface="Verdana"/>
              </a:rPr>
              <a:t>In fact, it improves the overall system performance</a:t>
            </a:r>
          </a:p>
          <a:p>
            <a:endParaRPr lang="en-US" altLang="ko-KR" sz="2800" dirty="0" smtClean="0">
              <a:sym typeface="Verdana"/>
            </a:endParaRPr>
          </a:p>
          <a:p>
            <a:endParaRPr lang="en-US" altLang="ko-KR" sz="2800" dirty="0" smtClean="0">
              <a:sym typeface="Verdana"/>
            </a:endParaRPr>
          </a:p>
          <a:p>
            <a:endParaRPr lang="en-US" altLang="ko-KR" sz="2800" dirty="0" smtClean="0">
              <a:sym typeface="Verdana"/>
            </a:endParaRPr>
          </a:p>
          <a:p>
            <a:endParaRPr lang="en-US" altLang="ko-KR" sz="2800" dirty="0" smtClean="0">
              <a:sym typeface="Verdana"/>
            </a:endParaRPr>
          </a:p>
          <a:p>
            <a:endParaRPr lang="en-US" altLang="ko-KR" sz="2800" dirty="0" smtClean="0">
              <a:sym typeface="Verdana"/>
            </a:endParaRPr>
          </a:p>
          <a:p>
            <a:endParaRPr lang="en-US" altLang="ko-KR" sz="2800" dirty="0">
              <a:sym typeface="Verdana"/>
            </a:endParaRPr>
          </a:p>
        </p:txBody>
      </p:sp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1817771" y="593367"/>
            <a:ext cx="8520600" cy="7636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lvl="0"/>
            <a:r>
              <a:rPr lang="en-US" dirty="0" smtClean="0"/>
              <a:t>GBI on SRL</a:t>
            </a:r>
            <a:r>
              <a:rPr lang="en-US" smtClean="0"/>
              <a:t>: Experiments</a:t>
            </a:r>
            <a:endParaRPr lang="en" dirty="0"/>
          </a:p>
        </p:txBody>
      </p:sp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1803358" y="1536633"/>
            <a:ext cx="8520600" cy="45552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marL="971550" lvl="1"/>
            <a:endParaRPr lang="en-US" dirty="0" smtClean="0">
              <a:latin typeface="Apple SD 산돌고딕 Neo 일반체"/>
              <a:ea typeface="Apple SD 산돌고딕 Neo 일반체"/>
              <a:cs typeface="Apple SD 산돌고딕 Neo 일반체"/>
              <a:sym typeface="Verdana"/>
            </a:endParaRPr>
          </a:p>
          <a:p>
            <a:pPr marL="685800" lvl="1"/>
            <a:endParaRPr lang="en-US" sz="20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71</a:t>
            </a:fld>
            <a:endParaRPr lang="en"/>
          </a:p>
        </p:txBody>
      </p:sp>
      <p:sp>
        <p:nvSpPr>
          <p:cNvPr id="5" name="TextBox 4"/>
          <p:cNvSpPr txBox="1"/>
          <p:nvPr/>
        </p:nvSpPr>
        <p:spPr>
          <a:xfrm>
            <a:off x="-251696" y="1796381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Text Placeholder 1"/>
          <p:cNvSpPr txBox="1">
            <a:spLocks/>
          </p:cNvSpPr>
          <p:nvPr/>
        </p:nvSpPr>
        <p:spPr>
          <a:xfrm>
            <a:off x="1835699" y="1482065"/>
            <a:ext cx="10192509" cy="45552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rmAutofit/>
          </a:bodyPr>
          <a:lstStyle>
            <a:lvl1pPr marL="342900" lvl="0" indent="-342900" algn="l" defTabSz="457200" rtl="0" eaLnBrk="1" latinLnBrk="0" hangingPunct="1">
              <a:spcBef>
                <a:spcPts val="0"/>
              </a:spcBef>
              <a:buFont typeface="Arial"/>
              <a:buChar char="•"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1pPr>
            <a:lvl2pPr marL="742950" lvl="1" indent="-285750" algn="l" defTabSz="457200" rtl="0" eaLnBrk="1" latinLnBrk="0" hangingPunct="1">
              <a:spcBef>
                <a:spcPts val="0"/>
              </a:spcBef>
              <a:buFont typeface="Arial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2pPr>
            <a:lvl3pPr marL="1143000" lvl="2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3pPr>
            <a:lvl4pPr marL="1600200" lvl="3" indent="-228600" algn="l" defTabSz="457200" rtl="0" eaLnBrk="1" latinLnBrk="0" hangingPunct="1">
              <a:spcBef>
                <a:spcPts val="0"/>
              </a:spcBef>
              <a:buFont typeface="Arial"/>
              <a:buChar char="–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4pPr>
            <a:lvl5pPr marL="2057400" lvl="4" indent="-228600" algn="l" defTabSz="457200" rtl="0" eaLnBrk="1" latinLnBrk="0" hangingPunct="1">
              <a:spcBef>
                <a:spcPts val="0"/>
              </a:spcBef>
              <a:buFont typeface="Arial"/>
              <a:buChar char="»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5pPr>
            <a:lvl6pPr marL="2514600" lvl="5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2400" b="1" dirty="0">
              <a:sym typeface="Verdana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41684" y="6373089"/>
            <a:ext cx="395189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>
                <a:sym typeface="Verdana"/>
              </a:rPr>
              <a:t>SRL </a:t>
            </a:r>
            <a:r>
              <a:rPr lang="en-US" altLang="ko-KR" smtClean="0">
                <a:sym typeface="Verdana"/>
              </a:rPr>
              <a:t>x :</a:t>
            </a:r>
            <a:r>
              <a:rPr lang="en-US" altLang="ko-KR" dirty="0">
                <a:sym typeface="Verdana"/>
              </a:rPr>
              <a:t> </a:t>
            </a:r>
            <a:r>
              <a:rPr lang="en-US" altLang="ko-KR" smtClean="0">
                <a:sym typeface="Verdana"/>
              </a:rPr>
              <a:t>SRL </a:t>
            </a:r>
            <a:r>
              <a:rPr lang="en-US" altLang="ko-KR" dirty="0" smtClean="0">
                <a:sym typeface="Verdana"/>
              </a:rPr>
              <a:t>system trained on x % data.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99108" y="2584747"/>
            <a:ext cx="2603918" cy="523220"/>
          </a:xfrm>
          <a:prstGeom prst="rect">
            <a:avLst/>
          </a:prstGeom>
          <a:ln>
            <a:solidFill>
              <a:srgbClr val="0070C0"/>
            </a:solidFill>
          </a:ln>
        </p:spPr>
        <p:txBody>
          <a:bodyPr wrap="none">
            <a:spAutoFit/>
          </a:bodyPr>
          <a:lstStyle/>
          <a:p>
            <a:r>
              <a:rPr lang="en-US" altLang="ko-KR" sz="2800" b="1" dirty="0" smtClean="0">
                <a:solidFill>
                  <a:srgbClr val="0070C0"/>
                </a:solidFill>
                <a:sym typeface="Verdana"/>
              </a:rPr>
              <a:t>On Total test set</a:t>
            </a:r>
            <a:endParaRPr lang="en-US" sz="28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9344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3179" y="2186355"/>
            <a:ext cx="6172941" cy="4352270"/>
          </a:xfrm>
          <a:prstGeom prst="rect">
            <a:avLst/>
          </a:prstGeom>
        </p:spPr>
      </p:pic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1817771" y="593367"/>
            <a:ext cx="8520600" cy="7636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lvl="0"/>
            <a:r>
              <a:rPr lang="en-US" dirty="0" smtClean="0"/>
              <a:t>GBI on SRL: Experiments</a:t>
            </a:r>
            <a:endParaRPr lang="en" dirty="0"/>
          </a:p>
        </p:txBody>
      </p:sp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1803358" y="1536633"/>
            <a:ext cx="8520600" cy="45552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marL="971550" lvl="1"/>
            <a:endParaRPr lang="en-US" dirty="0" smtClean="0">
              <a:latin typeface="Apple SD 산돌고딕 Neo 일반체"/>
              <a:ea typeface="Apple SD 산돌고딕 Neo 일반체"/>
              <a:cs typeface="Apple SD 산돌고딕 Neo 일반체"/>
              <a:sym typeface="Verdana"/>
            </a:endParaRPr>
          </a:p>
          <a:p>
            <a:pPr marL="685800" lvl="1"/>
            <a:endParaRPr lang="en-US" sz="20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72</a:t>
            </a:fld>
            <a:endParaRPr lang="en"/>
          </a:p>
        </p:txBody>
      </p:sp>
      <p:sp>
        <p:nvSpPr>
          <p:cNvPr id="5" name="TextBox 4"/>
          <p:cNvSpPr txBox="1"/>
          <p:nvPr/>
        </p:nvSpPr>
        <p:spPr>
          <a:xfrm>
            <a:off x="-251696" y="1796381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Text Placeholder 1"/>
          <p:cNvSpPr txBox="1">
            <a:spLocks/>
          </p:cNvSpPr>
          <p:nvPr/>
        </p:nvSpPr>
        <p:spPr>
          <a:xfrm>
            <a:off x="1835699" y="1482065"/>
            <a:ext cx="10192509" cy="45552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rmAutofit/>
          </a:bodyPr>
          <a:lstStyle>
            <a:lvl1pPr marL="342900" lvl="0" indent="-342900" algn="l" defTabSz="457200" rtl="0" eaLnBrk="1" latinLnBrk="0" hangingPunct="1">
              <a:spcBef>
                <a:spcPts val="0"/>
              </a:spcBef>
              <a:buFont typeface="Arial"/>
              <a:buChar char="•"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1pPr>
            <a:lvl2pPr marL="742950" lvl="1" indent="-285750" algn="l" defTabSz="457200" rtl="0" eaLnBrk="1" latinLnBrk="0" hangingPunct="1">
              <a:spcBef>
                <a:spcPts val="0"/>
              </a:spcBef>
              <a:buFont typeface="Arial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2pPr>
            <a:lvl3pPr marL="1143000" lvl="2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3pPr>
            <a:lvl4pPr marL="1600200" lvl="3" indent="-228600" algn="l" defTabSz="457200" rtl="0" eaLnBrk="1" latinLnBrk="0" hangingPunct="1">
              <a:spcBef>
                <a:spcPts val="0"/>
              </a:spcBef>
              <a:buFont typeface="Arial"/>
              <a:buChar char="–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4pPr>
            <a:lvl5pPr marL="2057400" lvl="4" indent="-228600" algn="l" defTabSz="457200" rtl="0" eaLnBrk="1" latinLnBrk="0" hangingPunct="1">
              <a:spcBef>
                <a:spcPts val="0"/>
              </a:spcBef>
              <a:buFont typeface="Arial"/>
              <a:buChar char="»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5pPr>
            <a:lvl6pPr marL="2514600" lvl="5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2400" b="1" dirty="0">
              <a:sym typeface="Verdana"/>
            </a:endParaRPr>
          </a:p>
        </p:txBody>
      </p:sp>
      <p:sp>
        <p:nvSpPr>
          <p:cNvPr id="29" name="Text Placeholder 1"/>
          <p:cNvSpPr txBox="1">
            <a:spLocks/>
          </p:cNvSpPr>
          <p:nvPr/>
        </p:nvSpPr>
        <p:spPr>
          <a:xfrm>
            <a:off x="1835699" y="1482065"/>
            <a:ext cx="10015641" cy="45552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rmAutofit/>
          </a:bodyPr>
          <a:lstStyle>
            <a:lvl1pPr marL="342900" lvl="0" indent="-342900" algn="l" defTabSz="457200" rtl="0" eaLnBrk="1" latinLnBrk="0" hangingPunct="1">
              <a:spcBef>
                <a:spcPts val="0"/>
              </a:spcBef>
              <a:buFont typeface="Arial"/>
              <a:buChar char="•"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1pPr>
            <a:lvl2pPr marL="742950" lvl="1" indent="-285750" algn="l" defTabSz="457200" rtl="0" eaLnBrk="1" latinLnBrk="0" hangingPunct="1">
              <a:spcBef>
                <a:spcPts val="0"/>
              </a:spcBef>
              <a:buFont typeface="Arial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2pPr>
            <a:lvl3pPr marL="1143000" lvl="2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3pPr>
            <a:lvl4pPr marL="1600200" lvl="3" indent="-228600" algn="l" defTabSz="457200" rtl="0" eaLnBrk="1" latinLnBrk="0" hangingPunct="1">
              <a:spcBef>
                <a:spcPts val="0"/>
              </a:spcBef>
              <a:buFont typeface="Arial"/>
              <a:buChar char="–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4pPr>
            <a:lvl5pPr marL="2057400" lvl="4" indent="-228600" algn="l" defTabSz="457200" rtl="0" eaLnBrk="1" latinLnBrk="0" hangingPunct="1">
              <a:spcBef>
                <a:spcPts val="0"/>
              </a:spcBef>
              <a:buFont typeface="Arial"/>
              <a:buChar char="»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5pPr>
            <a:lvl6pPr marL="2514600" lvl="5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800" dirty="0" smtClean="0">
                <a:sym typeface="Verdana"/>
              </a:rPr>
              <a:t>Q4: Not sensitive to the baseline model performance</a:t>
            </a:r>
          </a:p>
          <a:p>
            <a:endParaRPr lang="en-US" altLang="ko-KR" sz="2800" dirty="0" smtClean="0">
              <a:sym typeface="Verdana"/>
            </a:endParaRPr>
          </a:p>
          <a:p>
            <a:endParaRPr lang="en-US" altLang="ko-KR" sz="2800" dirty="0" smtClean="0">
              <a:sym typeface="Verdana"/>
            </a:endParaRPr>
          </a:p>
          <a:p>
            <a:endParaRPr lang="en-US" altLang="ko-KR" sz="2800" dirty="0" smtClean="0">
              <a:sym typeface="Verdana"/>
            </a:endParaRPr>
          </a:p>
          <a:p>
            <a:endParaRPr lang="en-US" altLang="ko-KR" sz="2800" dirty="0" smtClean="0">
              <a:sym typeface="Verdana"/>
            </a:endParaRPr>
          </a:p>
          <a:p>
            <a:endParaRPr lang="en-US" altLang="ko-KR" sz="2800" dirty="0">
              <a:sym typeface="Verdana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031" y="2660365"/>
            <a:ext cx="4481146" cy="3832559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203218" y="2047312"/>
            <a:ext cx="2263953" cy="523220"/>
          </a:xfrm>
          <a:prstGeom prst="rect">
            <a:avLst/>
          </a:prstGeom>
          <a:ln>
            <a:solidFill>
              <a:srgbClr val="0070C0"/>
            </a:solidFill>
          </a:ln>
        </p:spPr>
        <p:txBody>
          <a:bodyPr wrap="none">
            <a:spAutoFit/>
          </a:bodyPr>
          <a:lstStyle/>
          <a:p>
            <a:r>
              <a:rPr lang="en-US" altLang="ko-KR" sz="2800" b="1" dirty="0" smtClean="0">
                <a:solidFill>
                  <a:srgbClr val="0070C0"/>
                </a:solidFill>
                <a:sym typeface="Verdana"/>
              </a:rPr>
              <a:t>On Failure Set</a:t>
            </a:r>
            <a:endParaRPr lang="en-US" sz="28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6772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835700" y="1482065"/>
            <a:ext cx="8520600" cy="4555200"/>
          </a:xfrm>
        </p:spPr>
        <p:txBody>
          <a:bodyPr>
            <a:normAutofit/>
          </a:bodyPr>
          <a:lstStyle/>
          <a:p>
            <a:r>
              <a:rPr lang="en-US" sz="2800" b="1" dirty="0"/>
              <a:t>By a linguist</a:t>
            </a:r>
          </a:p>
          <a:p>
            <a:pPr lvl="1"/>
            <a:r>
              <a:rPr lang="en-US" sz="2400" dirty="0"/>
              <a:t>Deterministic rule based</a:t>
            </a:r>
            <a:r>
              <a:rPr lang="en-US" sz="2400" dirty="0" smtClean="0"/>
              <a:t>. (thousands of rules)</a:t>
            </a:r>
            <a:r>
              <a:rPr lang="en-US" sz="2400" dirty="0"/>
              <a:t/>
            </a:r>
            <a:br>
              <a:rPr lang="en-US" sz="2400" dirty="0"/>
            </a:br>
            <a:endParaRPr lang="en-US" sz="2400" dirty="0"/>
          </a:p>
          <a:p>
            <a:r>
              <a:rPr lang="en-US" sz="2800" b="1" dirty="0"/>
              <a:t>Statistical methods</a:t>
            </a:r>
          </a:p>
          <a:p>
            <a:pPr lvl="1"/>
            <a:r>
              <a:rPr lang="en-US" sz="2400" dirty="0"/>
              <a:t>O(N</a:t>
            </a:r>
            <a:r>
              <a:rPr lang="en-US" sz="2400" baseline="30000" dirty="0"/>
              <a:t>3</a:t>
            </a:r>
            <a:r>
              <a:rPr lang="en-US" sz="2400" dirty="0"/>
              <a:t>) and accurate </a:t>
            </a:r>
          </a:p>
          <a:p>
            <a:pPr lvl="1"/>
            <a:r>
              <a:rPr lang="en-US" sz="2400" dirty="0"/>
              <a:t>O(N) and inaccurate</a:t>
            </a:r>
            <a:br>
              <a:rPr lang="en-US" sz="2400" dirty="0"/>
            </a:br>
            <a:endParaRPr lang="en-US" sz="2400" dirty="0"/>
          </a:p>
          <a:p>
            <a:r>
              <a:rPr lang="en-US" sz="2800" b="1" dirty="0"/>
              <a:t>State of the art: </a:t>
            </a:r>
            <a:r>
              <a:rPr lang="en-US" sz="2800" dirty="0"/>
              <a:t>Neural Networks.</a:t>
            </a:r>
          </a:p>
          <a:p>
            <a:pPr lvl="1"/>
            <a:r>
              <a:rPr lang="en-US" sz="2400" dirty="0"/>
              <a:t>Using generic sequence-to-sequence </a:t>
            </a:r>
            <a:r>
              <a:rPr lang="en-US" sz="2400" dirty="0" smtClean="0"/>
              <a:t>model</a:t>
            </a:r>
          </a:p>
          <a:p>
            <a:pPr lvl="1"/>
            <a:r>
              <a:rPr lang="en-US" sz="2400" dirty="0" smtClean="0"/>
              <a:t>Using span-based models</a:t>
            </a:r>
            <a:endParaRPr lang="en-US" sz="2400" dirty="0"/>
          </a:p>
          <a:p>
            <a:pPr lvl="1"/>
            <a:endParaRPr lang="en-US" sz="2400" dirty="0"/>
          </a:p>
          <a:p>
            <a:endParaRPr lang="en-US" altLang="ko-KR" sz="2400" dirty="0">
              <a:sym typeface="Verdana"/>
            </a:endParaRPr>
          </a:p>
          <a:p>
            <a:endParaRPr lang="en-US" altLang="ko-KR" sz="2400" dirty="0">
              <a:sym typeface="Verdana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73</a:t>
            </a:fld>
            <a:endParaRPr lang="en"/>
          </a:p>
        </p:txBody>
      </p:sp>
      <p:sp>
        <p:nvSpPr>
          <p:cNvPr id="23" name="Shape 66"/>
          <p:cNvSpPr txBox="1">
            <a:spLocks noGrp="1"/>
          </p:cNvSpPr>
          <p:nvPr>
            <p:ph type="title"/>
          </p:nvPr>
        </p:nvSpPr>
        <p:spPr>
          <a:xfrm>
            <a:off x="1835700" y="593367"/>
            <a:ext cx="8832300" cy="7636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lvl="0"/>
            <a:r>
              <a:rPr lang="en-US" dirty="0" smtClean="0"/>
              <a:t>Application 2: Syntactic Parsing</a:t>
            </a:r>
            <a:endParaRPr lang="en-US" sz="3600" b="1" dirty="0">
              <a:solidFill>
                <a:srgbClr val="404040"/>
              </a:solidFill>
              <a:latin typeface="Apple SD 산돌고딕 Neo 일반체"/>
              <a:ea typeface="Apple SD 산돌고딕 Neo 일반체"/>
              <a:cs typeface="Apple SD 산돌고딕 Neo 일반체"/>
            </a:endParaRPr>
          </a:p>
        </p:txBody>
      </p:sp>
      <p:sp>
        <p:nvSpPr>
          <p:cNvPr id="12" name="Content Placeholder 1"/>
          <p:cNvSpPr txBox="1">
            <a:spLocks/>
          </p:cNvSpPr>
          <p:nvPr/>
        </p:nvSpPr>
        <p:spPr>
          <a:xfrm>
            <a:off x="1922468" y="1485900"/>
            <a:ext cx="8347065" cy="2971800"/>
          </a:xfrm>
          <a:prstGeom prst="rect">
            <a:avLst/>
          </a:prstGeom>
          <a:ln w="76200" cmpd="sng">
            <a:noFill/>
          </a:ln>
        </p:spPr>
        <p:txBody>
          <a:bodyPr vert="horz" lIns="91425" tIns="91425" rIns="91425" bIns="91425" rtlCol="0" anchor="t" anchorCtr="0">
            <a:normAutofit/>
          </a:bodyPr>
          <a:lstStyle>
            <a:lvl1pPr marL="342900" lvl="0" indent="-342900" algn="l" defTabSz="457200" rtl="0" eaLnBrk="1" latinLnBrk="0" hangingPunct="1">
              <a:spcBef>
                <a:spcPts val="0"/>
              </a:spcBef>
              <a:buFont typeface="Arial"/>
              <a:buChar char="•"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1pPr>
            <a:lvl2pPr marL="742950" lvl="1" indent="-285750" algn="l" defTabSz="457200" rtl="0" eaLnBrk="1" latinLnBrk="0" hangingPunct="1">
              <a:spcBef>
                <a:spcPts val="0"/>
              </a:spcBef>
              <a:buFont typeface="Arial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2pPr>
            <a:lvl3pPr marL="1143000" lvl="2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3pPr>
            <a:lvl4pPr marL="1600200" lvl="3" indent="-228600" algn="l" defTabSz="457200" rtl="0" eaLnBrk="1" latinLnBrk="0" hangingPunct="1">
              <a:spcBef>
                <a:spcPts val="0"/>
              </a:spcBef>
              <a:buFont typeface="Arial"/>
              <a:buChar char="–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4pPr>
            <a:lvl5pPr marL="2057400" lvl="4" indent="-228600" algn="l" defTabSz="457200" rtl="0" eaLnBrk="1" latinLnBrk="0" hangingPunct="1">
              <a:spcBef>
                <a:spcPts val="0"/>
              </a:spcBef>
              <a:buFont typeface="Arial"/>
              <a:buChar char="»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5pPr>
            <a:lvl6pPr marL="2514600" lvl="5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915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835700" y="1482065"/>
            <a:ext cx="8520600" cy="4555200"/>
          </a:xfrm>
        </p:spPr>
        <p:txBody>
          <a:bodyPr>
            <a:normAutofit/>
          </a:bodyPr>
          <a:lstStyle/>
          <a:p>
            <a:r>
              <a:rPr lang="en-US" altLang="ko-KR" sz="2400" dirty="0">
                <a:sym typeface="Verdana"/>
              </a:rPr>
              <a:t>seq2seq </a:t>
            </a:r>
            <a:r>
              <a:rPr lang="en-US" altLang="ko-KR" sz="2400" b="1" dirty="0">
                <a:sym typeface="Verdana"/>
              </a:rPr>
              <a:t>does not guarantee </a:t>
            </a:r>
            <a:r>
              <a:rPr lang="en-US" altLang="ko-KR" sz="2400" dirty="0">
                <a:sym typeface="Verdana"/>
              </a:rPr>
              <a:t>“very simple rule”.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74</a:t>
            </a:fld>
            <a:endParaRPr lang="en"/>
          </a:p>
        </p:txBody>
      </p:sp>
      <p:sp>
        <p:nvSpPr>
          <p:cNvPr id="23" name="Shape 66"/>
          <p:cNvSpPr txBox="1">
            <a:spLocks noGrp="1"/>
          </p:cNvSpPr>
          <p:nvPr>
            <p:ph type="title"/>
          </p:nvPr>
        </p:nvSpPr>
        <p:spPr>
          <a:xfrm>
            <a:off x="1835700" y="593367"/>
            <a:ext cx="8832300" cy="7636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lvl="0"/>
            <a:r>
              <a:rPr lang="en-US" dirty="0"/>
              <a:t>Constraints on parsing model</a:t>
            </a:r>
            <a:endParaRPr lang="en-US" sz="3600" b="1" dirty="0">
              <a:solidFill>
                <a:srgbClr val="404040"/>
              </a:solidFill>
              <a:latin typeface="Apple SD 산돌고딕 Neo 일반체"/>
              <a:ea typeface="Apple SD 산돌고딕 Neo 일반체"/>
              <a:cs typeface="Apple SD 산돌고딕 Neo 일반체"/>
            </a:endParaRPr>
          </a:p>
        </p:txBody>
      </p:sp>
      <p:sp>
        <p:nvSpPr>
          <p:cNvPr id="12" name="Content Placeholder 1"/>
          <p:cNvSpPr txBox="1">
            <a:spLocks/>
          </p:cNvSpPr>
          <p:nvPr/>
        </p:nvSpPr>
        <p:spPr>
          <a:xfrm>
            <a:off x="1922468" y="1485900"/>
            <a:ext cx="8347065" cy="2971800"/>
          </a:xfrm>
          <a:prstGeom prst="rect">
            <a:avLst/>
          </a:prstGeom>
          <a:ln w="76200" cmpd="sng">
            <a:noFill/>
          </a:ln>
        </p:spPr>
        <p:txBody>
          <a:bodyPr vert="horz" lIns="91425" tIns="91425" rIns="91425" bIns="91425" rtlCol="0" anchor="t" anchorCtr="0">
            <a:normAutofit/>
          </a:bodyPr>
          <a:lstStyle>
            <a:lvl1pPr marL="342900" lvl="0" indent="-342900" algn="l" defTabSz="457200" rtl="0" eaLnBrk="1" latinLnBrk="0" hangingPunct="1">
              <a:spcBef>
                <a:spcPts val="0"/>
              </a:spcBef>
              <a:buFont typeface="Arial"/>
              <a:buChar char="•"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1pPr>
            <a:lvl2pPr marL="742950" lvl="1" indent="-285750" algn="l" defTabSz="457200" rtl="0" eaLnBrk="1" latinLnBrk="0" hangingPunct="1">
              <a:spcBef>
                <a:spcPts val="0"/>
              </a:spcBef>
              <a:buFont typeface="Arial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2pPr>
            <a:lvl3pPr marL="1143000" lvl="2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3pPr>
            <a:lvl4pPr marL="1600200" lvl="3" indent="-228600" algn="l" defTabSz="457200" rtl="0" eaLnBrk="1" latinLnBrk="0" hangingPunct="1">
              <a:spcBef>
                <a:spcPts val="0"/>
              </a:spcBef>
              <a:buFont typeface="Arial"/>
              <a:buChar char="–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4pPr>
            <a:lvl5pPr marL="2057400" lvl="4" indent="-228600" algn="l" defTabSz="457200" rtl="0" eaLnBrk="1" latinLnBrk="0" hangingPunct="1">
              <a:spcBef>
                <a:spcPts val="0"/>
              </a:spcBef>
              <a:buFont typeface="Arial"/>
              <a:buChar char="»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5pPr>
            <a:lvl6pPr marL="2514600" lvl="5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2271746" y="3734419"/>
            <a:ext cx="2460848" cy="60111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3000" dirty="0">
                <a:solidFill>
                  <a:srgbClr val="000000"/>
                </a:solidFill>
              </a:rPr>
              <a:t>John has  a dog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861838" y="3677803"/>
            <a:ext cx="4803168" cy="74712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>
            <a:noAutofit/>
          </a:bodyPr>
          <a:lstStyle/>
          <a:p>
            <a:pPr lvl="0" algn="ctr">
              <a:lnSpc>
                <a:spcPct val="90000"/>
              </a:lnSpc>
            </a:pPr>
            <a:r>
              <a:rPr lang="en-US" sz="2400" b="1" dirty="0">
                <a:solidFill>
                  <a:srgbClr val="0070C0"/>
                </a:solidFill>
                <a:ea typeface="Apple SD 산돌고딕 Neo 일반체"/>
                <a:sym typeface="Verdana"/>
              </a:rPr>
              <a:t>True:</a:t>
            </a:r>
          </a:p>
          <a:p>
            <a:pPr lvl="0" algn="ctr">
              <a:lnSpc>
                <a:spcPct val="90000"/>
              </a:lnSpc>
            </a:pPr>
            <a:r>
              <a:rPr lang="en-US" sz="2400" dirty="0">
                <a:solidFill>
                  <a:srgbClr val="000000"/>
                </a:solidFill>
                <a:ea typeface="Apple SD 산돌고딕 Neo 일반체"/>
                <a:sym typeface="Verdana"/>
              </a:rPr>
              <a:t> (S (NP xx)  (VP xx(NP xx xx))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856812" y="4451355"/>
            <a:ext cx="4803168" cy="1890096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t" anchorCtr="0">
            <a:noAutofit/>
          </a:bodyPr>
          <a:lstStyle/>
          <a:p>
            <a:pPr lvl="0" algn="ctr">
              <a:lnSpc>
                <a:spcPct val="90000"/>
              </a:lnSpc>
            </a:pPr>
            <a:r>
              <a:rPr lang="en-US" sz="2400" b="1" dirty="0">
                <a:solidFill>
                  <a:srgbClr val="FF0000"/>
                </a:solidFill>
                <a:ea typeface="Apple SD 산돌고딕 Neo 일반체"/>
                <a:sym typeface="Verdana"/>
              </a:rPr>
              <a:t>Others:</a:t>
            </a:r>
          </a:p>
          <a:p>
            <a:pPr algn="ctr">
              <a:lnSpc>
                <a:spcPct val="90000"/>
              </a:lnSpc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ea typeface="Apple SD 산돌고딕 Neo 일반체"/>
                <a:sym typeface="Verdana"/>
              </a:rPr>
              <a:t> (S (NP xx) (VP xx (NP xx xx))) </a:t>
            </a:r>
            <a:r>
              <a:rPr lang="en-US" sz="2400" dirty="0">
                <a:solidFill>
                  <a:srgbClr val="FF0000"/>
                </a:solidFill>
                <a:ea typeface="Apple SD 산돌고딕 Neo 일반체"/>
                <a:sym typeface="Verdana"/>
              </a:rPr>
              <a:t>))</a:t>
            </a:r>
          </a:p>
          <a:p>
            <a:pPr algn="ctr">
              <a:lnSpc>
                <a:spcPct val="90000"/>
              </a:lnSpc>
            </a:pPr>
            <a:r>
              <a:rPr lang="en-US" sz="2400" dirty="0">
                <a:solidFill>
                  <a:srgbClr val="FF0000"/>
                </a:solidFill>
                <a:ea typeface="Apple SD 산돌고딕 Neo 일반체"/>
                <a:sym typeface="Verdana"/>
              </a:rPr>
              <a:t>( 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ea typeface="Apple SD 산돌고딕 Neo 일반체"/>
                <a:sym typeface="Verdana"/>
              </a:rPr>
              <a:t>(S (NP xx) (VP xx (NP xx xx))</a:t>
            </a:r>
          </a:p>
          <a:p>
            <a:pPr algn="ctr">
              <a:lnSpc>
                <a:spcPct val="90000"/>
              </a:lnSpc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ea typeface="Apple SD 산돌고딕 Neo 일반체"/>
                <a:sym typeface="Verdana"/>
              </a:rPr>
              <a:t> (S (NP xx)</a:t>
            </a:r>
            <a:r>
              <a:rPr lang="en-US" sz="2400" dirty="0">
                <a:solidFill>
                  <a:srgbClr val="FF0000"/>
                </a:solidFill>
                <a:ea typeface="Apple SD 산돌고딕 Neo 일반체"/>
                <a:sym typeface="Verdana"/>
              </a:rPr>
              <a:t> )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ea typeface="Apple SD 산돌고딕 Neo 일반체"/>
                <a:sym typeface="Verdana"/>
              </a:rPr>
              <a:t> </a:t>
            </a:r>
            <a:r>
              <a:rPr lang="en-US" sz="2400" dirty="0">
                <a:solidFill>
                  <a:srgbClr val="FF0000"/>
                </a:solidFill>
                <a:ea typeface="Apple SD 산돌고딕 Neo 일반체"/>
                <a:sym typeface="Verdana"/>
              </a:rPr>
              <a:t>)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ea typeface="Apple SD 산돌고딕 Neo 일반체"/>
                <a:sym typeface="Verdana"/>
              </a:rPr>
              <a:t>(VP xx (NP xx xx)))</a:t>
            </a:r>
          </a:p>
          <a:p>
            <a:pPr lvl="0" algn="ctr">
              <a:lnSpc>
                <a:spcPct val="90000"/>
              </a:lnSpc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ea typeface="Apple SD 산돌고딕 Neo 일반체"/>
                <a:sym typeface="Verdana"/>
              </a:rPr>
              <a:t> (S (NP xx xx xx 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ea typeface="Apple SD 산돌고딕 Neo 일반체"/>
                <a:sym typeface="Verdana"/>
              </a:rPr>
              <a:t>xx </a:t>
            </a:r>
            <a:r>
              <a:rPr lang="en-US" sz="2400" dirty="0" smtClean="0">
                <a:solidFill>
                  <a:srgbClr val="FF0000"/>
                </a:solidFill>
                <a:ea typeface="Apple SD 산돌고딕 Neo 일반체"/>
                <a:sym typeface="Verdana"/>
              </a:rPr>
              <a:t>xx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ea typeface="Apple SD 산돌고딕 Neo 일반체"/>
                <a:sym typeface="Verdana"/>
              </a:rPr>
              <a:t>))</a:t>
            </a:r>
            <a:endParaRPr lang="en-US" sz="2400" dirty="0">
              <a:solidFill>
                <a:schemeClr val="bg1">
                  <a:lumMod val="50000"/>
                </a:schemeClr>
              </a:solidFill>
              <a:ea typeface="Apple SD 산돌고딕 Neo 일반체"/>
              <a:sym typeface="Verdana"/>
            </a:endParaRPr>
          </a:p>
          <a:p>
            <a:pPr algn="ctr">
              <a:lnSpc>
                <a:spcPct val="90000"/>
              </a:lnSpc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ea typeface="Apple SD 산돌고딕 Neo 일반체"/>
                <a:sym typeface="Verdana"/>
              </a:rPr>
              <a:t> (S (NP xx) (VP xx xx xx))</a:t>
            </a:r>
          </a:p>
          <a:p>
            <a:pPr algn="ctr">
              <a:lnSpc>
                <a:spcPct val="90000"/>
              </a:lnSpc>
            </a:pPr>
            <a:endParaRPr lang="en-US" sz="2400" dirty="0">
              <a:solidFill>
                <a:srgbClr val="FF0000"/>
              </a:solidFill>
              <a:ea typeface="Apple SD 산돌고딕 Neo 일반체"/>
              <a:sym typeface="Verdana"/>
            </a:endParaRPr>
          </a:p>
          <a:p>
            <a:pPr lvl="0" algn="ctr">
              <a:lnSpc>
                <a:spcPct val="90000"/>
              </a:lnSpc>
            </a:pPr>
            <a:endParaRPr lang="en-US" sz="2400" dirty="0">
              <a:solidFill>
                <a:schemeClr val="bg1">
                  <a:lumMod val="50000"/>
                </a:schemeClr>
              </a:solidFill>
              <a:ea typeface="Apple SD 산돌고딕 Neo 일반체"/>
              <a:sym typeface="Verdana"/>
            </a:endParaRPr>
          </a:p>
          <a:p>
            <a:pPr lvl="0" algn="ctr">
              <a:lnSpc>
                <a:spcPct val="90000"/>
              </a:lnSpc>
            </a:pPr>
            <a:endParaRPr lang="en-US" sz="2400" dirty="0">
              <a:solidFill>
                <a:schemeClr val="bg1">
                  <a:lumMod val="50000"/>
                </a:schemeClr>
              </a:solidFill>
              <a:ea typeface="Apple SD 산돌고딕 Neo 일반체"/>
              <a:sym typeface="Verdana"/>
            </a:endParaRPr>
          </a:p>
          <a:p>
            <a:pPr lvl="0" algn="ctr">
              <a:lnSpc>
                <a:spcPct val="90000"/>
              </a:lnSpc>
            </a:pPr>
            <a:endParaRPr lang="en-US" sz="2400" dirty="0">
              <a:solidFill>
                <a:schemeClr val="bg1">
                  <a:lumMod val="50000"/>
                </a:schemeClr>
              </a:solidFill>
              <a:ea typeface="Apple SD 산돌고딕 Neo 일반체"/>
              <a:sym typeface="Verdan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170221" y="4461535"/>
            <a:ext cx="4167323" cy="2177998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 anchor="t" anchorCtr="0">
            <a:noAutofit/>
          </a:bodyPr>
          <a:lstStyle/>
          <a:p>
            <a:pPr lvl="0">
              <a:lnSpc>
                <a:spcPct val="90000"/>
              </a:lnSpc>
            </a:pPr>
            <a:r>
              <a:rPr lang="en-US" sz="2400" b="1" dirty="0" smtClean="0">
                <a:ea typeface="Apple SD 산돌고딕 Neo 일반체"/>
                <a:sym typeface="Verdana"/>
              </a:rPr>
              <a:t>Rules:</a:t>
            </a:r>
            <a:endParaRPr lang="en-US" sz="2400" b="1" dirty="0">
              <a:ea typeface="Apple SD 산돌고딕 Neo 일반체"/>
              <a:sym typeface="Verdana"/>
            </a:endParaRPr>
          </a:p>
          <a:p>
            <a:pPr>
              <a:lnSpc>
                <a:spcPct val="90000"/>
              </a:lnSpc>
            </a:pPr>
            <a:r>
              <a:rPr lang="en-US" sz="2400" dirty="0" smtClean="0">
                <a:solidFill>
                  <a:schemeClr val="tx2"/>
                </a:solidFill>
                <a:ea typeface="Apple SD 산돌고딕 Neo 일반체"/>
                <a:sym typeface="Verdana"/>
              </a:rPr>
              <a:t>“# open - # closing bracket = 0”</a:t>
            </a:r>
          </a:p>
          <a:p>
            <a:pPr>
              <a:lnSpc>
                <a:spcPct val="90000"/>
              </a:lnSpc>
            </a:pPr>
            <a:endParaRPr lang="en-US" sz="2400" dirty="0" smtClean="0">
              <a:solidFill>
                <a:schemeClr val="bg1">
                  <a:lumMod val="50000"/>
                </a:schemeClr>
              </a:solidFill>
              <a:ea typeface="Apple SD 산돌고딕 Neo 일반체"/>
              <a:sym typeface="Verdana"/>
            </a:endParaRPr>
          </a:p>
          <a:p>
            <a:pPr>
              <a:lnSpc>
                <a:spcPct val="90000"/>
              </a:lnSpc>
            </a:pPr>
            <a:endParaRPr lang="en-US" sz="2400" dirty="0" smtClean="0">
              <a:solidFill>
                <a:schemeClr val="bg1">
                  <a:lumMod val="50000"/>
                </a:schemeClr>
              </a:solidFill>
              <a:ea typeface="Apple SD 산돌고딕 Neo 일반체"/>
              <a:sym typeface="Verdana"/>
            </a:endParaRPr>
          </a:p>
          <a:p>
            <a:pPr>
              <a:lnSpc>
                <a:spcPct val="90000"/>
              </a:lnSpc>
            </a:pPr>
            <a:r>
              <a:rPr lang="en-US" sz="2400" dirty="0" smtClean="0">
                <a:solidFill>
                  <a:schemeClr val="tx2"/>
                </a:solidFill>
                <a:ea typeface="Apple SD 산돌고딕 Neo 일반체"/>
                <a:sym typeface="Verdana"/>
              </a:rPr>
              <a:t>“# of input tokens has to match </a:t>
            </a:r>
            <a:br>
              <a:rPr lang="en-US" sz="2400" dirty="0" smtClean="0">
                <a:solidFill>
                  <a:schemeClr val="tx2"/>
                </a:solidFill>
                <a:ea typeface="Apple SD 산돌고딕 Neo 일반체"/>
                <a:sym typeface="Verdana"/>
              </a:rPr>
            </a:br>
            <a:r>
              <a:rPr lang="en-US" sz="2400" dirty="0" smtClean="0">
                <a:solidFill>
                  <a:schemeClr val="tx2"/>
                </a:solidFill>
                <a:ea typeface="Apple SD 산돌고딕 Neo 일반체"/>
                <a:sym typeface="Verdana"/>
              </a:rPr>
              <a:t># of children on the tree”</a:t>
            </a:r>
            <a:endParaRPr lang="en-US" sz="2400" dirty="0">
              <a:solidFill>
                <a:schemeClr val="tx2"/>
              </a:solidFill>
              <a:ea typeface="Apple SD 산돌고딕 Neo 일반체"/>
              <a:sym typeface="Verdana"/>
            </a:endParaRPr>
          </a:p>
          <a:p>
            <a:pPr lvl="0">
              <a:lnSpc>
                <a:spcPct val="90000"/>
              </a:lnSpc>
            </a:pPr>
            <a:endParaRPr lang="en-US" sz="2400" dirty="0">
              <a:solidFill>
                <a:schemeClr val="bg1">
                  <a:lumMod val="50000"/>
                </a:schemeClr>
              </a:solidFill>
              <a:ea typeface="Apple SD 산돌고딕 Neo 일반체"/>
              <a:sym typeface="Verdana"/>
            </a:endParaRPr>
          </a:p>
          <a:p>
            <a:pPr lvl="0">
              <a:lnSpc>
                <a:spcPct val="90000"/>
              </a:lnSpc>
            </a:pPr>
            <a:endParaRPr lang="en-US" sz="2400" dirty="0">
              <a:solidFill>
                <a:schemeClr val="bg1">
                  <a:lumMod val="50000"/>
                </a:schemeClr>
              </a:solidFill>
              <a:ea typeface="Apple SD 산돌고딕 Neo 일반체"/>
              <a:sym typeface="Verdana"/>
            </a:endParaRPr>
          </a:p>
          <a:p>
            <a:pPr lvl="0">
              <a:lnSpc>
                <a:spcPct val="90000"/>
              </a:lnSpc>
            </a:pPr>
            <a:endParaRPr lang="en-US" sz="2400" dirty="0">
              <a:solidFill>
                <a:schemeClr val="bg1">
                  <a:lumMod val="50000"/>
                </a:schemeClr>
              </a:solidFill>
              <a:ea typeface="Apple SD 산돌고딕 Neo 일반체"/>
              <a:sym typeface="Verdana"/>
            </a:endParaRPr>
          </a:p>
        </p:txBody>
      </p:sp>
      <p:sp>
        <p:nvSpPr>
          <p:cNvPr id="4" name="Left Brace 3"/>
          <p:cNvSpPr/>
          <p:nvPr/>
        </p:nvSpPr>
        <p:spPr>
          <a:xfrm>
            <a:off x="6034144" y="4777563"/>
            <a:ext cx="174719" cy="992372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/>
          <p:cNvSpPr/>
          <p:nvPr/>
        </p:nvSpPr>
        <p:spPr>
          <a:xfrm>
            <a:off x="5150645" y="4912242"/>
            <a:ext cx="639988" cy="200561"/>
          </a:xfrm>
          <a:prstGeom prst="rightArrow">
            <a:avLst/>
          </a:prstGeom>
          <a:solidFill>
            <a:schemeClr val="tx2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9" tIns="34295" rIns="68589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/>
          </a:p>
        </p:txBody>
      </p:sp>
      <p:sp>
        <p:nvSpPr>
          <p:cNvPr id="17" name="Right Arrow 16"/>
          <p:cNvSpPr/>
          <p:nvPr/>
        </p:nvSpPr>
        <p:spPr>
          <a:xfrm>
            <a:off x="5150645" y="5863808"/>
            <a:ext cx="1746340" cy="173457"/>
          </a:xfrm>
          <a:prstGeom prst="rightArrow">
            <a:avLst>
              <a:gd name="adj1" fmla="val 58174"/>
              <a:gd name="adj2" fmla="val 50000"/>
            </a:avLst>
          </a:prstGeom>
          <a:solidFill>
            <a:schemeClr val="tx2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9" tIns="34295" rIns="68589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2285620" y="2768165"/>
            <a:ext cx="7362645" cy="579581"/>
          </a:xfrm>
          <a:prstGeom prst="rect">
            <a:avLst/>
          </a:prstGeom>
          <a:solidFill>
            <a:srgbClr val="000000">
              <a:alpha val="92000"/>
            </a:srgb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9" tIns="34295" rIns="68589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3600" b="1" dirty="0"/>
              <a:t>Parser</a:t>
            </a:r>
          </a:p>
        </p:txBody>
      </p:sp>
      <p:sp>
        <p:nvSpPr>
          <p:cNvPr id="27" name="Right Arrow 26"/>
          <p:cNvSpPr/>
          <p:nvPr/>
        </p:nvSpPr>
        <p:spPr>
          <a:xfrm rot="16200000">
            <a:off x="3068461" y="3282825"/>
            <a:ext cx="393772" cy="481978"/>
          </a:xfrm>
          <a:prstGeom prst="rightArrow">
            <a:avLst/>
          </a:prstGeom>
          <a:solidFill>
            <a:srgbClr val="0070C0">
              <a:alpha val="92000"/>
            </a:srgb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9" tIns="34295" rIns="68589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/>
          </a:p>
        </p:txBody>
      </p:sp>
      <p:sp>
        <p:nvSpPr>
          <p:cNvPr id="28" name="Right Arrow 27"/>
          <p:cNvSpPr/>
          <p:nvPr/>
        </p:nvSpPr>
        <p:spPr>
          <a:xfrm rot="5400000">
            <a:off x="8035437" y="3300094"/>
            <a:ext cx="347579" cy="481978"/>
          </a:xfrm>
          <a:prstGeom prst="rightArrow">
            <a:avLst/>
          </a:prstGeom>
          <a:solidFill>
            <a:srgbClr val="F79646">
              <a:alpha val="92000"/>
            </a:srgb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9" tIns="34295" rIns="68589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380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835700" y="1491397"/>
            <a:ext cx="9753788" cy="4555200"/>
          </a:xfrm>
        </p:spPr>
        <p:txBody>
          <a:bodyPr>
            <a:normAutofit/>
          </a:bodyPr>
          <a:lstStyle/>
          <a:p>
            <a:r>
              <a:rPr lang="en-US" altLang="ko-KR" sz="2400" b="1" dirty="0" smtClean="0">
                <a:sym typeface="Verdana"/>
              </a:rPr>
              <a:t>Rules</a:t>
            </a:r>
          </a:p>
          <a:p>
            <a:pPr lvl="1"/>
            <a:r>
              <a:rPr lang="en-US" sz="2000" dirty="0" smtClean="0"/>
              <a:t># of </a:t>
            </a:r>
            <a:r>
              <a:rPr lang="en-US" sz="2000" dirty="0"/>
              <a:t>input tokens </a:t>
            </a:r>
            <a:r>
              <a:rPr lang="en-US" sz="2000" dirty="0" smtClean="0"/>
              <a:t> = # of children on output tree</a:t>
            </a:r>
            <a:endParaRPr lang="en-US" sz="2000" dirty="0"/>
          </a:p>
          <a:p>
            <a:pPr lvl="1"/>
            <a:r>
              <a:rPr lang="en-US" sz="2000" dirty="0" smtClean="0"/>
              <a:t># opening brackets = # of closing brackets</a:t>
            </a:r>
          </a:p>
          <a:p>
            <a:pPr lvl="1"/>
            <a:endParaRPr lang="en-US" altLang="ko-KR" sz="2000" b="1" dirty="0">
              <a:sym typeface="Verdana"/>
            </a:endParaRPr>
          </a:p>
          <a:p>
            <a:r>
              <a:rPr lang="en-US" altLang="ko-KR" sz="2400" b="1" dirty="0">
                <a:sym typeface="Verdana"/>
              </a:rPr>
              <a:t>Constraint function </a:t>
            </a:r>
            <a:r>
              <a:rPr lang="en-US" altLang="ko-KR" sz="2400" b="1" dirty="0" smtClean="0">
                <a:sym typeface="Verdana"/>
              </a:rPr>
              <a:t>definition (</a:t>
            </a:r>
            <a:r>
              <a:rPr lang="en-US" altLang="ko-KR" sz="2400" b="1" dirty="0" err="1" smtClean="0">
                <a:sym typeface="Verdana"/>
              </a:rPr>
              <a:t>x:input</a:t>
            </a:r>
            <a:r>
              <a:rPr lang="en-US" altLang="ko-KR" sz="2400" b="1" dirty="0" smtClean="0">
                <a:sym typeface="Verdana"/>
              </a:rPr>
              <a:t>, y: output)</a:t>
            </a:r>
          </a:p>
          <a:p>
            <a:pPr lvl="1"/>
            <a:r>
              <a:rPr lang="en-US" altLang="ko-KR" sz="2000" b="1" dirty="0" smtClean="0">
                <a:sym typeface="Verdana"/>
              </a:rPr>
              <a:t>Simple count of errors normalized by </a:t>
            </a:r>
            <a:r>
              <a:rPr lang="en-US" altLang="ko-KR" sz="2000" dirty="0" smtClean="0">
                <a:sym typeface="Verdana"/>
              </a:rPr>
              <a:t>sum of input, output </a:t>
            </a:r>
            <a:r>
              <a:rPr lang="en-US" altLang="ko-KR" sz="2000" b="1" dirty="0" smtClean="0">
                <a:sym typeface="Verdana"/>
              </a:rPr>
              <a:t>length</a:t>
            </a:r>
            <a:r>
              <a:rPr lang="en-US" altLang="ko-KR" sz="2000" dirty="0" smtClean="0">
                <a:sym typeface="Verdana"/>
              </a:rPr>
              <a:t>. </a:t>
            </a:r>
          </a:p>
          <a:p>
            <a:pPr lvl="1"/>
            <a:r>
              <a:rPr lang="en-US" altLang="ko-KR" sz="2000" dirty="0" smtClean="0">
                <a:sym typeface="Verdana"/>
              </a:rPr>
              <a:t>Roughly speaking: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75</a:t>
            </a:fld>
            <a:endParaRPr lang="en"/>
          </a:p>
        </p:txBody>
      </p:sp>
      <p:sp>
        <p:nvSpPr>
          <p:cNvPr id="23" name="Shape 66"/>
          <p:cNvSpPr txBox="1">
            <a:spLocks noGrp="1"/>
          </p:cNvSpPr>
          <p:nvPr>
            <p:ph type="title"/>
          </p:nvPr>
        </p:nvSpPr>
        <p:spPr>
          <a:xfrm>
            <a:off x="1835700" y="593367"/>
            <a:ext cx="8832300" cy="7636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lvl="0"/>
            <a:r>
              <a:rPr lang="en-US" dirty="0"/>
              <a:t>Constraints </a:t>
            </a:r>
            <a:r>
              <a:rPr lang="en-US" dirty="0" smtClean="0"/>
              <a:t>function</a:t>
            </a:r>
            <a:endParaRPr lang="en-US" sz="3600" b="1" dirty="0">
              <a:solidFill>
                <a:srgbClr val="404040"/>
              </a:solidFill>
              <a:latin typeface="Apple SD 산돌고딕 Neo 일반체"/>
              <a:ea typeface="Apple SD 산돌고딕 Neo 일반체"/>
              <a:cs typeface="Apple SD 산돌고딕 Neo 일반체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3276" y="3903972"/>
            <a:ext cx="8254724" cy="76726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597193" y="3157870"/>
            <a:ext cx="4303337" cy="361507"/>
          </a:xfrm>
          <a:prstGeom prst="rect">
            <a:avLst/>
          </a:prstGeom>
          <a:solidFill>
            <a:srgbClr val="FFFF00">
              <a:alpha val="18000"/>
            </a:srgbClr>
          </a:solidFill>
          <a:ln>
            <a:solidFill>
              <a:schemeClr val="accent1">
                <a:shade val="95000"/>
                <a:satMod val="105000"/>
                <a:alpha val="98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144941" y="3157869"/>
            <a:ext cx="828400" cy="361507"/>
          </a:xfrm>
          <a:prstGeom prst="rect">
            <a:avLst/>
          </a:prstGeom>
          <a:solidFill>
            <a:srgbClr val="FFFF00">
              <a:alpha val="18000"/>
            </a:srgbClr>
          </a:solidFill>
          <a:ln>
            <a:solidFill>
              <a:schemeClr val="accent1">
                <a:shade val="95000"/>
                <a:satMod val="105000"/>
                <a:alpha val="98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785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76</a:t>
            </a:fld>
            <a:endParaRPr lang="en"/>
          </a:p>
        </p:txBody>
      </p:sp>
      <p:sp>
        <p:nvSpPr>
          <p:cNvPr id="23" name="Shape 66"/>
          <p:cNvSpPr txBox="1">
            <a:spLocks noGrp="1"/>
          </p:cNvSpPr>
          <p:nvPr>
            <p:ph type="title"/>
          </p:nvPr>
        </p:nvSpPr>
        <p:spPr>
          <a:xfrm>
            <a:off x="1835700" y="593367"/>
            <a:ext cx="8832300" cy="7636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lvl="0"/>
            <a:r>
              <a:rPr lang="en-US" dirty="0" smtClean="0"/>
              <a:t>GBI on parsing: Experiments</a:t>
            </a:r>
            <a:endParaRPr lang="en-US" sz="3600" b="1" dirty="0">
              <a:solidFill>
                <a:srgbClr val="404040"/>
              </a:solidFill>
              <a:latin typeface="Apple SD 산돌고딕 Neo 일반체"/>
              <a:ea typeface="Apple SD 산돌고딕 Neo 일반체"/>
              <a:cs typeface="Apple SD 산돌고딕 Neo 일반체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3352" y="2811991"/>
            <a:ext cx="8205228" cy="3397389"/>
          </a:xfrm>
          <a:prstGeom prst="rect">
            <a:avLst/>
          </a:prstGeom>
        </p:spPr>
      </p:pic>
      <p:sp>
        <p:nvSpPr>
          <p:cNvPr id="14" name="Text Placeholder 1"/>
          <p:cNvSpPr>
            <a:spLocks noGrp="1"/>
          </p:cNvSpPr>
          <p:nvPr>
            <p:ph type="body" idx="1"/>
          </p:nvPr>
        </p:nvSpPr>
        <p:spPr>
          <a:xfrm>
            <a:off x="1835700" y="1505574"/>
            <a:ext cx="9753788" cy="4555200"/>
          </a:xfrm>
        </p:spPr>
        <p:txBody>
          <a:bodyPr>
            <a:normAutofit/>
          </a:bodyPr>
          <a:lstStyle/>
          <a:p>
            <a:r>
              <a:rPr lang="en-US" altLang="ko-KR" sz="2400" dirty="0" smtClean="0">
                <a:sym typeface="Verdana"/>
              </a:rPr>
              <a:t>Trained </a:t>
            </a:r>
            <a:r>
              <a:rPr lang="en-US" altLang="ko-KR" sz="2400" dirty="0">
                <a:sym typeface="Verdana"/>
              </a:rPr>
              <a:t>5 parsers to answer </a:t>
            </a:r>
            <a:r>
              <a:rPr lang="en-US" altLang="ko-KR" sz="2400" dirty="0" smtClean="0">
                <a:sym typeface="Verdana"/>
              </a:rPr>
              <a:t>Q1-4 </a:t>
            </a:r>
            <a:r>
              <a:rPr lang="en-US" altLang="ko-KR" sz="2400" dirty="0">
                <a:sym typeface="Verdana"/>
              </a:rPr>
              <a:t>(especially </a:t>
            </a:r>
            <a:r>
              <a:rPr lang="en-US" altLang="ko-KR" sz="2400" dirty="0" smtClean="0">
                <a:sym typeface="Verdana"/>
              </a:rPr>
              <a:t>Q3)</a:t>
            </a:r>
          </a:p>
          <a:p>
            <a:pPr lvl="1"/>
            <a:r>
              <a:rPr lang="en-US" altLang="ko-KR" sz="2000" dirty="0" smtClean="0">
                <a:sym typeface="Verdana"/>
              </a:rPr>
              <a:t>Net1-2: GNMT (bi-directional encoder, </a:t>
            </a:r>
            <a:r>
              <a:rPr lang="en-US" altLang="ko-KR" sz="2000" dirty="0" err="1" smtClean="0">
                <a:sym typeface="Verdana"/>
              </a:rPr>
              <a:t>uni</a:t>
            </a:r>
            <a:r>
              <a:rPr lang="en-US" altLang="ko-KR" sz="2000" dirty="0" smtClean="0">
                <a:sym typeface="Verdana"/>
              </a:rPr>
              <a:t>-directional decoder) </a:t>
            </a:r>
          </a:p>
          <a:p>
            <a:pPr lvl="1"/>
            <a:r>
              <a:rPr lang="en-US" altLang="ko-KR" sz="2000" dirty="0" smtClean="0">
                <a:sym typeface="Verdana"/>
              </a:rPr>
              <a:t>Net3-5: </a:t>
            </a:r>
            <a:r>
              <a:rPr lang="en-US" altLang="ko-KR" sz="2000" dirty="0" err="1">
                <a:sym typeface="Verdana"/>
              </a:rPr>
              <a:t>uni</a:t>
            </a:r>
            <a:r>
              <a:rPr lang="en-US" altLang="ko-KR" sz="2000" dirty="0">
                <a:sym typeface="Verdana"/>
              </a:rPr>
              <a:t>-directional </a:t>
            </a:r>
            <a:r>
              <a:rPr lang="en-US" altLang="ko-KR" sz="2000" dirty="0" smtClean="0">
                <a:sym typeface="Verdana"/>
              </a:rPr>
              <a:t>encoder, decoder.</a:t>
            </a:r>
          </a:p>
          <a:p>
            <a:pPr lvl="1"/>
            <a:r>
              <a:rPr lang="en-US" altLang="ko-KR" sz="2000" dirty="0" smtClean="0">
                <a:sym typeface="Verdana"/>
              </a:rPr>
              <a:t>Different dropout, used different portion of the dataset.</a:t>
            </a:r>
            <a:r>
              <a:rPr lang="en-US" altLang="ko-KR" sz="2000" dirty="0">
                <a:sym typeface="Verdana"/>
              </a:rPr>
              <a:t/>
            </a:r>
            <a:br>
              <a:rPr lang="en-US" altLang="ko-KR" sz="2000" dirty="0">
                <a:sym typeface="Verdana"/>
              </a:rPr>
            </a:br>
            <a:endParaRPr lang="en-US" altLang="ko-KR" sz="1600" dirty="0" smtClean="0">
              <a:sym typeface="Verdana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929314" y="6219201"/>
            <a:ext cx="834882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schemeClr val="bg1">
                    <a:lumMod val="65000"/>
                  </a:schemeClr>
                </a:solidFill>
                <a:latin typeface="Lucida Grande" charset="0"/>
              </a:rPr>
              <a:t>GNMT: Wu et al, Google's </a:t>
            </a:r>
            <a:r>
              <a:rPr lang="en-US" sz="1400" b="1" dirty="0">
                <a:solidFill>
                  <a:schemeClr val="bg1">
                    <a:lumMod val="65000"/>
                  </a:schemeClr>
                </a:solidFill>
                <a:latin typeface="Lucida Grande" charset="0"/>
              </a:rPr>
              <a:t>Neural Machine Translation System: Bridging the Gap </a:t>
            </a:r>
            <a:r>
              <a:rPr lang="en-US" sz="1400" b="1">
                <a:solidFill>
                  <a:schemeClr val="bg1">
                    <a:lumMod val="65000"/>
                  </a:schemeClr>
                </a:solidFill>
                <a:latin typeface="Lucida Grande" charset="0"/>
              </a:rPr>
              <a:t>between </a:t>
            </a:r>
            <a:r>
              <a:rPr lang="en-US" sz="1400" b="1" smtClean="0">
                <a:solidFill>
                  <a:schemeClr val="bg1">
                    <a:lumMod val="65000"/>
                  </a:schemeClr>
                </a:solidFill>
                <a:latin typeface="Lucida Grande" charset="0"/>
              </a:rPr>
              <a:t/>
            </a:r>
            <a:br>
              <a:rPr lang="en-US" sz="1400" b="1" smtClean="0">
                <a:solidFill>
                  <a:schemeClr val="bg1">
                    <a:lumMod val="65000"/>
                  </a:schemeClr>
                </a:solidFill>
                <a:latin typeface="Lucida Grande" charset="0"/>
              </a:rPr>
            </a:br>
            <a:r>
              <a:rPr lang="en-US" sz="1400" b="1" smtClean="0">
                <a:solidFill>
                  <a:schemeClr val="bg1">
                    <a:lumMod val="65000"/>
                  </a:schemeClr>
                </a:solidFill>
                <a:latin typeface="Lucida Grande" charset="0"/>
              </a:rPr>
              <a:t>Human </a:t>
            </a:r>
            <a:r>
              <a:rPr lang="en-US" sz="1400" b="1" dirty="0">
                <a:solidFill>
                  <a:schemeClr val="bg1">
                    <a:lumMod val="65000"/>
                  </a:schemeClr>
                </a:solidFill>
                <a:latin typeface="Lucida Grande" charset="0"/>
              </a:rPr>
              <a:t>and Machine </a:t>
            </a:r>
            <a:r>
              <a:rPr lang="en-US" sz="1400" b="1" dirty="0" smtClean="0">
                <a:solidFill>
                  <a:schemeClr val="bg1">
                    <a:lumMod val="65000"/>
                  </a:schemeClr>
                </a:solidFill>
                <a:latin typeface="Lucida Grande" charset="0"/>
              </a:rPr>
              <a:t>Translation, 2016</a:t>
            </a:r>
            <a:endParaRPr lang="en-US" sz="1400" b="1" i="0" dirty="0">
              <a:solidFill>
                <a:schemeClr val="bg1">
                  <a:lumMod val="65000"/>
                </a:schemeClr>
              </a:solidFill>
              <a:effectLst/>
              <a:latin typeface="Lucida Grand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3479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77</a:t>
            </a:fld>
            <a:endParaRPr lang="en"/>
          </a:p>
        </p:txBody>
      </p:sp>
      <p:sp>
        <p:nvSpPr>
          <p:cNvPr id="12" name="Content Placeholder 1"/>
          <p:cNvSpPr txBox="1">
            <a:spLocks/>
          </p:cNvSpPr>
          <p:nvPr/>
        </p:nvSpPr>
        <p:spPr>
          <a:xfrm>
            <a:off x="1922468" y="1485900"/>
            <a:ext cx="8347065" cy="2971800"/>
          </a:xfrm>
          <a:prstGeom prst="rect">
            <a:avLst/>
          </a:prstGeom>
          <a:ln w="76200" cmpd="sng">
            <a:noFill/>
          </a:ln>
        </p:spPr>
        <p:txBody>
          <a:bodyPr vert="horz" lIns="91425" tIns="91425" rIns="91425" bIns="91425" rtlCol="0" anchor="t" anchorCtr="0">
            <a:normAutofit/>
          </a:bodyPr>
          <a:lstStyle>
            <a:lvl1pPr marL="342900" lvl="0" indent="-342900" algn="l" defTabSz="457200" rtl="0" eaLnBrk="1" latinLnBrk="0" hangingPunct="1">
              <a:spcBef>
                <a:spcPts val="0"/>
              </a:spcBef>
              <a:buFont typeface="Arial"/>
              <a:buChar char="•"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1pPr>
            <a:lvl2pPr marL="742950" lvl="1" indent="-285750" algn="l" defTabSz="457200" rtl="0" eaLnBrk="1" latinLnBrk="0" hangingPunct="1">
              <a:spcBef>
                <a:spcPts val="0"/>
              </a:spcBef>
              <a:buFont typeface="Arial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2pPr>
            <a:lvl3pPr marL="1143000" lvl="2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3pPr>
            <a:lvl4pPr marL="1600200" lvl="3" indent="-228600" algn="l" defTabSz="457200" rtl="0" eaLnBrk="1" latinLnBrk="0" hangingPunct="1">
              <a:spcBef>
                <a:spcPts val="0"/>
              </a:spcBef>
              <a:buFont typeface="Arial"/>
              <a:buChar char="–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4pPr>
            <a:lvl5pPr marL="2057400" lvl="4" indent="-228600" algn="l" defTabSz="457200" rtl="0" eaLnBrk="1" latinLnBrk="0" hangingPunct="1">
              <a:spcBef>
                <a:spcPts val="0"/>
              </a:spcBef>
              <a:buFont typeface="Arial"/>
              <a:buChar char="»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5pPr>
            <a:lvl6pPr marL="2514600" lvl="5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9" name="Text Placeholder 1"/>
          <p:cNvSpPr txBox="1">
            <a:spLocks noGrp="1"/>
          </p:cNvSpPr>
          <p:nvPr>
            <p:ph type="body" idx="1"/>
          </p:nvPr>
        </p:nvSpPr>
        <p:spPr>
          <a:xfrm>
            <a:off x="1835150" y="1482725"/>
            <a:ext cx="8521700" cy="4554538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rmAutofit/>
          </a:bodyPr>
          <a:lstStyle>
            <a:lvl1pPr marL="342900" lvl="0" indent="-342900" algn="l" defTabSz="457200" rtl="0" eaLnBrk="1" latinLnBrk="0" hangingPunct="1">
              <a:spcBef>
                <a:spcPts val="0"/>
              </a:spcBef>
              <a:buFont typeface="Arial"/>
              <a:buChar char="•"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1pPr>
            <a:lvl2pPr marL="742950" lvl="1" indent="-285750" algn="l" defTabSz="457200" rtl="0" eaLnBrk="1" latinLnBrk="0" hangingPunct="1">
              <a:spcBef>
                <a:spcPts val="0"/>
              </a:spcBef>
              <a:buFont typeface="Arial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2pPr>
            <a:lvl3pPr marL="1143000" lvl="2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3pPr>
            <a:lvl4pPr marL="1600200" lvl="3" indent="-228600" algn="l" defTabSz="457200" rtl="0" eaLnBrk="1" latinLnBrk="0" hangingPunct="1">
              <a:spcBef>
                <a:spcPts val="0"/>
              </a:spcBef>
              <a:buFont typeface="Arial"/>
              <a:buChar char="–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4pPr>
            <a:lvl5pPr marL="2057400" lvl="4" indent="-228600" algn="l" defTabSz="457200" rtl="0" eaLnBrk="1" latinLnBrk="0" hangingPunct="1">
              <a:spcBef>
                <a:spcPts val="0"/>
              </a:spcBef>
              <a:buFont typeface="Arial"/>
              <a:buChar char="»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5pPr>
            <a:lvl6pPr marL="2514600" lvl="5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2800" dirty="0" smtClean="0">
              <a:sym typeface="Verdana"/>
            </a:endParaRPr>
          </a:p>
          <a:p>
            <a:endParaRPr lang="en-US" altLang="ko-KR" sz="2800" dirty="0" smtClean="0">
              <a:sym typeface="Verdana"/>
            </a:endParaRPr>
          </a:p>
          <a:p>
            <a:endParaRPr lang="en-US" altLang="ko-KR" sz="2800" dirty="0" smtClean="0">
              <a:sym typeface="Verdana"/>
            </a:endParaRPr>
          </a:p>
          <a:p>
            <a:endParaRPr lang="en-US" altLang="ko-KR" sz="2800" dirty="0" smtClean="0">
              <a:sym typeface="Verdana"/>
            </a:endParaRPr>
          </a:p>
          <a:p>
            <a:endParaRPr lang="en-US" altLang="ko-KR" sz="2800" dirty="0">
              <a:sym typeface="Verdana"/>
            </a:endParaRPr>
          </a:p>
        </p:txBody>
      </p:sp>
      <p:sp>
        <p:nvSpPr>
          <p:cNvPr id="11" name="Shape 66"/>
          <p:cNvSpPr txBox="1">
            <a:spLocks/>
          </p:cNvSpPr>
          <p:nvPr/>
        </p:nvSpPr>
        <p:spPr>
          <a:xfrm>
            <a:off x="1835700" y="593367"/>
            <a:ext cx="8832300" cy="7636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lvl="0" algn="l" defTabSz="457200" rtl="0" eaLnBrk="1" latinLnBrk="0" hangingPunct="1">
              <a:spcBef>
                <a:spcPts val="0"/>
              </a:spcBef>
              <a:buNone/>
              <a:defRPr sz="44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r>
              <a:rPr lang="en-US" smtClean="0"/>
              <a:t>GBI on parsing: Experiments</a:t>
            </a:r>
            <a:endParaRPr lang="en-US" sz="3600" b="1" dirty="0">
              <a:solidFill>
                <a:srgbClr val="404040"/>
              </a:solidFill>
              <a:latin typeface="Apple SD 산돌고딕 Neo 일반체"/>
              <a:ea typeface="Apple SD 산돌고딕 Neo 일반체"/>
              <a:cs typeface="Apple SD 산돌고딕 Neo 일반체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9447" y="1499953"/>
            <a:ext cx="7281298" cy="5327091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55850" y="2240705"/>
            <a:ext cx="6096000" cy="181588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800" b="1" dirty="0" smtClean="0">
                <a:solidFill>
                  <a:srgbClr val="0070C0"/>
                </a:solidFill>
              </a:rPr>
              <a:t>Similar trend.</a:t>
            </a:r>
          </a:p>
          <a:p>
            <a:r>
              <a:rPr lang="en-US" altLang="ko-KR" sz="2800" b="1" dirty="0" smtClean="0">
                <a:solidFill>
                  <a:srgbClr val="0070C0"/>
                </a:solidFill>
              </a:rPr>
              <a:t>Again, </a:t>
            </a:r>
            <a:r>
              <a:rPr lang="en-US" sz="2800" b="1" dirty="0" smtClean="0">
                <a:solidFill>
                  <a:srgbClr val="0070C0"/>
                </a:solidFill>
              </a:rPr>
              <a:t>GBI </a:t>
            </a:r>
          </a:p>
          <a:p>
            <a:r>
              <a:rPr lang="en-US" sz="2800" b="1" dirty="0" smtClean="0">
                <a:solidFill>
                  <a:srgbClr val="0070C0"/>
                </a:solidFill>
              </a:rPr>
              <a:t>Improves all cases.</a:t>
            </a:r>
            <a:r>
              <a:rPr lang="en-US" sz="2800" b="1" dirty="0">
                <a:solidFill>
                  <a:srgbClr val="0070C0"/>
                </a:solidFill>
              </a:rPr>
              <a:t/>
            </a:r>
            <a:br>
              <a:rPr lang="en-US" sz="2800" b="1" dirty="0">
                <a:solidFill>
                  <a:srgbClr val="0070C0"/>
                </a:solidFill>
              </a:rPr>
            </a:br>
            <a:endParaRPr lang="en-US" sz="28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1006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78</a:t>
            </a:fld>
            <a:endParaRPr lang="en"/>
          </a:p>
        </p:txBody>
      </p:sp>
      <p:sp>
        <p:nvSpPr>
          <p:cNvPr id="12" name="Content Placeholder 1"/>
          <p:cNvSpPr txBox="1">
            <a:spLocks/>
          </p:cNvSpPr>
          <p:nvPr/>
        </p:nvSpPr>
        <p:spPr>
          <a:xfrm>
            <a:off x="1922468" y="1485900"/>
            <a:ext cx="8347065" cy="2971800"/>
          </a:xfrm>
          <a:prstGeom prst="rect">
            <a:avLst/>
          </a:prstGeom>
          <a:ln w="76200" cmpd="sng">
            <a:noFill/>
          </a:ln>
        </p:spPr>
        <p:txBody>
          <a:bodyPr vert="horz" lIns="91425" tIns="91425" rIns="91425" bIns="91425" rtlCol="0" anchor="t" anchorCtr="0">
            <a:normAutofit/>
          </a:bodyPr>
          <a:lstStyle>
            <a:lvl1pPr marL="342900" lvl="0" indent="-342900" algn="l" defTabSz="457200" rtl="0" eaLnBrk="1" latinLnBrk="0" hangingPunct="1">
              <a:spcBef>
                <a:spcPts val="0"/>
              </a:spcBef>
              <a:buFont typeface="Arial"/>
              <a:buChar char="•"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1pPr>
            <a:lvl2pPr marL="742950" lvl="1" indent="-285750" algn="l" defTabSz="457200" rtl="0" eaLnBrk="1" latinLnBrk="0" hangingPunct="1">
              <a:spcBef>
                <a:spcPts val="0"/>
              </a:spcBef>
              <a:buFont typeface="Arial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2pPr>
            <a:lvl3pPr marL="1143000" lvl="2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3pPr>
            <a:lvl4pPr marL="1600200" lvl="3" indent="-228600" algn="l" defTabSz="457200" rtl="0" eaLnBrk="1" latinLnBrk="0" hangingPunct="1">
              <a:spcBef>
                <a:spcPts val="0"/>
              </a:spcBef>
              <a:buFont typeface="Arial"/>
              <a:buChar char="–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4pPr>
            <a:lvl5pPr marL="2057400" lvl="4" indent="-228600" algn="l" defTabSz="457200" rtl="0" eaLnBrk="1" latinLnBrk="0" hangingPunct="1">
              <a:spcBef>
                <a:spcPts val="0"/>
              </a:spcBef>
              <a:buFont typeface="Arial"/>
              <a:buChar char="»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5pPr>
            <a:lvl6pPr marL="2514600" lvl="5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9" name="Text Placeholder 1"/>
          <p:cNvSpPr txBox="1">
            <a:spLocks noGrp="1"/>
          </p:cNvSpPr>
          <p:nvPr>
            <p:ph type="body" idx="1"/>
          </p:nvPr>
        </p:nvSpPr>
        <p:spPr>
          <a:xfrm>
            <a:off x="1835149" y="1482725"/>
            <a:ext cx="10193059" cy="4554538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rmAutofit/>
          </a:bodyPr>
          <a:lstStyle>
            <a:lvl1pPr marL="342900" lvl="0" indent="-342900" algn="l" defTabSz="457200" rtl="0" eaLnBrk="1" latinLnBrk="0" hangingPunct="1">
              <a:spcBef>
                <a:spcPts val="0"/>
              </a:spcBef>
              <a:buFont typeface="Arial"/>
              <a:buChar char="•"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1pPr>
            <a:lvl2pPr marL="742950" lvl="1" indent="-285750" algn="l" defTabSz="457200" rtl="0" eaLnBrk="1" latinLnBrk="0" hangingPunct="1">
              <a:spcBef>
                <a:spcPts val="0"/>
              </a:spcBef>
              <a:buFont typeface="Arial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2pPr>
            <a:lvl3pPr marL="1143000" lvl="2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3pPr>
            <a:lvl4pPr marL="1600200" lvl="3" indent="-228600" algn="l" defTabSz="457200" rtl="0" eaLnBrk="1" latinLnBrk="0" hangingPunct="1">
              <a:spcBef>
                <a:spcPts val="0"/>
              </a:spcBef>
              <a:buFont typeface="Arial"/>
              <a:buChar char="–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4pPr>
            <a:lvl5pPr marL="2057400" lvl="4" indent="-228600" algn="l" defTabSz="457200" rtl="0" eaLnBrk="1" latinLnBrk="0" hangingPunct="1">
              <a:spcBef>
                <a:spcPts val="0"/>
              </a:spcBef>
              <a:buFont typeface="Arial"/>
              <a:buChar char="»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5pPr>
            <a:lvl6pPr marL="2514600" lvl="5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 smtClean="0">
                <a:sym typeface="Verdana"/>
              </a:rPr>
              <a:t>Q4</a:t>
            </a:r>
            <a:r>
              <a:rPr lang="en-US" altLang="ko-KR" sz="2400" dirty="0">
                <a:sym typeface="Verdana"/>
              </a:rPr>
              <a:t>: Not sensitive to the baseline model </a:t>
            </a:r>
            <a:r>
              <a:rPr lang="en-US" altLang="ko-KR" sz="2400" dirty="0" smtClean="0">
                <a:sym typeface="Verdana"/>
              </a:rPr>
              <a:t>performance.</a:t>
            </a:r>
          </a:p>
          <a:p>
            <a:r>
              <a:rPr lang="en-US" altLang="ko-KR" sz="2400" dirty="0" smtClean="0">
                <a:sym typeface="Verdana"/>
              </a:rPr>
              <a:t>Not only that, </a:t>
            </a:r>
            <a:r>
              <a:rPr lang="en-US" altLang="ko-KR" sz="2400" b="1" dirty="0">
                <a:solidFill>
                  <a:schemeClr val="accent5">
                    <a:lumMod val="75000"/>
                  </a:schemeClr>
                </a:solidFill>
                <a:sym typeface="Verdana"/>
              </a:rPr>
              <a:t>GBI </a:t>
            </a:r>
            <a:r>
              <a:rPr lang="en-US" altLang="ko-KR" sz="2400" b="1" dirty="0" smtClean="0">
                <a:solidFill>
                  <a:schemeClr val="accent5">
                    <a:lumMod val="75000"/>
                  </a:schemeClr>
                </a:solidFill>
                <a:sym typeface="Verdana"/>
              </a:rPr>
              <a:t>is also compatible with various decoding methods.</a:t>
            </a:r>
            <a:endParaRPr lang="en-US" altLang="ko-KR" sz="2400" b="1" dirty="0">
              <a:solidFill>
                <a:schemeClr val="accent5">
                  <a:lumMod val="75000"/>
                </a:schemeClr>
              </a:solidFill>
              <a:sym typeface="Verdana"/>
            </a:endParaRPr>
          </a:p>
          <a:p>
            <a:endParaRPr lang="en-US" altLang="ko-KR" b="1" dirty="0">
              <a:solidFill>
                <a:schemeClr val="tx2"/>
              </a:solidFill>
              <a:sym typeface="Verdana"/>
            </a:endParaRPr>
          </a:p>
          <a:p>
            <a:pPr lvl="1"/>
            <a:endParaRPr lang="en-US" altLang="ko-KR" sz="2400" dirty="0">
              <a:sym typeface="Verdana"/>
            </a:endParaRPr>
          </a:p>
          <a:p>
            <a:endParaRPr lang="en-US" altLang="ko-KR" sz="2800" dirty="0">
              <a:sym typeface="Verdana"/>
            </a:endParaRPr>
          </a:p>
          <a:p>
            <a:endParaRPr lang="en-US" altLang="ko-KR" sz="2800" dirty="0" smtClean="0">
              <a:sym typeface="Verdana"/>
            </a:endParaRPr>
          </a:p>
          <a:p>
            <a:endParaRPr lang="en-US" altLang="ko-KR" sz="2800" dirty="0" smtClean="0">
              <a:sym typeface="Verdana"/>
            </a:endParaRPr>
          </a:p>
          <a:p>
            <a:endParaRPr lang="en-US" altLang="ko-KR" sz="2800" dirty="0" smtClean="0">
              <a:sym typeface="Verdana"/>
            </a:endParaRPr>
          </a:p>
          <a:p>
            <a:endParaRPr lang="en-US" altLang="ko-KR" sz="2800" dirty="0" smtClean="0">
              <a:sym typeface="Verdana"/>
            </a:endParaRPr>
          </a:p>
          <a:p>
            <a:endParaRPr lang="en-US" altLang="ko-KR" sz="2800" dirty="0" smtClean="0">
              <a:sym typeface="Verdana"/>
            </a:endParaRPr>
          </a:p>
          <a:p>
            <a:endParaRPr lang="en-US" altLang="ko-KR" sz="2800" dirty="0">
              <a:sym typeface="Verdana"/>
            </a:endParaRPr>
          </a:p>
        </p:txBody>
      </p:sp>
      <p:sp>
        <p:nvSpPr>
          <p:cNvPr id="11" name="Shape 66"/>
          <p:cNvSpPr txBox="1">
            <a:spLocks/>
          </p:cNvSpPr>
          <p:nvPr/>
        </p:nvSpPr>
        <p:spPr>
          <a:xfrm>
            <a:off x="1835700" y="593367"/>
            <a:ext cx="8832300" cy="7636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lvl="0" algn="l" defTabSz="457200" rtl="0" eaLnBrk="1" latinLnBrk="0" hangingPunct="1">
              <a:spcBef>
                <a:spcPts val="0"/>
              </a:spcBef>
              <a:buNone/>
              <a:defRPr sz="44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r>
              <a:rPr lang="en-US" smtClean="0"/>
              <a:t>GBI on parsing: Experiments</a:t>
            </a:r>
            <a:endParaRPr lang="en-US" sz="3600" b="1" dirty="0">
              <a:solidFill>
                <a:srgbClr val="404040"/>
              </a:solidFill>
              <a:latin typeface="Apple SD 산돌고딕 Neo 일반체"/>
              <a:ea typeface="Apple SD 산돌고딕 Neo 일반체"/>
              <a:cs typeface="Apple SD 산돌고딕 Neo 일반체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7550" y="2495550"/>
            <a:ext cx="5689600" cy="39243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7341491" y="2430622"/>
            <a:ext cx="1490689" cy="4114326"/>
          </a:xfrm>
          <a:prstGeom prst="rect">
            <a:avLst/>
          </a:prstGeom>
          <a:solidFill>
            <a:srgbClr val="FFFF00">
              <a:alpha val="18000"/>
            </a:srgbClr>
          </a:solidFill>
          <a:ln>
            <a:solidFill>
              <a:schemeClr val="accent1">
                <a:shade val="95000"/>
                <a:satMod val="105000"/>
                <a:alpha val="98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5824025" y="2430622"/>
            <a:ext cx="787790" cy="4114325"/>
          </a:xfrm>
          <a:prstGeom prst="rect">
            <a:avLst/>
          </a:prstGeom>
          <a:solidFill>
            <a:srgbClr val="FFFF00">
              <a:alpha val="18000"/>
            </a:srgbClr>
          </a:solidFill>
          <a:ln>
            <a:solidFill>
              <a:schemeClr val="accent1">
                <a:shade val="95000"/>
                <a:satMod val="105000"/>
                <a:alpha val="98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3826412" y="2430622"/>
            <a:ext cx="1095620" cy="4049399"/>
          </a:xfrm>
          <a:prstGeom prst="rect">
            <a:avLst/>
          </a:prstGeom>
          <a:solidFill>
            <a:srgbClr val="00B0F0">
              <a:alpha val="18000"/>
            </a:srgbClr>
          </a:solidFill>
          <a:ln>
            <a:solidFill>
              <a:schemeClr val="accent1">
                <a:shade val="95000"/>
                <a:satMod val="105000"/>
                <a:alpha val="98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447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835700" y="1482065"/>
            <a:ext cx="8520600" cy="4555200"/>
          </a:xfrm>
        </p:spPr>
        <p:txBody>
          <a:bodyPr/>
          <a:lstStyle/>
          <a:p>
            <a:r>
              <a:rPr lang="en-US" altLang="ko-KR" sz="2800" b="1" dirty="0" smtClean="0">
                <a:sym typeface="Verdana"/>
              </a:rPr>
              <a:t>Image-captioning </a:t>
            </a:r>
          </a:p>
          <a:p>
            <a:pPr marL="0" indent="0">
              <a:buNone/>
            </a:pPr>
            <a:endParaRPr lang="en-US" altLang="ko-KR" sz="2800" dirty="0">
              <a:sym typeface="Verdana"/>
            </a:endParaRPr>
          </a:p>
          <a:p>
            <a:pPr marL="0" indent="0">
              <a:buNone/>
            </a:pPr>
            <a:endParaRPr lang="en-US" altLang="ko-KR" sz="2800" dirty="0" smtClean="0">
              <a:sym typeface="Verdana"/>
            </a:endParaRPr>
          </a:p>
          <a:p>
            <a:pPr marL="0" indent="0">
              <a:buNone/>
            </a:pPr>
            <a:endParaRPr lang="en-US" altLang="ko-KR" sz="2800" dirty="0" smtClean="0">
              <a:sym typeface="Verdana"/>
            </a:endParaRPr>
          </a:p>
          <a:p>
            <a:pPr lvl="1"/>
            <a:endParaRPr lang="en-US" altLang="ko-KR" sz="2400" dirty="0" smtClean="0">
              <a:sym typeface="Verdana"/>
            </a:endParaRPr>
          </a:p>
          <a:p>
            <a:pPr lvl="1"/>
            <a:endParaRPr lang="en-US" altLang="ko-KR" sz="2400" dirty="0" smtClean="0">
              <a:sym typeface="Verdana"/>
            </a:endParaRPr>
          </a:p>
          <a:p>
            <a:pPr lvl="1"/>
            <a:endParaRPr lang="en-US" altLang="ko-KR" sz="2400" dirty="0" smtClean="0">
              <a:sym typeface="Verdana"/>
            </a:endParaRPr>
          </a:p>
          <a:p>
            <a:pPr lvl="1"/>
            <a:endParaRPr lang="en-US" altLang="ko-KR" sz="2400" dirty="0">
              <a:sym typeface="Verdana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7</a:t>
            </a:fld>
            <a:endParaRPr lang="en"/>
          </a:p>
        </p:txBody>
      </p:sp>
      <p:sp>
        <p:nvSpPr>
          <p:cNvPr id="23" name="Shape 66"/>
          <p:cNvSpPr txBox="1">
            <a:spLocks noGrp="1"/>
          </p:cNvSpPr>
          <p:nvPr>
            <p:ph type="title"/>
          </p:nvPr>
        </p:nvSpPr>
        <p:spPr>
          <a:xfrm>
            <a:off x="1835700" y="593367"/>
            <a:ext cx="8832300" cy="7636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lvl="0"/>
            <a:r>
              <a:rPr lang="en-US" dirty="0" smtClean="0"/>
              <a:t>Constraints?</a:t>
            </a:r>
            <a:endParaRPr lang="en-US" sz="3600" b="1" dirty="0">
              <a:solidFill>
                <a:srgbClr val="404040"/>
              </a:solidFill>
              <a:latin typeface="Apple SD 산돌고딕 Neo 일반체"/>
              <a:ea typeface="Apple SD 산돌고딕 Neo 일반체"/>
              <a:cs typeface="Apple SD 산돌고딕 Neo 일반체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602006" y="6162363"/>
            <a:ext cx="886161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Rohrbach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et al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, Object Hallucination in Image Captioning, 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EMNLP 2018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7535" y="2006403"/>
            <a:ext cx="3587288" cy="2430098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944497" y="4960839"/>
            <a:ext cx="632359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A woman </a:t>
            </a:r>
            <a:r>
              <a:rPr lang="en-US" sz="2000" dirty="0" smtClean="0"/>
              <a:t>is talking </a:t>
            </a:r>
            <a:r>
              <a:rPr lang="en-US" sz="2000" dirty="0"/>
              <a:t>on a cell phone while sitting on </a:t>
            </a:r>
            <a:r>
              <a:rPr lang="en-US" sz="2000" dirty="0">
                <a:solidFill>
                  <a:srgbClr val="FF0000"/>
                </a:solidFill>
              </a:rPr>
              <a:t>a </a:t>
            </a:r>
            <a:r>
              <a:rPr lang="en-US" sz="2000" dirty="0" smtClean="0">
                <a:solidFill>
                  <a:srgbClr val="FF0000"/>
                </a:solidFill>
              </a:rPr>
              <a:t>bench</a:t>
            </a:r>
            <a:r>
              <a:rPr lang="en-US" sz="2000" dirty="0" smtClean="0"/>
              <a:t>.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944497" y="4561599"/>
            <a:ext cx="385336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A woman is talking on a cell </a:t>
            </a:r>
            <a:r>
              <a:rPr lang="en-US" sz="2000" dirty="0" smtClean="0"/>
              <a:t>phone.</a:t>
            </a:r>
            <a:endParaRPr lang="en-US" sz="2000" dirty="0"/>
          </a:p>
        </p:txBody>
      </p:sp>
      <p:sp>
        <p:nvSpPr>
          <p:cNvPr id="8" name="Rectangle 7"/>
          <p:cNvSpPr/>
          <p:nvPr/>
        </p:nvSpPr>
        <p:spPr>
          <a:xfrm>
            <a:off x="2602006" y="4561599"/>
            <a:ext cx="114121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/>
              <a:t>Output</a:t>
            </a:r>
          </a:p>
          <a:p>
            <a:r>
              <a:rPr lang="en-US" sz="2000" b="1" dirty="0" smtClean="0"/>
              <a:t>(caption)</a:t>
            </a:r>
            <a:endParaRPr lang="en-US" sz="2000" b="1" dirty="0"/>
          </a:p>
        </p:txBody>
      </p:sp>
      <p:sp>
        <p:nvSpPr>
          <p:cNvPr id="13" name="Rectangle 12"/>
          <p:cNvSpPr/>
          <p:nvPr/>
        </p:nvSpPr>
        <p:spPr>
          <a:xfrm>
            <a:off x="2794366" y="3085933"/>
            <a:ext cx="99161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/>
              <a:t>Input</a:t>
            </a:r>
          </a:p>
          <a:p>
            <a:r>
              <a:rPr lang="en-US" sz="2000" b="1" dirty="0" smtClean="0"/>
              <a:t>(image)</a:t>
            </a:r>
            <a:endParaRPr lang="en-US" sz="2000" b="1" dirty="0"/>
          </a:p>
        </p:txBody>
      </p:sp>
      <p:sp>
        <p:nvSpPr>
          <p:cNvPr id="15" name="Rectangle 14"/>
          <p:cNvSpPr/>
          <p:nvPr/>
        </p:nvSpPr>
        <p:spPr>
          <a:xfrm>
            <a:off x="8602775" y="3055155"/>
            <a:ext cx="2607765" cy="461665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Constraint violating</a:t>
            </a:r>
            <a:endParaRPr lang="en-US" sz="2400" dirty="0"/>
          </a:p>
        </p:txBody>
      </p:sp>
      <p:sp>
        <p:nvSpPr>
          <p:cNvPr id="17" name="Rectangle 16"/>
          <p:cNvSpPr/>
          <p:nvPr/>
        </p:nvSpPr>
        <p:spPr>
          <a:xfrm>
            <a:off x="3944497" y="5296613"/>
            <a:ext cx="341824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A woman </a:t>
            </a:r>
            <a:r>
              <a:rPr lang="en-US" sz="2000" dirty="0" smtClean="0"/>
              <a:t>is talking to a mouth.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944497" y="5631517"/>
            <a:ext cx="323780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A woman </a:t>
            </a:r>
            <a:r>
              <a:rPr lang="en-US" sz="2000" dirty="0" smtClean="0"/>
              <a:t>is talking to a </a:t>
            </a:r>
            <a:r>
              <a:rPr lang="en-US" sz="2000" dirty="0" smtClean="0">
                <a:solidFill>
                  <a:srgbClr val="FF0000"/>
                </a:solidFill>
              </a:rPr>
              <a:t>pizza</a:t>
            </a:r>
            <a:r>
              <a:rPr lang="en-US" sz="2000" dirty="0" smtClean="0"/>
              <a:t>.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314414" y="3531812"/>
            <a:ext cx="392774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dirty="0">
                <a:sym typeface="Verdana"/>
              </a:rPr>
              <a:t>If </a:t>
            </a:r>
            <a:r>
              <a:rPr lang="en-US" altLang="ko-KR" sz="2000" b="1">
                <a:sym typeface="Verdana"/>
              </a:rPr>
              <a:t>an </a:t>
            </a:r>
            <a:r>
              <a:rPr lang="en-US" altLang="ko-KR" sz="2000" b="1" smtClean="0">
                <a:sym typeface="Verdana"/>
              </a:rPr>
              <a:t>entity/object </a:t>
            </a:r>
            <a:r>
              <a:rPr lang="en-US" altLang="ko-KR" sz="2000" b="1" dirty="0">
                <a:sym typeface="Verdana"/>
              </a:rPr>
              <a:t>not present </a:t>
            </a:r>
            <a:r>
              <a:rPr lang="en-US" altLang="ko-KR" sz="2000" b="1">
                <a:sym typeface="Verdana"/>
              </a:rPr>
              <a:t>in </a:t>
            </a:r>
            <a:r>
              <a:rPr lang="en-US" altLang="ko-KR" sz="2000" b="1" smtClean="0">
                <a:sym typeface="Verdana"/>
              </a:rPr>
              <a:t/>
            </a:r>
            <a:br>
              <a:rPr lang="en-US" altLang="ko-KR" sz="2000" b="1" smtClean="0">
                <a:sym typeface="Verdana"/>
              </a:rPr>
            </a:br>
            <a:r>
              <a:rPr lang="en-US" altLang="ko-KR" sz="2000" b="1" smtClean="0">
                <a:sym typeface="Verdana"/>
              </a:rPr>
              <a:t>the </a:t>
            </a:r>
            <a:r>
              <a:rPr lang="en-US" altLang="ko-KR" sz="2000" b="1">
                <a:sym typeface="Verdana"/>
              </a:rPr>
              <a:t>picture </a:t>
            </a:r>
            <a:r>
              <a:rPr lang="en-US" altLang="ko-KR" sz="2000" b="1" smtClean="0">
                <a:sym typeface="Verdana"/>
              </a:rPr>
              <a:t>appears </a:t>
            </a:r>
            <a:r>
              <a:rPr lang="en-US" altLang="ko-KR" sz="2000" b="1" dirty="0">
                <a:sym typeface="Verdana"/>
              </a:rPr>
              <a:t>on the caption.</a:t>
            </a:r>
          </a:p>
        </p:txBody>
      </p:sp>
      <p:cxnSp>
        <p:nvCxnSpPr>
          <p:cNvPr id="7" name="Straight Arrow Connector 6"/>
          <p:cNvCxnSpPr>
            <a:stCxn id="20" idx="1"/>
          </p:cNvCxnSpPr>
          <p:nvPr/>
        </p:nvCxnSpPr>
        <p:spPr>
          <a:xfrm flipH="1" flipV="1">
            <a:off x="7295031" y="5521760"/>
            <a:ext cx="1583044" cy="20557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8878075" y="5404164"/>
            <a:ext cx="3339953" cy="646331"/>
          </a:xfrm>
          <a:prstGeom prst="rect">
            <a:avLst/>
          </a:prstGeom>
          <a:ln>
            <a:solidFill>
              <a:srgbClr val="0070C0"/>
            </a:solidFill>
          </a:ln>
        </p:spPr>
        <p:txBody>
          <a:bodyPr wrap="none">
            <a:spAutoFit/>
          </a:bodyPr>
          <a:lstStyle/>
          <a:p>
            <a:r>
              <a:rPr lang="en-US" altLang="ko-KR" b="1" dirty="0" smtClean="0">
                <a:sym typeface="Verdana"/>
              </a:rPr>
              <a:t>Probably wrong, </a:t>
            </a:r>
            <a:br>
              <a:rPr lang="en-US" altLang="ko-KR" b="1" dirty="0" smtClean="0">
                <a:sym typeface="Verdana"/>
              </a:rPr>
            </a:br>
            <a:r>
              <a:rPr lang="en-US" altLang="ko-KR" b="1" dirty="0" smtClean="0">
                <a:sym typeface="Verdana"/>
              </a:rPr>
              <a:t>but would be another constraint.</a:t>
            </a:r>
          </a:p>
        </p:txBody>
      </p:sp>
    </p:spTree>
    <p:extLst>
      <p:ext uri="{BB962C8B-B14F-4D97-AF65-F5344CB8AC3E}">
        <p14:creationId xmlns:p14="http://schemas.microsoft.com/office/powerpoint/2010/main" val="1822854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79</a:t>
            </a:fld>
            <a:endParaRPr lang="en"/>
          </a:p>
        </p:txBody>
      </p:sp>
      <p:sp>
        <p:nvSpPr>
          <p:cNvPr id="12" name="Content Placeholder 1"/>
          <p:cNvSpPr txBox="1">
            <a:spLocks/>
          </p:cNvSpPr>
          <p:nvPr/>
        </p:nvSpPr>
        <p:spPr>
          <a:xfrm>
            <a:off x="1922468" y="1485900"/>
            <a:ext cx="8347065" cy="2971800"/>
          </a:xfrm>
          <a:prstGeom prst="rect">
            <a:avLst/>
          </a:prstGeom>
          <a:ln w="76200" cmpd="sng">
            <a:noFill/>
          </a:ln>
        </p:spPr>
        <p:txBody>
          <a:bodyPr vert="horz" lIns="91425" tIns="91425" rIns="91425" bIns="91425" rtlCol="0" anchor="t" anchorCtr="0">
            <a:normAutofit/>
          </a:bodyPr>
          <a:lstStyle>
            <a:lvl1pPr marL="342900" lvl="0" indent="-342900" algn="l" defTabSz="457200" rtl="0" eaLnBrk="1" latinLnBrk="0" hangingPunct="1">
              <a:spcBef>
                <a:spcPts val="0"/>
              </a:spcBef>
              <a:buFont typeface="Arial"/>
              <a:buChar char="•"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1pPr>
            <a:lvl2pPr marL="742950" lvl="1" indent="-285750" algn="l" defTabSz="457200" rtl="0" eaLnBrk="1" latinLnBrk="0" hangingPunct="1">
              <a:spcBef>
                <a:spcPts val="0"/>
              </a:spcBef>
              <a:buFont typeface="Arial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2pPr>
            <a:lvl3pPr marL="1143000" lvl="2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3pPr>
            <a:lvl4pPr marL="1600200" lvl="3" indent="-228600" algn="l" defTabSz="457200" rtl="0" eaLnBrk="1" latinLnBrk="0" hangingPunct="1">
              <a:spcBef>
                <a:spcPts val="0"/>
              </a:spcBef>
              <a:buFont typeface="Arial"/>
              <a:buChar char="–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4pPr>
            <a:lvl5pPr marL="2057400" lvl="4" indent="-228600" algn="l" defTabSz="457200" rtl="0" eaLnBrk="1" latinLnBrk="0" hangingPunct="1">
              <a:spcBef>
                <a:spcPts val="0"/>
              </a:spcBef>
              <a:buFont typeface="Arial"/>
              <a:buChar char="»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5pPr>
            <a:lvl6pPr marL="2514600" lvl="5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9" name="Text Placeholder 1"/>
          <p:cNvSpPr txBox="1">
            <a:spLocks noGrp="1"/>
          </p:cNvSpPr>
          <p:nvPr>
            <p:ph type="body" idx="1"/>
          </p:nvPr>
        </p:nvSpPr>
        <p:spPr>
          <a:xfrm>
            <a:off x="1835149" y="1482725"/>
            <a:ext cx="10193059" cy="4554538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rmAutofit/>
          </a:bodyPr>
          <a:lstStyle>
            <a:lvl1pPr marL="342900" lvl="0" indent="-342900" algn="l" defTabSz="457200" rtl="0" eaLnBrk="1" latinLnBrk="0" hangingPunct="1">
              <a:spcBef>
                <a:spcPts val="0"/>
              </a:spcBef>
              <a:buFont typeface="Arial"/>
              <a:buChar char="•"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1pPr>
            <a:lvl2pPr marL="742950" lvl="1" indent="-285750" algn="l" defTabSz="457200" rtl="0" eaLnBrk="1" latinLnBrk="0" hangingPunct="1">
              <a:spcBef>
                <a:spcPts val="0"/>
              </a:spcBef>
              <a:buFont typeface="Arial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2pPr>
            <a:lvl3pPr marL="1143000" lvl="2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3pPr>
            <a:lvl4pPr marL="1600200" lvl="3" indent="-228600" algn="l" defTabSz="457200" rtl="0" eaLnBrk="1" latinLnBrk="0" hangingPunct="1">
              <a:spcBef>
                <a:spcPts val="0"/>
              </a:spcBef>
              <a:buFont typeface="Arial"/>
              <a:buChar char="–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4pPr>
            <a:lvl5pPr marL="2057400" lvl="4" indent="-228600" algn="l" defTabSz="457200" rtl="0" eaLnBrk="1" latinLnBrk="0" hangingPunct="1">
              <a:spcBef>
                <a:spcPts val="0"/>
              </a:spcBef>
              <a:buFont typeface="Arial"/>
              <a:buChar char="»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5pPr>
            <a:lvl6pPr marL="2514600" lvl="5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 smtClean="0">
                <a:sym typeface="Verdana"/>
              </a:rPr>
              <a:t>Q4</a:t>
            </a:r>
            <a:r>
              <a:rPr lang="en-US" altLang="ko-KR" sz="2400" dirty="0">
                <a:sym typeface="Verdana"/>
              </a:rPr>
              <a:t>: Not sensitive to the baseline model </a:t>
            </a:r>
            <a:r>
              <a:rPr lang="en-US" altLang="ko-KR" sz="2400" dirty="0" smtClean="0">
                <a:sym typeface="Verdana"/>
              </a:rPr>
              <a:t>performance.</a:t>
            </a:r>
          </a:p>
          <a:p>
            <a:r>
              <a:rPr lang="en-US" altLang="ko-KR" sz="2400" dirty="0" smtClean="0">
                <a:sym typeface="Verdana"/>
              </a:rPr>
              <a:t>Not only that, </a:t>
            </a:r>
            <a:r>
              <a:rPr lang="en-US" altLang="ko-KR" sz="2400" b="1" dirty="0">
                <a:solidFill>
                  <a:schemeClr val="accent5">
                    <a:lumMod val="75000"/>
                  </a:schemeClr>
                </a:solidFill>
                <a:sym typeface="Verdana"/>
              </a:rPr>
              <a:t>GBI </a:t>
            </a:r>
            <a:r>
              <a:rPr lang="en-US" altLang="ko-KR" sz="2400" b="1" dirty="0" smtClean="0">
                <a:solidFill>
                  <a:schemeClr val="accent5">
                    <a:lumMod val="75000"/>
                  </a:schemeClr>
                </a:solidFill>
                <a:sym typeface="Verdana"/>
              </a:rPr>
              <a:t>is also compatible with various decoding methods.</a:t>
            </a:r>
            <a:endParaRPr lang="en-US" altLang="ko-KR" sz="2400" b="1" dirty="0">
              <a:solidFill>
                <a:schemeClr val="accent5">
                  <a:lumMod val="75000"/>
                </a:schemeClr>
              </a:solidFill>
              <a:sym typeface="Verdana"/>
            </a:endParaRPr>
          </a:p>
          <a:p>
            <a:endParaRPr lang="en-US" altLang="ko-KR" b="1" dirty="0">
              <a:solidFill>
                <a:schemeClr val="tx2"/>
              </a:solidFill>
              <a:sym typeface="Verdana"/>
            </a:endParaRPr>
          </a:p>
          <a:p>
            <a:pPr lvl="1"/>
            <a:endParaRPr lang="en-US" altLang="ko-KR" sz="2400" dirty="0">
              <a:sym typeface="Verdana"/>
            </a:endParaRPr>
          </a:p>
          <a:p>
            <a:endParaRPr lang="en-US" altLang="ko-KR" sz="2800" dirty="0">
              <a:sym typeface="Verdana"/>
            </a:endParaRPr>
          </a:p>
          <a:p>
            <a:endParaRPr lang="en-US" altLang="ko-KR" sz="2800" dirty="0" smtClean="0">
              <a:sym typeface="Verdana"/>
            </a:endParaRPr>
          </a:p>
          <a:p>
            <a:endParaRPr lang="en-US" altLang="ko-KR" sz="2800" dirty="0" smtClean="0">
              <a:sym typeface="Verdana"/>
            </a:endParaRPr>
          </a:p>
          <a:p>
            <a:endParaRPr lang="en-US" altLang="ko-KR" sz="2800" dirty="0" smtClean="0">
              <a:sym typeface="Verdana"/>
            </a:endParaRPr>
          </a:p>
          <a:p>
            <a:endParaRPr lang="en-US" altLang="ko-KR" sz="2800" dirty="0" smtClean="0">
              <a:sym typeface="Verdana"/>
            </a:endParaRPr>
          </a:p>
          <a:p>
            <a:endParaRPr lang="en-US" altLang="ko-KR" sz="2800" dirty="0" smtClean="0">
              <a:sym typeface="Verdana"/>
            </a:endParaRPr>
          </a:p>
          <a:p>
            <a:endParaRPr lang="en-US" altLang="ko-KR" sz="2800" dirty="0">
              <a:sym typeface="Verdana"/>
            </a:endParaRPr>
          </a:p>
        </p:txBody>
      </p:sp>
      <p:sp>
        <p:nvSpPr>
          <p:cNvPr id="11" name="Shape 66"/>
          <p:cNvSpPr txBox="1">
            <a:spLocks/>
          </p:cNvSpPr>
          <p:nvPr/>
        </p:nvSpPr>
        <p:spPr>
          <a:xfrm>
            <a:off x="1835700" y="593367"/>
            <a:ext cx="8832300" cy="7636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lvl="0" algn="l" defTabSz="457200" rtl="0" eaLnBrk="1" latinLnBrk="0" hangingPunct="1">
              <a:spcBef>
                <a:spcPts val="0"/>
              </a:spcBef>
              <a:buNone/>
              <a:defRPr sz="44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r>
              <a:rPr lang="en-US" smtClean="0"/>
              <a:t>GBI on parsing: Experiments</a:t>
            </a:r>
            <a:endParaRPr lang="en-US" sz="3600" b="1" dirty="0">
              <a:solidFill>
                <a:srgbClr val="404040"/>
              </a:solidFill>
              <a:latin typeface="Apple SD 산돌고딕 Neo 일반체"/>
              <a:ea typeface="Apple SD 산돌고딕 Neo 일반체"/>
              <a:cs typeface="Apple SD 산돌고딕 Neo 일반체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7550" y="2495550"/>
            <a:ext cx="5689600" cy="39243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7341491" y="2430622"/>
            <a:ext cx="1490689" cy="4114326"/>
          </a:xfrm>
          <a:prstGeom prst="rect">
            <a:avLst/>
          </a:prstGeom>
          <a:solidFill>
            <a:srgbClr val="FFFF00">
              <a:alpha val="18000"/>
            </a:srgbClr>
          </a:solidFill>
          <a:ln>
            <a:solidFill>
              <a:schemeClr val="accent1">
                <a:shade val="95000"/>
                <a:satMod val="105000"/>
                <a:alpha val="98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5824025" y="2430622"/>
            <a:ext cx="787790" cy="4114325"/>
          </a:xfrm>
          <a:prstGeom prst="rect">
            <a:avLst/>
          </a:prstGeom>
          <a:solidFill>
            <a:srgbClr val="FFFF00">
              <a:alpha val="18000"/>
            </a:srgbClr>
          </a:solidFill>
          <a:ln>
            <a:solidFill>
              <a:schemeClr val="accent1">
                <a:shade val="95000"/>
                <a:satMod val="105000"/>
                <a:alpha val="98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3826412" y="2430622"/>
            <a:ext cx="1095620" cy="4049399"/>
          </a:xfrm>
          <a:prstGeom prst="rect">
            <a:avLst/>
          </a:prstGeom>
          <a:solidFill>
            <a:srgbClr val="00B0F0">
              <a:alpha val="18000"/>
            </a:srgbClr>
          </a:solidFill>
          <a:ln>
            <a:solidFill>
              <a:schemeClr val="accent1">
                <a:shade val="95000"/>
                <a:satMod val="105000"/>
                <a:alpha val="98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305657" y="2833112"/>
            <a:ext cx="2836924" cy="1015663"/>
          </a:xfrm>
          <a:prstGeom prst="rect">
            <a:avLst/>
          </a:prstGeom>
          <a:ln w="28575">
            <a:solidFill>
              <a:srgbClr val="C0504D"/>
            </a:solidFill>
          </a:ln>
        </p:spPr>
        <p:txBody>
          <a:bodyPr wrap="square">
            <a:spAutoFit/>
          </a:bodyPr>
          <a:lstStyle/>
          <a:p>
            <a:r>
              <a:rPr lang="en-US" sz="2000" i="1" dirty="0" smtClean="0"/>
              <a:t>More details, </a:t>
            </a:r>
          </a:p>
          <a:p>
            <a:r>
              <a:rPr lang="en-US" sz="2000" i="1" dirty="0" smtClean="0"/>
              <a:t>Please refer to </a:t>
            </a:r>
          </a:p>
          <a:p>
            <a:r>
              <a:rPr lang="en-US" sz="2000" i="1" dirty="0"/>
              <a:t>t</a:t>
            </a:r>
            <a:r>
              <a:rPr lang="en-US" sz="2000" i="1" dirty="0" smtClean="0"/>
              <a:t>he thesis proposal.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779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835700" y="1482065"/>
            <a:ext cx="9621194" cy="4555200"/>
          </a:xfrm>
        </p:spPr>
        <p:txBody>
          <a:bodyPr>
            <a:normAutofit/>
          </a:bodyPr>
          <a:lstStyle/>
          <a:p>
            <a:r>
              <a:rPr lang="en-US" altLang="ko-KR" sz="2800" i="1" dirty="0" smtClean="0">
                <a:sym typeface="Verdana"/>
              </a:rPr>
              <a:t>Transduction (toy) </a:t>
            </a:r>
          </a:p>
          <a:p>
            <a:pPr lvl="1"/>
            <a:r>
              <a:rPr lang="en-US" altLang="ko-KR" sz="2000" dirty="0" smtClean="0">
                <a:sym typeface="Verdana"/>
              </a:rPr>
              <a:t>A transducer (T) is a </a:t>
            </a:r>
            <a:r>
              <a:rPr lang="en-US" sz="2000" dirty="0" smtClean="0"/>
              <a:t>function </a:t>
            </a:r>
            <a:r>
              <a:rPr lang="en-US" sz="2000" dirty="0"/>
              <a:t>from a 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					‘source language’ (L</a:t>
            </a:r>
            <a:r>
              <a:rPr lang="en-US" sz="2000" baseline="-25000" dirty="0" smtClean="0"/>
              <a:t>s</a:t>
            </a:r>
            <a:r>
              <a:rPr lang="en-US" sz="2000" dirty="0" smtClean="0"/>
              <a:t> ) to </a:t>
            </a:r>
            <a:r>
              <a:rPr lang="en-US" sz="2000" dirty="0"/>
              <a:t>a </a:t>
            </a:r>
            <a:r>
              <a:rPr lang="en-US" sz="2000" dirty="0" smtClean="0"/>
              <a:t>‘target language’ </a:t>
            </a:r>
            <a:r>
              <a:rPr lang="en-US" sz="2000" dirty="0"/>
              <a:t>(</a:t>
            </a:r>
            <a:r>
              <a:rPr lang="en-US" sz="2000" dirty="0" smtClean="0"/>
              <a:t>L</a:t>
            </a:r>
            <a:r>
              <a:rPr lang="en-US" sz="2000" baseline="-25000" dirty="0"/>
              <a:t>T</a:t>
            </a:r>
            <a:r>
              <a:rPr lang="en-US" sz="2000" dirty="0" smtClean="0"/>
              <a:t> </a:t>
            </a:r>
            <a:r>
              <a:rPr lang="en-US" sz="2000" dirty="0"/>
              <a:t>)</a:t>
            </a:r>
            <a:r>
              <a:rPr lang="en-US" sz="2000" dirty="0" smtClean="0"/>
              <a:t>. </a:t>
            </a:r>
            <a:endParaRPr lang="en-US" sz="2000" dirty="0"/>
          </a:p>
          <a:p>
            <a:pPr lvl="1"/>
            <a:endParaRPr lang="en-US" altLang="ko-KR" sz="2000" dirty="0" smtClean="0">
              <a:sym typeface="Verdana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80</a:t>
            </a:fld>
            <a:endParaRPr lang="en"/>
          </a:p>
        </p:txBody>
      </p:sp>
      <p:sp>
        <p:nvSpPr>
          <p:cNvPr id="23" name="Shape 66"/>
          <p:cNvSpPr txBox="1">
            <a:spLocks noGrp="1"/>
          </p:cNvSpPr>
          <p:nvPr>
            <p:ph type="title"/>
          </p:nvPr>
        </p:nvSpPr>
        <p:spPr>
          <a:xfrm>
            <a:off x="1835700" y="593367"/>
            <a:ext cx="8832300" cy="7636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lvl="0"/>
            <a:r>
              <a:rPr lang="en-US" dirty="0"/>
              <a:t>GBI on transducer</a:t>
            </a:r>
            <a:endParaRPr lang="en-US" sz="3600" b="1" dirty="0">
              <a:solidFill>
                <a:srgbClr val="404040"/>
              </a:solidFill>
              <a:latin typeface="Apple SD 산돌고딕 Neo 일반체"/>
              <a:ea typeface="Apple SD 산돌고딕 Neo 일반체"/>
              <a:cs typeface="Apple SD 산돌고딕 Neo 일반체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3506" y="2862728"/>
            <a:ext cx="2457398" cy="59316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050950" y="2712686"/>
            <a:ext cx="2245659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 smtClean="0">
                <a:sym typeface="Verdana"/>
              </a:rPr>
              <a:t>T: </a:t>
            </a:r>
            <a:r>
              <a:rPr lang="en-US" altLang="ko-KR" sz="2800" dirty="0" err="1" smtClean="0">
                <a:sym typeface="Verdana"/>
              </a:rPr>
              <a:t>az</a:t>
            </a:r>
            <a:r>
              <a:rPr lang="en-US" altLang="ko-KR" sz="2800" dirty="0" smtClean="0">
                <a:sym typeface="Verdana"/>
              </a:rPr>
              <a:t> </a:t>
            </a:r>
            <a:r>
              <a:rPr lang="en-US" altLang="ko-KR" sz="2800" dirty="0" smtClean="0">
                <a:sym typeface="Wingdings"/>
              </a:rPr>
              <a:t> </a:t>
            </a:r>
            <a:r>
              <a:rPr lang="en-US" altLang="ko-KR" sz="2800" dirty="0" err="1" smtClean="0">
                <a:solidFill>
                  <a:srgbClr val="0070C0"/>
                </a:solidFill>
                <a:sym typeface="Wingdings"/>
              </a:rPr>
              <a:t>aaa</a:t>
            </a:r>
            <a:endParaRPr lang="en-US" altLang="ko-KR" sz="2800" dirty="0">
              <a:solidFill>
                <a:srgbClr val="0070C0"/>
              </a:solidFill>
              <a:sym typeface="Wingdings"/>
            </a:endParaRPr>
          </a:p>
          <a:p>
            <a:r>
              <a:rPr lang="en-US" altLang="ko-KR" sz="2800" dirty="0" smtClean="0">
                <a:sym typeface="Wingdings"/>
              </a:rPr>
              <a:t>    </a:t>
            </a:r>
            <a:r>
              <a:rPr lang="en-US" altLang="ko-KR" sz="2800" dirty="0" err="1" smtClean="0">
                <a:sym typeface="Wingdings"/>
              </a:rPr>
              <a:t>bz</a:t>
            </a:r>
            <a:r>
              <a:rPr lang="en-US" altLang="ko-KR" sz="2800" dirty="0" smtClean="0">
                <a:sym typeface="Wingdings"/>
              </a:rPr>
              <a:t>  </a:t>
            </a:r>
            <a:r>
              <a:rPr lang="en-US" altLang="ko-KR" sz="2800" dirty="0" err="1" smtClean="0">
                <a:solidFill>
                  <a:srgbClr val="0070C0"/>
                </a:solidFill>
                <a:sym typeface="Wingdings"/>
              </a:rPr>
              <a:t>zb</a:t>
            </a:r>
            <a:endParaRPr lang="en-US" altLang="ko-KR" sz="2800" dirty="0" smtClean="0">
              <a:solidFill>
                <a:srgbClr val="0070C0"/>
              </a:solidFill>
              <a:sym typeface="Wingdings"/>
            </a:endParaRPr>
          </a:p>
          <a:p>
            <a:endParaRPr lang="en-US" sz="2800" dirty="0">
              <a:sym typeface="Wingdings"/>
            </a:endParaRPr>
          </a:p>
          <a:p>
            <a:endParaRPr lang="en-US" sz="2800" dirty="0"/>
          </a:p>
        </p:txBody>
      </p:sp>
      <p:sp>
        <p:nvSpPr>
          <p:cNvPr id="37" name="Rectangle 36"/>
          <p:cNvSpPr/>
          <p:nvPr/>
        </p:nvSpPr>
        <p:spPr>
          <a:xfrm>
            <a:off x="4334436" y="3713171"/>
            <a:ext cx="6389594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/>
              <a:t>S: </a:t>
            </a:r>
            <a:r>
              <a:rPr lang="en-US" sz="2800" dirty="0" err="1" smtClean="0"/>
              <a:t>azazbzazbzbzazbzbzbzbzbz</a:t>
            </a:r>
            <a:r>
              <a:rPr lang="en-US" sz="2800" dirty="0" smtClean="0"/>
              <a:t> </a:t>
            </a:r>
            <a:endParaRPr lang="en-US" sz="2800" dirty="0"/>
          </a:p>
          <a:p>
            <a:endParaRPr lang="en-US" sz="2800" dirty="0">
              <a:sym typeface="Wingdings"/>
            </a:endParaRPr>
          </a:p>
          <a:p>
            <a:endParaRPr lang="en-US" sz="2800" dirty="0" smtClean="0">
              <a:sym typeface="Wingdings"/>
            </a:endParaRPr>
          </a:p>
          <a:p>
            <a:r>
              <a:rPr lang="en-US" sz="2800" dirty="0" smtClean="0">
                <a:solidFill>
                  <a:srgbClr val="0070C0"/>
                </a:solidFill>
              </a:rPr>
              <a:t>T: </a:t>
            </a:r>
            <a:r>
              <a:rPr lang="en-US" sz="2800" dirty="0" err="1" smtClean="0">
                <a:solidFill>
                  <a:srgbClr val="0070C0"/>
                </a:solidFill>
              </a:rPr>
              <a:t>aaaaaazbaaazbzbaaazbzbzbzbzb</a:t>
            </a:r>
            <a:r>
              <a:rPr lang="en-US" sz="2800" dirty="0" smtClean="0">
                <a:solidFill>
                  <a:srgbClr val="0070C0"/>
                </a:solidFill>
              </a:rPr>
              <a:t> </a:t>
            </a:r>
            <a:endParaRPr lang="en-US" sz="2800" dirty="0">
              <a:solidFill>
                <a:srgbClr val="0070C0"/>
              </a:solidFill>
              <a:sym typeface="Wingdings"/>
            </a:endParaRPr>
          </a:p>
          <a:p>
            <a:endParaRPr lang="en-US" sz="2800" dirty="0"/>
          </a:p>
        </p:txBody>
      </p:sp>
      <p:sp>
        <p:nvSpPr>
          <p:cNvPr id="49" name="Right Arrow 48"/>
          <p:cNvSpPr/>
          <p:nvPr/>
        </p:nvSpPr>
        <p:spPr>
          <a:xfrm rot="5400000">
            <a:off x="5767187" y="4500935"/>
            <a:ext cx="734028" cy="235298"/>
          </a:xfrm>
          <a:prstGeom prst="rightArrow">
            <a:avLst/>
          </a:prstGeom>
          <a:solidFill>
            <a:schemeClr val="tx1">
              <a:alpha val="92000"/>
            </a:scheme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9" tIns="34295" rIns="68589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8905399" y="3836071"/>
            <a:ext cx="3122810" cy="83099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rgbClr val="F79646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2400" dirty="0" smtClean="0">
                <a:sym typeface="Verdana"/>
              </a:rPr>
              <a:t>constraint:</a:t>
            </a:r>
          </a:p>
          <a:p>
            <a:r>
              <a:rPr lang="en-US" sz="2400" dirty="0" smtClean="0">
                <a:sym typeface="Verdana"/>
              </a:rPr>
              <a:t>3 x (# a in </a:t>
            </a:r>
            <a:r>
              <a:rPr lang="en-US" sz="2400" b="1" dirty="0" smtClean="0">
                <a:sym typeface="Verdana"/>
              </a:rPr>
              <a:t>S</a:t>
            </a:r>
            <a:r>
              <a:rPr lang="en-US" sz="2400" dirty="0" smtClean="0">
                <a:sym typeface="Verdana"/>
              </a:rPr>
              <a:t>)  = # a in </a:t>
            </a:r>
            <a:r>
              <a:rPr lang="en-US" sz="2400" b="1" dirty="0" smtClean="0">
                <a:sym typeface="Verdana"/>
              </a:rPr>
              <a:t>T</a:t>
            </a:r>
            <a:endParaRPr lang="en-US" sz="2400" b="1" dirty="0"/>
          </a:p>
        </p:txBody>
      </p:sp>
      <p:sp>
        <p:nvSpPr>
          <p:cNvPr id="7" name="Rectangle 6"/>
          <p:cNvSpPr/>
          <p:nvPr/>
        </p:nvSpPr>
        <p:spPr>
          <a:xfrm>
            <a:off x="402380" y="2851016"/>
            <a:ext cx="3524161" cy="1815882"/>
          </a:xfrm>
          <a:prstGeom prst="rect">
            <a:avLst/>
          </a:prstGeom>
          <a:ln w="28575">
            <a:solidFill>
              <a:srgbClr val="92D050"/>
            </a:solidFill>
          </a:ln>
        </p:spPr>
        <p:txBody>
          <a:bodyPr wrap="square">
            <a:spAutoFit/>
          </a:bodyPr>
          <a:lstStyle/>
          <a:p>
            <a:r>
              <a:rPr lang="en-US" sz="2400" i="1" dirty="0" smtClean="0"/>
              <a:t>Experiment Result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/>
              <a:t>65.2</a:t>
            </a:r>
            <a:r>
              <a:rPr lang="en-US" sz="2400" dirty="0"/>
              <a:t>%  conversion rate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/>
              <a:t>On Failure set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000" dirty="0"/>
              <a:t>Before-GBI: 75.2%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000" dirty="0"/>
              <a:t>After-GBI: 82.4%</a:t>
            </a:r>
          </a:p>
        </p:txBody>
      </p:sp>
    </p:spTree>
    <p:extLst>
      <p:ext uri="{BB962C8B-B14F-4D97-AF65-F5344CB8AC3E}">
        <p14:creationId xmlns:p14="http://schemas.microsoft.com/office/powerpoint/2010/main" val="660977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835700" y="1482065"/>
            <a:ext cx="9621194" cy="4555200"/>
          </a:xfrm>
        </p:spPr>
        <p:txBody>
          <a:bodyPr>
            <a:normAutofit/>
          </a:bodyPr>
          <a:lstStyle/>
          <a:p>
            <a:r>
              <a:rPr lang="en-US" altLang="ko-KR" sz="2800" i="1" dirty="0" smtClean="0">
                <a:sym typeface="Verdana"/>
              </a:rPr>
              <a:t>Transduction (toy) </a:t>
            </a:r>
          </a:p>
          <a:p>
            <a:pPr lvl="1"/>
            <a:r>
              <a:rPr lang="en-US" altLang="ko-KR" sz="2000" dirty="0" smtClean="0">
                <a:sym typeface="Verdana"/>
              </a:rPr>
              <a:t>A transducer (T) is a </a:t>
            </a:r>
            <a:r>
              <a:rPr lang="en-US" sz="2000" dirty="0" smtClean="0"/>
              <a:t>function </a:t>
            </a:r>
            <a:r>
              <a:rPr lang="en-US" sz="2000" dirty="0"/>
              <a:t>from a 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					‘source language’ (L</a:t>
            </a:r>
            <a:r>
              <a:rPr lang="en-US" sz="2000" baseline="-25000" dirty="0" smtClean="0"/>
              <a:t>s</a:t>
            </a:r>
            <a:r>
              <a:rPr lang="en-US" sz="2000" dirty="0" smtClean="0"/>
              <a:t> ) to </a:t>
            </a:r>
            <a:r>
              <a:rPr lang="en-US" sz="2000" dirty="0"/>
              <a:t>a </a:t>
            </a:r>
            <a:r>
              <a:rPr lang="en-US" sz="2000" dirty="0" smtClean="0"/>
              <a:t>‘target language’ </a:t>
            </a:r>
            <a:r>
              <a:rPr lang="en-US" sz="2000" dirty="0"/>
              <a:t>(</a:t>
            </a:r>
            <a:r>
              <a:rPr lang="en-US" sz="2000" dirty="0" smtClean="0"/>
              <a:t>L</a:t>
            </a:r>
            <a:r>
              <a:rPr lang="en-US" sz="2000" baseline="-25000" dirty="0"/>
              <a:t>T</a:t>
            </a:r>
            <a:r>
              <a:rPr lang="en-US" sz="2000" dirty="0" smtClean="0"/>
              <a:t> </a:t>
            </a:r>
            <a:r>
              <a:rPr lang="en-US" sz="2000" dirty="0"/>
              <a:t>)</a:t>
            </a:r>
            <a:r>
              <a:rPr lang="en-US" sz="2000" dirty="0" smtClean="0"/>
              <a:t>. </a:t>
            </a:r>
            <a:endParaRPr lang="en-US" sz="2000" dirty="0"/>
          </a:p>
          <a:p>
            <a:pPr lvl="1"/>
            <a:endParaRPr lang="en-US" altLang="ko-KR" sz="2000" dirty="0" smtClean="0">
              <a:sym typeface="Verdana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81</a:t>
            </a:fld>
            <a:endParaRPr lang="en"/>
          </a:p>
        </p:txBody>
      </p:sp>
      <p:sp>
        <p:nvSpPr>
          <p:cNvPr id="23" name="Shape 66"/>
          <p:cNvSpPr txBox="1">
            <a:spLocks noGrp="1"/>
          </p:cNvSpPr>
          <p:nvPr>
            <p:ph type="title"/>
          </p:nvPr>
        </p:nvSpPr>
        <p:spPr>
          <a:xfrm>
            <a:off x="1835700" y="593367"/>
            <a:ext cx="8832300" cy="7636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lvl="0"/>
            <a:r>
              <a:rPr lang="en-US" dirty="0"/>
              <a:t>GBI on transducer</a:t>
            </a:r>
            <a:endParaRPr lang="en-US" sz="3600" b="1" dirty="0">
              <a:solidFill>
                <a:srgbClr val="404040"/>
              </a:solidFill>
              <a:latin typeface="Apple SD 산돌고딕 Neo 일반체"/>
              <a:ea typeface="Apple SD 산돌고딕 Neo 일반체"/>
              <a:cs typeface="Apple SD 산돌고딕 Neo 일반체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3506" y="2862728"/>
            <a:ext cx="2457398" cy="59316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050950" y="2712686"/>
            <a:ext cx="2245659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 smtClean="0">
                <a:sym typeface="Verdana"/>
              </a:rPr>
              <a:t>T: </a:t>
            </a:r>
            <a:r>
              <a:rPr lang="en-US" altLang="ko-KR" sz="2800" dirty="0" err="1" smtClean="0">
                <a:sym typeface="Verdana"/>
              </a:rPr>
              <a:t>az</a:t>
            </a:r>
            <a:r>
              <a:rPr lang="en-US" altLang="ko-KR" sz="2800" dirty="0" smtClean="0">
                <a:sym typeface="Verdana"/>
              </a:rPr>
              <a:t> </a:t>
            </a:r>
            <a:r>
              <a:rPr lang="en-US" altLang="ko-KR" sz="2800" dirty="0" smtClean="0">
                <a:sym typeface="Wingdings"/>
              </a:rPr>
              <a:t> </a:t>
            </a:r>
            <a:r>
              <a:rPr lang="en-US" altLang="ko-KR" sz="2800" dirty="0" err="1" smtClean="0">
                <a:solidFill>
                  <a:srgbClr val="0070C0"/>
                </a:solidFill>
                <a:sym typeface="Wingdings"/>
              </a:rPr>
              <a:t>aaa</a:t>
            </a:r>
            <a:endParaRPr lang="en-US" altLang="ko-KR" sz="2800" dirty="0">
              <a:solidFill>
                <a:srgbClr val="0070C0"/>
              </a:solidFill>
              <a:sym typeface="Wingdings"/>
            </a:endParaRPr>
          </a:p>
          <a:p>
            <a:r>
              <a:rPr lang="en-US" altLang="ko-KR" sz="2800" dirty="0" smtClean="0">
                <a:sym typeface="Wingdings"/>
              </a:rPr>
              <a:t>    </a:t>
            </a:r>
            <a:r>
              <a:rPr lang="en-US" altLang="ko-KR" sz="2800" dirty="0" err="1" smtClean="0">
                <a:sym typeface="Wingdings"/>
              </a:rPr>
              <a:t>bz</a:t>
            </a:r>
            <a:r>
              <a:rPr lang="en-US" altLang="ko-KR" sz="2800" dirty="0" smtClean="0">
                <a:sym typeface="Wingdings"/>
              </a:rPr>
              <a:t>  </a:t>
            </a:r>
            <a:r>
              <a:rPr lang="en-US" altLang="ko-KR" sz="2800" dirty="0" err="1" smtClean="0">
                <a:solidFill>
                  <a:srgbClr val="0070C0"/>
                </a:solidFill>
                <a:sym typeface="Wingdings"/>
              </a:rPr>
              <a:t>zb</a:t>
            </a:r>
            <a:endParaRPr lang="en-US" altLang="ko-KR" sz="2800" dirty="0" smtClean="0">
              <a:solidFill>
                <a:srgbClr val="0070C0"/>
              </a:solidFill>
              <a:sym typeface="Wingdings"/>
            </a:endParaRPr>
          </a:p>
          <a:p>
            <a:endParaRPr lang="en-US" sz="2800" dirty="0">
              <a:sym typeface="Wingdings"/>
            </a:endParaRPr>
          </a:p>
          <a:p>
            <a:endParaRPr lang="en-US" sz="2800" dirty="0"/>
          </a:p>
        </p:txBody>
      </p:sp>
      <p:sp>
        <p:nvSpPr>
          <p:cNvPr id="37" name="Rectangle 36"/>
          <p:cNvSpPr/>
          <p:nvPr/>
        </p:nvSpPr>
        <p:spPr>
          <a:xfrm>
            <a:off x="4334436" y="3713171"/>
            <a:ext cx="6389594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/>
              <a:t>S: </a:t>
            </a:r>
            <a:r>
              <a:rPr lang="en-US" sz="2800" dirty="0" err="1" smtClean="0"/>
              <a:t>azazbzazbzbzazbzbzbzbzbz</a:t>
            </a:r>
            <a:r>
              <a:rPr lang="en-US" sz="2800" dirty="0" smtClean="0"/>
              <a:t> </a:t>
            </a:r>
            <a:endParaRPr lang="en-US" sz="2800" dirty="0"/>
          </a:p>
          <a:p>
            <a:endParaRPr lang="en-US" sz="2800" dirty="0">
              <a:sym typeface="Wingdings"/>
            </a:endParaRPr>
          </a:p>
          <a:p>
            <a:endParaRPr lang="en-US" sz="2800" dirty="0" smtClean="0">
              <a:sym typeface="Wingdings"/>
            </a:endParaRPr>
          </a:p>
          <a:p>
            <a:r>
              <a:rPr lang="en-US" sz="2800" dirty="0" smtClean="0">
                <a:solidFill>
                  <a:srgbClr val="0070C0"/>
                </a:solidFill>
              </a:rPr>
              <a:t>T: </a:t>
            </a:r>
            <a:r>
              <a:rPr lang="en-US" sz="2800" dirty="0" err="1" smtClean="0">
                <a:solidFill>
                  <a:srgbClr val="0070C0"/>
                </a:solidFill>
              </a:rPr>
              <a:t>aaaaaazbaaazbzbaaazbzbzbzbzb</a:t>
            </a:r>
            <a:r>
              <a:rPr lang="en-US" sz="2800" dirty="0" smtClean="0">
                <a:solidFill>
                  <a:srgbClr val="0070C0"/>
                </a:solidFill>
              </a:rPr>
              <a:t> </a:t>
            </a:r>
            <a:endParaRPr lang="en-US" sz="2800" dirty="0">
              <a:solidFill>
                <a:srgbClr val="0070C0"/>
              </a:solidFill>
              <a:sym typeface="Wingdings"/>
            </a:endParaRPr>
          </a:p>
          <a:p>
            <a:endParaRPr lang="en-US" sz="2800" dirty="0"/>
          </a:p>
        </p:txBody>
      </p:sp>
      <p:sp>
        <p:nvSpPr>
          <p:cNvPr id="49" name="Right Arrow 48"/>
          <p:cNvSpPr/>
          <p:nvPr/>
        </p:nvSpPr>
        <p:spPr>
          <a:xfrm rot="5400000">
            <a:off x="5767187" y="4500935"/>
            <a:ext cx="734028" cy="235298"/>
          </a:xfrm>
          <a:prstGeom prst="rightArrow">
            <a:avLst/>
          </a:prstGeom>
          <a:solidFill>
            <a:schemeClr val="tx1">
              <a:alpha val="92000"/>
            </a:scheme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9" tIns="34295" rIns="68589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8905399" y="3836071"/>
            <a:ext cx="3122810" cy="83099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rgbClr val="F79646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2400" dirty="0" smtClean="0">
                <a:sym typeface="Verdana"/>
              </a:rPr>
              <a:t>constraint:</a:t>
            </a:r>
          </a:p>
          <a:p>
            <a:r>
              <a:rPr lang="en-US" sz="2400" dirty="0" smtClean="0">
                <a:sym typeface="Verdana"/>
              </a:rPr>
              <a:t>3 x (# a in </a:t>
            </a:r>
            <a:r>
              <a:rPr lang="en-US" sz="2400" b="1" dirty="0" smtClean="0">
                <a:sym typeface="Verdana"/>
              </a:rPr>
              <a:t>S</a:t>
            </a:r>
            <a:r>
              <a:rPr lang="en-US" sz="2400" dirty="0" smtClean="0">
                <a:sym typeface="Verdana"/>
              </a:rPr>
              <a:t>)  = # a in </a:t>
            </a:r>
            <a:r>
              <a:rPr lang="en-US" sz="2400" b="1" dirty="0" smtClean="0">
                <a:sym typeface="Verdana"/>
              </a:rPr>
              <a:t>T</a:t>
            </a:r>
            <a:endParaRPr lang="en-US" sz="2400" b="1" dirty="0"/>
          </a:p>
        </p:txBody>
      </p:sp>
      <p:sp>
        <p:nvSpPr>
          <p:cNvPr id="7" name="Rectangle 6"/>
          <p:cNvSpPr/>
          <p:nvPr/>
        </p:nvSpPr>
        <p:spPr>
          <a:xfrm>
            <a:off x="402380" y="2851016"/>
            <a:ext cx="3771771" cy="1938992"/>
          </a:xfrm>
          <a:prstGeom prst="rect">
            <a:avLst/>
          </a:prstGeom>
          <a:ln w="28575">
            <a:solidFill>
              <a:srgbClr val="92D050"/>
            </a:solidFill>
          </a:ln>
        </p:spPr>
        <p:txBody>
          <a:bodyPr wrap="square">
            <a:spAutoFit/>
          </a:bodyPr>
          <a:lstStyle/>
          <a:p>
            <a:r>
              <a:rPr lang="en-US" sz="2400" i="1" dirty="0" smtClean="0"/>
              <a:t>Experiment Result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/>
              <a:t>65.2</a:t>
            </a:r>
            <a:r>
              <a:rPr lang="en-US" sz="2400" dirty="0"/>
              <a:t>%  conversion rate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/>
              <a:t>On Failure </a:t>
            </a:r>
            <a:r>
              <a:rPr lang="en-US" sz="2400" dirty="0" smtClean="0"/>
              <a:t>set (accuracy)</a:t>
            </a:r>
            <a:endParaRPr lang="en-US" sz="2400" dirty="0"/>
          </a:p>
          <a:p>
            <a:pPr marL="800100" lvl="1" indent="-342900">
              <a:buFont typeface="Arial" charset="0"/>
              <a:buChar char="•"/>
            </a:pPr>
            <a:r>
              <a:rPr lang="en-US" sz="2200" dirty="0"/>
              <a:t>Before-GBI: 75.2%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200" dirty="0"/>
              <a:t>After-GBI: 82.4%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02379" y="4836555"/>
            <a:ext cx="3771771" cy="1015663"/>
          </a:xfrm>
          <a:prstGeom prst="rect">
            <a:avLst/>
          </a:prstGeom>
          <a:ln w="28575">
            <a:solidFill>
              <a:srgbClr val="C0504D"/>
            </a:solidFill>
          </a:ln>
        </p:spPr>
        <p:txBody>
          <a:bodyPr wrap="square">
            <a:spAutoFit/>
          </a:bodyPr>
          <a:lstStyle/>
          <a:p>
            <a:r>
              <a:rPr lang="en-US" sz="2000" i="1" dirty="0" smtClean="0"/>
              <a:t>More details, </a:t>
            </a:r>
          </a:p>
          <a:p>
            <a:r>
              <a:rPr lang="en-US" sz="2000" i="1" dirty="0" smtClean="0"/>
              <a:t>Please refer to </a:t>
            </a:r>
          </a:p>
          <a:p>
            <a:r>
              <a:rPr lang="en-US" sz="2000" i="1" dirty="0"/>
              <a:t>t</a:t>
            </a:r>
            <a:r>
              <a:rPr lang="en-US" sz="2000" i="1" dirty="0" smtClean="0"/>
              <a:t>he thesis proposal.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6125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835700" y="1482065"/>
            <a:ext cx="9243426" cy="4555200"/>
          </a:xfrm>
        </p:spPr>
        <p:txBody>
          <a:bodyPr/>
          <a:lstStyle/>
          <a:p>
            <a:r>
              <a:rPr lang="en-US" altLang="ko-KR" sz="2800" dirty="0" smtClean="0">
                <a:sym typeface="Verdana"/>
              </a:rPr>
              <a:t>Robustness to noisy constraint.</a:t>
            </a:r>
            <a:endParaRPr lang="en-US" altLang="ko-KR" sz="2800" dirty="0">
              <a:sym typeface="Verdana"/>
            </a:endParaRPr>
          </a:p>
          <a:p>
            <a:endParaRPr lang="en-US" altLang="ko-KR" sz="2800" dirty="0" smtClean="0">
              <a:sym typeface="Verdana"/>
            </a:endParaRPr>
          </a:p>
          <a:p>
            <a:r>
              <a:rPr lang="en-US" altLang="ko-KR" sz="2800" dirty="0" smtClean="0">
                <a:sym typeface="Verdana"/>
              </a:rPr>
              <a:t>Q5) out-of-domain performance.</a:t>
            </a:r>
          </a:p>
          <a:p>
            <a:endParaRPr lang="en-US" altLang="ko-KR" sz="2800" dirty="0">
              <a:sym typeface="Verdana"/>
            </a:endParaRPr>
          </a:p>
          <a:p>
            <a:endParaRPr lang="en-US" altLang="ko-KR" sz="2800" dirty="0">
              <a:sym typeface="Verdana"/>
            </a:endParaRPr>
          </a:p>
          <a:p>
            <a:endParaRPr lang="en-US" altLang="ko-KR" sz="2800" dirty="0">
              <a:sym typeface="Verdana"/>
            </a:endParaRPr>
          </a:p>
          <a:p>
            <a:endParaRPr lang="en-US" altLang="ko-KR" sz="2800" dirty="0">
              <a:sym typeface="Verdana"/>
            </a:endParaRPr>
          </a:p>
          <a:p>
            <a:endParaRPr lang="en-US" altLang="ko-KR" sz="2800" dirty="0">
              <a:sym typeface="Verdana"/>
            </a:endParaRPr>
          </a:p>
          <a:p>
            <a:endParaRPr lang="en-US" altLang="ko-KR" sz="2800" dirty="0">
              <a:sym typeface="Verdana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82</a:t>
            </a:fld>
            <a:endParaRPr lang="en"/>
          </a:p>
        </p:txBody>
      </p:sp>
      <p:sp>
        <p:nvSpPr>
          <p:cNvPr id="23" name="Shape 66"/>
          <p:cNvSpPr txBox="1">
            <a:spLocks noGrp="1"/>
          </p:cNvSpPr>
          <p:nvPr>
            <p:ph type="title"/>
          </p:nvPr>
        </p:nvSpPr>
        <p:spPr>
          <a:xfrm>
            <a:off x="1835700" y="593367"/>
            <a:ext cx="8832300" cy="7636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lvl="0"/>
            <a:r>
              <a:rPr lang="en-US" altLang="ko-KR" dirty="0" smtClean="0">
                <a:sym typeface="Verdana"/>
              </a:rPr>
              <a:t>GBI: extra considerations</a:t>
            </a:r>
            <a:endParaRPr lang="en-US" sz="3600" b="1" dirty="0">
              <a:solidFill>
                <a:srgbClr val="404040"/>
              </a:solidFill>
              <a:latin typeface="Apple SD 산돌고딕 Neo 일반체"/>
              <a:ea typeface="Apple SD 산돌고딕 Neo 일반체"/>
              <a:cs typeface="Apple SD 산돌고딕 Neo 일반체"/>
            </a:endParaRPr>
          </a:p>
        </p:txBody>
      </p:sp>
    </p:spTree>
    <p:extLst>
      <p:ext uri="{BB962C8B-B14F-4D97-AF65-F5344CB8AC3E}">
        <p14:creationId xmlns:p14="http://schemas.microsoft.com/office/powerpoint/2010/main" val="1022895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835700" y="1482065"/>
            <a:ext cx="10274784" cy="4555200"/>
          </a:xfrm>
        </p:spPr>
        <p:txBody>
          <a:bodyPr/>
          <a:lstStyle/>
          <a:p>
            <a:r>
              <a:rPr lang="en-US" altLang="ko-KR" sz="2800" dirty="0" smtClean="0">
                <a:sym typeface="Verdana"/>
              </a:rPr>
              <a:t>SRL has about 10% of the span mismatch between </a:t>
            </a:r>
            <a:br>
              <a:rPr lang="en-US" altLang="ko-KR" sz="2800" dirty="0" smtClean="0">
                <a:sym typeface="Verdana"/>
              </a:rPr>
            </a:br>
            <a:r>
              <a:rPr lang="en-US" altLang="ko-KR" sz="2800" dirty="0" smtClean="0">
                <a:sym typeface="Verdana"/>
              </a:rPr>
              <a:t>annotated SRL output (</a:t>
            </a:r>
            <a:r>
              <a:rPr lang="en-US" altLang="ko-KR" sz="2800" dirty="0" err="1" smtClean="0">
                <a:sym typeface="Verdana"/>
              </a:rPr>
              <a:t>propbank</a:t>
            </a:r>
            <a:r>
              <a:rPr lang="en-US" altLang="ko-KR" sz="2800" dirty="0" smtClean="0">
                <a:sym typeface="Verdana"/>
              </a:rPr>
              <a:t>) &amp; parse tree (treebank)</a:t>
            </a:r>
            <a:endParaRPr lang="en-US" altLang="ko-KR" sz="2800" dirty="0">
              <a:sym typeface="Verdana"/>
            </a:endParaRPr>
          </a:p>
          <a:p>
            <a:endParaRPr lang="en-US" altLang="ko-KR" sz="2800" dirty="0">
              <a:sym typeface="Verdana"/>
            </a:endParaRPr>
          </a:p>
          <a:p>
            <a:endParaRPr lang="en-US" altLang="ko-KR" sz="2800" dirty="0">
              <a:sym typeface="Verdana"/>
            </a:endParaRPr>
          </a:p>
          <a:p>
            <a:endParaRPr lang="en-US" altLang="ko-KR" sz="2800" dirty="0">
              <a:sym typeface="Verdana"/>
            </a:endParaRPr>
          </a:p>
          <a:p>
            <a:endParaRPr lang="en-US" altLang="ko-KR" sz="2800" dirty="0">
              <a:sym typeface="Verdana"/>
            </a:endParaRPr>
          </a:p>
          <a:p>
            <a:endParaRPr lang="en-US" altLang="ko-KR" sz="2800" dirty="0">
              <a:sym typeface="Verdana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83</a:t>
            </a:fld>
            <a:endParaRPr lang="en"/>
          </a:p>
        </p:txBody>
      </p:sp>
      <p:sp>
        <p:nvSpPr>
          <p:cNvPr id="23" name="Shape 66"/>
          <p:cNvSpPr txBox="1">
            <a:spLocks noGrp="1"/>
          </p:cNvSpPr>
          <p:nvPr>
            <p:ph type="title"/>
          </p:nvPr>
        </p:nvSpPr>
        <p:spPr>
          <a:xfrm>
            <a:off x="1835700" y="593367"/>
            <a:ext cx="8832300" cy="7636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lvl="0"/>
            <a:r>
              <a:rPr lang="en-US" altLang="ko-KR" dirty="0" smtClean="0">
                <a:sym typeface="Verdana"/>
              </a:rPr>
              <a:t>Robustness of GBI</a:t>
            </a:r>
            <a:endParaRPr lang="en-US" sz="3600" b="1" dirty="0">
              <a:solidFill>
                <a:srgbClr val="404040"/>
              </a:solidFill>
              <a:latin typeface="Apple SD 산돌고딕 Neo 일반체"/>
              <a:ea typeface="Apple SD 산돌고딕 Neo 일반체"/>
              <a:cs typeface="Apple SD 산돌고딕 Neo 일반체"/>
            </a:endParaRPr>
          </a:p>
        </p:txBody>
      </p:sp>
    </p:spTree>
    <p:extLst>
      <p:ext uri="{BB962C8B-B14F-4D97-AF65-F5344CB8AC3E}">
        <p14:creationId xmlns:p14="http://schemas.microsoft.com/office/powerpoint/2010/main" val="767016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835700" y="1482065"/>
            <a:ext cx="10274784" cy="4555200"/>
          </a:xfrm>
        </p:spPr>
        <p:txBody>
          <a:bodyPr/>
          <a:lstStyle/>
          <a:p>
            <a:r>
              <a:rPr lang="en-US" altLang="ko-KR" sz="2800" dirty="0" smtClean="0">
                <a:sym typeface="Verdana"/>
              </a:rPr>
              <a:t>SRL has about 10% of the span mismatch between </a:t>
            </a:r>
            <a:br>
              <a:rPr lang="en-US" altLang="ko-KR" sz="2800" dirty="0" smtClean="0">
                <a:sym typeface="Verdana"/>
              </a:rPr>
            </a:br>
            <a:r>
              <a:rPr lang="en-US" altLang="ko-KR" sz="2800" dirty="0" smtClean="0">
                <a:sym typeface="Verdana"/>
              </a:rPr>
              <a:t>annotated SRL output (</a:t>
            </a:r>
            <a:r>
              <a:rPr lang="en-US" altLang="ko-KR" sz="2800" dirty="0" err="1" smtClean="0">
                <a:sym typeface="Verdana"/>
              </a:rPr>
              <a:t>propbank</a:t>
            </a:r>
            <a:r>
              <a:rPr lang="en-US" altLang="ko-KR" sz="2800" dirty="0" smtClean="0">
                <a:sym typeface="Verdana"/>
              </a:rPr>
              <a:t>) &amp; parse tree (treebank)</a:t>
            </a:r>
            <a:endParaRPr lang="en-US" altLang="ko-KR" sz="2800" dirty="0">
              <a:sym typeface="Verdana"/>
            </a:endParaRPr>
          </a:p>
          <a:p>
            <a:endParaRPr lang="en-US" altLang="ko-KR" sz="2800" dirty="0">
              <a:sym typeface="Verdana"/>
            </a:endParaRPr>
          </a:p>
          <a:p>
            <a:endParaRPr lang="en-US" altLang="ko-KR" sz="2800" dirty="0">
              <a:sym typeface="Verdana"/>
            </a:endParaRPr>
          </a:p>
          <a:p>
            <a:endParaRPr lang="en-US" altLang="ko-KR" sz="2800" dirty="0">
              <a:sym typeface="Verdana"/>
            </a:endParaRPr>
          </a:p>
          <a:p>
            <a:endParaRPr lang="en-US" altLang="ko-KR" sz="2800" dirty="0">
              <a:sym typeface="Verdana"/>
            </a:endParaRPr>
          </a:p>
          <a:p>
            <a:endParaRPr lang="en-US" altLang="ko-KR" sz="2800" dirty="0">
              <a:sym typeface="Verdana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84</a:t>
            </a:fld>
            <a:endParaRPr lang="en"/>
          </a:p>
        </p:txBody>
      </p:sp>
      <p:sp>
        <p:nvSpPr>
          <p:cNvPr id="23" name="Shape 66"/>
          <p:cNvSpPr txBox="1">
            <a:spLocks noGrp="1"/>
          </p:cNvSpPr>
          <p:nvPr>
            <p:ph type="title"/>
          </p:nvPr>
        </p:nvSpPr>
        <p:spPr>
          <a:xfrm>
            <a:off x="1835700" y="593367"/>
            <a:ext cx="8832300" cy="7636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lvl="0"/>
            <a:r>
              <a:rPr lang="en-US" altLang="ko-KR" dirty="0" smtClean="0">
                <a:sym typeface="Verdana"/>
              </a:rPr>
              <a:t>Robustness of GBI</a:t>
            </a:r>
            <a:endParaRPr lang="en-US" sz="3600" b="1" dirty="0">
              <a:solidFill>
                <a:srgbClr val="404040"/>
              </a:solidFill>
              <a:latin typeface="Apple SD 산돌고딕 Neo 일반체"/>
              <a:ea typeface="Apple SD 산돌고딕 Neo 일반체"/>
              <a:cs typeface="Apple SD 산돌고딕 Neo 일반체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461" y="2468741"/>
            <a:ext cx="5114260" cy="427368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6069" y="2472350"/>
            <a:ext cx="4393585" cy="4270071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7659525" y="2942069"/>
            <a:ext cx="14525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smtClean="0">
                <a:solidFill>
                  <a:schemeClr val="bg1">
                    <a:lumMod val="50000"/>
                  </a:schemeClr>
                </a:solidFill>
                <a:sym typeface="Verdana"/>
              </a:rPr>
              <a:t>10% - trained</a:t>
            </a:r>
            <a:endParaRPr 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421635" y="2942069"/>
            <a:ext cx="13355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smtClean="0">
                <a:solidFill>
                  <a:schemeClr val="bg1">
                    <a:lumMod val="50000"/>
                  </a:schemeClr>
                </a:solidFill>
                <a:sym typeface="Verdana"/>
              </a:rPr>
              <a:t>1% - trained</a:t>
            </a:r>
            <a:endParaRPr 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7423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835700" y="1482065"/>
            <a:ext cx="10274784" cy="4555200"/>
          </a:xfrm>
        </p:spPr>
        <p:txBody>
          <a:bodyPr/>
          <a:lstStyle/>
          <a:p>
            <a:r>
              <a:rPr lang="en-US" altLang="ko-KR" sz="2800" dirty="0" smtClean="0">
                <a:sym typeface="Verdana"/>
              </a:rPr>
              <a:t>SRL has about 10% of the span mismatch between </a:t>
            </a:r>
            <a:br>
              <a:rPr lang="en-US" altLang="ko-KR" sz="2800" dirty="0" smtClean="0">
                <a:sym typeface="Verdana"/>
              </a:rPr>
            </a:br>
            <a:r>
              <a:rPr lang="en-US" altLang="ko-KR" sz="2800" dirty="0" smtClean="0">
                <a:sym typeface="Verdana"/>
              </a:rPr>
              <a:t>annotated SRL output (</a:t>
            </a:r>
            <a:r>
              <a:rPr lang="en-US" altLang="ko-KR" sz="2800" dirty="0" err="1" smtClean="0">
                <a:sym typeface="Verdana"/>
              </a:rPr>
              <a:t>propbank</a:t>
            </a:r>
            <a:r>
              <a:rPr lang="en-US" altLang="ko-KR" sz="2800" dirty="0" smtClean="0">
                <a:sym typeface="Verdana"/>
              </a:rPr>
              <a:t>) &amp; parse tree (treebank)</a:t>
            </a:r>
            <a:endParaRPr lang="en-US" altLang="ko-KR" sz="2800" dirty="0">
              <a:sym typeface="Verdana"/>
            </a:endParaRPr>
          </a:p>
          <a:p>
            <a:endParaRPr lang="en-US" altLang="ko-KR" sz="2800" dirty="0">
              <a:sym typeface="Verdana"/>
            </a:endParaRPr>
          </a:p>
          <a:p>
            <a:endParaRPr lang="en-US" altLang="ko-KR" sz="2800" dirty="0">
              <a:sym typeface="Verdana"/>
            </a:endParaRPr>
          </a:p>
          <a:p>
            <a:endParaRPr lang="en-US" altLang="ko-KR" sz="2800" dirty="0">
              <a:sym typeface="Verdana"/>
            </a:endParaRPr>
          </a:p>
          <a:p>
            <a:endParaRPr lang="en-US" altLang="ko-KR" sz="2800" dirty="0">
              <a:sym typeface="Verdana"/>
            </a:endParaRPr>
          </a:p>
          <a:p>
            <a:endParaRPr lang="en-US" altLang="ko-KR" sz="2800" dirty="0">
              <a:sym typeface="Verdana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85</a:t>
            </a:fld>
            <a:endParaRPr lang="en"/>
          </a:p>
        </p:txBody>
      </p:sp>
      <p:sp>
        <p:nvSpPr>
          <p:cNvPr id="23" name="Shape 66"/>
          <p:cNvSpPr txBox="1">
            <a:spLocks noGrp="1"/>
          </p:cNvSpPr>
          <p:nvPr>
            <p:ph type="title"/>
          </p:nvPr>
        </p:nvSpPr>
        <p:spPr>
          <a:xfrm>
            <a:off x="1835700" y="593367"/>
            <a:ext cx="8832300" cy="7636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lvl="0"/>
            <a:r>
              <a:rPr lang="en-US" altLang="ko-KR" dirty="0" smtClean="0">
                <a:sym typeface="Verdana"/>
              </a:rPr>
              <a:t>Robustness of GBI</a:t>
            </a:r>
            <a:endParaRPr lang="en-US" sz="3600" b="1" dirty="0">
              <a:solidFill>
                <a:srgbClr val="404040"/>
              </a:solidFill>
              <a:latin typeface="Apple SD 산돌고딕 Neo 일반체"/>
              <a:ea typeface="Apple SD 산돌고딕 Neo 일반체"/>
              <a:cs typeface="Apple SD 산돌고딕 Neo 일반체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461" y="2468741"/>
            <a:ext cx="5114260" cy="427368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6069" y="2472350"/>
            <a:ext cx="4393585" cy="427007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175312" y="3065928"/>
            <a:ext cx="1714500" cy="36239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163990" y="3065927"/>
            <a:ext cx="1714500" cy="36239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948876" y="3436499"/>
            <a:ext cx="216597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0070C0"/>
                </a:solidFill>
                <a:sym typeface="Verdana"/>
              </a:rPr>
              <a:t>Noise hurts A* </a:t>
            </a:r>
            <a:br>
              <a:rPr lang="en-US" b="1" dirty="0" smtClean="0">
                <a:solidFill>
                  <a:srgbClr val="0070C0"/>
                </a:solidFill>
                <a:sym typeface="Verdana"/>
              </a:rPr>
            </a:br>
            <a:r>
              <a:rPr lang="en-US" b="1" dirty="0" smtClean="0">
                <a:solidFill>
                  <a:srgbClr val="0070C0"/>
                </a:solidFill>
                <a:sym typeface="Verdana"/>
              </a:rPr>
              <a:t>but not much on GBI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421635" y="2942069"/>
            <a:ext cx="13355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smtClean="0">
                <a:solidFill>
                  <a:schemeClr val="bg1">
                    <a:lumMod val="50000"/>
                  </a:schemeClr>
                </a:solidFill>
                <a:sym typeface="Verdana"/>
              </a:rPr>
              <a:t>1% - trained</a:t>
            </a:r>
            <a:endParaRPr 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7659525" y="2942069"/>
            <a:ext cx="14525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smtClean="0">
                <a:solidFill>
                  <a:schemeClr val="bg1">
                    <a:lumMod val="50000"/>
                  </a:schemeClr>
                </a:solidFill>
                <a:sym typeface="Verdana"/>
              </a:rPr>
              <a:t>10% - trained</a:t>
            </a:r>
            <a:endParaRPr 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3017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835700" y="1482065"/>
            <a:ext cx="8520600" cy="4555200"/>
          </a:xfrm>
        </p:spPr>
        <p:txBody>
          <a:bodyPr/>
          <a:lstStyle/>
          <a:p>
            <a:r>
              <a:rPr lang="en-US" altLang="ko-KR" sz="2800" dirty="0" smtClean="0">
                <a:sym typeface="Verdana"/>
              </a:rPr>
              <a:t>CoNLL2012</a:t>
            </a:r>
          </a:p>
          <a:p>
            <a:pPr lvl="1"/>
            <a:r>
              <a:rPr lang="en-US" sz="2400" dirty="0" err="1" smtClean="0"/>
              <a:t>NewsWire</a:t>
            </a:r>
            <a:r>
              <a:rPr lang="en-US" sz="2400" dirty="0" smtClean="0"/>
              <a:t> (NW) </a:t>
            </a:r>
          </a:p>
          <a:p>
            <a:pPr lvl="1"/>
            <a:r>
              <a:rPr lang="en-US" sz="2400" dirty="0" smtClean="0"/>
              <a:t>Broadcast </a:t>
            </a:r>
            <a:r>
              <a:rPr lang="en-US" sz="2400" dirty="0"/>
              <a:t>Conversation (BC) </a:t>
            </a:r>
            <a:endParaRPr lang="en-US" sz="2400" dirty="0" smtClean="0"/>
          </a:p>
          <a:p>
            <a:pPr lvl="1"/>
            <a:r>
              <a:rPr lang="en-US" sz="2400" dirty="0" smtClean="0"/>
              <a:t>Broadcast </a:t>
            </a:r>
            <a:r>
              <a:rPr lang="en-US" sz="2400" dirty="0"/>
              <a:t>News (BN) </a:t>
            </a:r>
            <a:endParaRPr lang="en-US" sz="2400" dirty="0" smtClean="0"/>
          </a:p>
          <a:p>
            <a:pPr lvl="1"/>
            <a:r>
              <a:rPr lang="en-US" sz="2400" dirty="0" smtClean="0"/>
              <a:t>Pivot </a:t>
            </a:r>
            <a:r>
              <a:rPr lang="en-US" sz="2400" dirty="0"/>
              <a:t>Corpus (PT) </a:t>
            </a:r>
            <a:endParaRPr lang="en-US" sz="2400" dirty="0" smtClean="0"/>
          </a:p>
          <a:p>
            <a:pPr lvl="1"/>
            <a:r>
              <a:rPr lang="en-US" sz="2400" dirty="0" smtClean="0"/>
              <a:t>Telephone </a:t>
            </a:r>
            <a:r>
              <a:rPr lang="en-US" sz="2400" dirty="0"/>
              <a:t>Conversation (TC) </a:t>
            </a:r>
            <a:endParaRPr lang="en-US" sz="2400" dirty="0" smtClean="0"/>
          </a:p>
          <a:p>
            <a:pPr lvl="1"/>
            <a:r>
              <a:rPr lang="en-US" sz="2400" dirty="0" smtClean="0"/>
              <a:t>Weblogs </a:t>
            </a:r>
            <a:r>
              <a:rPr lang="en-US" sz="2400" dirty="0"/>
              <a:t>(WB)</a:t>
            </a:r>
          </a:p>
          <a:p>
            <a:pPr lvl="1"/>
            <a:endParaRPr lang="en-US" altLang="ko-KR" sz="2400" dirty="0" smtClean="0">
              <a:sym typeface="Verdana"/>
            </a:endParaRPr>
          </a:p>
          <a:p>
            <a:pPr lvl="1"/>
            <a:endParaRPr lang="en-US" altLang="ko-KR" sz="2400" dirty="0" smtClean="0">
              <a:sym typeface="Verdana"/>
            </a:endParaRPr>
          </a:p>
          <a:p>
            <a:pPr lvl="1"/>
            <a:endParaRPr lang="en-US" altLang="ko-KR" sz="2400" dirty="0">
              <a:sym typeface="Verdana"/>
            </a:endParaRPr>
          </a:p>
          <a:p>
            <a:endParaRPr lang="en-US" altLang="ko-KR" sz="2800" dirty="0">
              <a:sym typeface="Verdana"/>
            </a:endParaRPr>
          </a:p>
          <a:p>
            <a:endParaRPr lang="en-US" altLang="ko-KR" sz="2800" dirty="0">
              <a:sym typeface="Verdana"/>
            </a:endParaRPr>
          </a:p>
          <a:p>
            <a:endParaRPr lang="en-US" altLang="ko-KR" sz="2800" dirty="0">
              <a:sym typeface="Verdana"/>
            </a:endParaRPr>
          </a:p>
          <a:p>
            <a:endParaRPr lang="en-US" altLang="ko-KR" sz="2800" dirty="0">
              <a:sym typeface="Verdana"/>
            </a:endParaRPr>
          </a:p>
          <a:p>
            <a:endParaRPr lang="en-US" altLang="ko-KR" sz="2800" dirty="0">
              <a:sym typeface="Verdana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86</a:t>
            </a:fld>
            <a:endParaRPr lang="en"/>
          </a:p>
        </p:txBody>
      </p:sp>
      <p:sp>
        <p:nvSpPr>
          <p:cNvPr id="23" name="Shape 66"/>
          <p:cNvSpPr txBox="1">
            <a:spLocks noGrp="1"/>
          </p:cNvSpPr>
          <p:nvPr>
            <p:ph type="title"/>
          </p:nvPr>
        </p:nvSpPr>
        <p:spPr>
          <a:xfrm>
            <a:off x="1835700" y="593367"/>
            <a:ext cx="8832300" cy="7636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lvl="0"/>
            <a:r>
              <a:rPr lang="en-US" altLang="ko-KR" dirty="0" smtClean="0">
                <a:sym typeface="Verdana"/>
              </a:rPr>
              <a:t>GBI on out-of-domain data (Q5)</a:t>
            </a:r>
            <a:endParaRPr lang="en-US" sz="3600" b="1" dirty="0">
              <a:solidFill>
                <a:srgbClr val="404040"/>
              </a:solidFill>
              <a:latin typeface="Apple SD 산돌고딕 Neo 일반체"/>
              <a:ea typeface="Apple SD 산돌고딕 Neo 일반체"/>
              <a:cs typeface="Apple SD 산돌고딕 Neo 일반체"/>
            </a:endParaRPr>
          </a:p>
        </p:txBody>
      </p:sp>
    </p:spTree>
    <p:extLst>
      <p:ext uri="{BB962C8B-B14F-4D97-AF65-F5344CB8AC3E}">
        <p14:creationId xmlns:p14="http://schemas.microsoft.com/office/powerpoint/2010/main" val="471783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835700" y="1482065"/>
            <a:ext cx="8520600" cy="4555200"/>
          </a:xfrm>
        </p:spPr>
        <p:txBody>
          <a:bodyPr/>
          <a:lstStyle/>
          <a:p>
            <a:r>
              <a:rPr lang="en-US" altLang="ko-KR" sz="2800" dirty="0" smtClean="0">
                <a:sym typeface="Verdana"/>
              </a:rPr>
              <a:t>CoNLL2012</a:t>
            </a:r>
          </a:p>
          <a:p>
            <a:pPr lvl="1"/>
            <a:r>
              <a:rPr lang="en-US" sz="2400" dirty="0" err="1" smtClean="0"/>
              <a:t>NewsWire</a:t>
            </a:r>
            <a:r>
              <a:rPr lang="en-US" sz="2400" dirty="0" smtClean="0"/>
              <a:t> (NW) which includes WSJ </a:t>
            </a:r>
          </a:p>
          <a:p>
            <a:pPr lvl="1"/>
            <a:endParaRPr lang="en-US" sz="2400" dirty="0"/>
          </a:p>
          <a:p>
            <a:pPr lvl="1"/>
            <a:endParaRPr lang="en-US" sz="2400" dirty="0" smtClean="0"/>
          </a:p>
          <a:p>
            <a:pPr lvl="1"/>
            <a:endParaRPr lang="en-US" sz="2400" dirty="0" smtClean="0"/>
          </a:p>
          <a:p>
            <a:pPr lvl="1"/>
            <a:r>
              <a:rPr lang="en-US" sz="2400" dirty="0" smtClean="0"/>
              <a:t>Broadcast </a:t>
            </a:r>
            <a:r>
              <a:rPr lang="en-US" sz="2400" dirty="0"/>
              <a:t>Conversation (BC) </a:t>
            </a:r>
            <a:endParaRPr lang="en-US" sz="2400" dirty="0" smtClean="0"/>
          </a:p>
          <a:p>
            <a:pPr lvl="1"/>
            <a:r>
              <a:rPr lang="en-US" sz="2400" dirty="0" smtClean="0"/>
              <a:t>Broadcast </a:t>
            </a:r>
            <a:r>
              <a:rPr lang="en-US" sz="2400" dirty="0"/>
              <a:t>News (BN) </a:t>
            </a:r>
            <a:endParaRPr lang="en-US" sz="2400" dirty="0" smtClean="0"/>
          </a:p>
          <a:p>
            <a:pPr lvl="1"/>
            <a:r>
              <a:rPr lang="en-US" sz="2400" dirty="0" smtClean="0"/>
              <a:t>Pivot </a:t>
            </a:r>
            <a:r>
              <a:rPr lang="en-US" sz="2400" dirty="0"/>
              <a:t>Corpus (PT) </a:t>
            </a:r>
            <a:endParaRPr lang="en-US" sz="2400" dirty="0" smtClean="0"/>
          </a:p>
          <a:p>
            <a:pPr lvl="1"/>
            <a:r>
              <a:rPr lang="en-US" sz="2400" dirty="0" smtClean="0"/>
              <a:t>Telephone </a:t>
            </a:r>
            <a:r>
              <a:rPr lang="en-US" sz="2400" dirty="0"/>
              <a:t>Conversation (TC) </a:t>
            </a:r>
            <a:endParaRPr lang="en-US" sz="2400" dirty="0" smtClean="0"/>
          </a:p>
          <a:p>
            <a:pPr lvl="1"/>
            <a:r>
              <a:rPr lang="en-US" sz="2400" dirty="0" smtClean="0"/>
              <a:t>Weblogs </a:t>
            </a:r>
            <a:r>
              <a:rPr lang="en-US" sz="2400" dirty="0"/>
              <a:t>(WB)</a:t>
            </a:r>
          </a:p>
          <a:p>
            <a:pPr lvl="1"/>
            <a:endParaRPr lang="en-US" altLang="ko-KR" sz="2400" dirty="0" smtClean="0">
              <a:sym typeface="Verdana"/>
            </a:endParaRPr>
          </a:p>
          <a:p>
            <a:pPr lvl="1"/>
            <a:endParaRPr lang="en-US" altLang="ko-KR" sz="2400" dirty="0" smtClean="0">
              <a:sym typeface="Verdana"/>
            </a:endParaRPr>
          </a:p>
          <a:p>
            <a:pPr lvl="1"/>
            <a:endParaRPr lang="en-US" altLang="ko-KR" sz="2400" dirty="0">
              <a:sym typeface="Verdana"/>
            </a:endParaRPr>
          </a:p>
          <a:p>
            <a:endParaRPr lang="en-US" altLang="ko-KR" sz="2800" dirty="0">
              <a:sym typeface="Verdana"/>
            </a:endParaRPr>
          </a:p>
          <a:p>
            <a:endParaRPr lang="en-US" altLang="ko-KR" sz="2800" dirty="0">
              <a:sym typeface="Verdana"/>
            </a:endParaRPr>
          </a:p>
          <a:p>
            <a:endParaRPr lang="en-US" altLang="ko-KR" sz="2800" dirty="0">
              <a:sym typeface="Verdana"/>
            </a:endParaRPr>
          </a:p>
          <a:p>
            <a:endParaRPr lang="en-US" altLang="ko-KR" sz="2800" dirty="0">
              <a:sym typeface="Verdana"/>
            </a:endParaRPr>
          </a:p>
          <a:p>
            <a:endParaRPr lang="en-US" altLang="ko-KR" sz="2800" dirty="0">
              <a:sym typeface="Verdana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87</a:t>
            </a:fld>
            <a:endParaRPr lang="en"/>
          </a:p>
        </p:txBody>
      </p:sp>
      <p:sp>
        <p:nvSpPr>
          <p:cNvPr id="23" name="Shape 66"/>
          <p:cNvSpPr txBox="1">
            <a:spLocks noGrp="1"/>
          </p:cNvSpPr>
          <p:nvPr>
            <p:ph type="title"/>
          </p:nvPr>
        </p:nvSpPr>
        <p:spPr>
          <a:xfrm>
            <a:off x="1835700" y="593367"/>
            <a:ext cx="8832300" cy="7636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lvl="0"/>
            <a:r>
              <a:rPr lang="en-US" altLang="ko-KR" dirty="0" smtClean="0">
                <a:sym typeface="Verdana"/>
              </a:rPr>
              <a:t>GBI on out-of-domain data</a:t>
            </a:r>
            <a:endParaRPr lang="en-US" sz="3600" b="1" dirty="0">
              <a:solidFill>
                <a:srgbClr val="404040"/>
              </a:solidFill>
              <a:latin typeface="Apple SD 산돌고딕 Neo 일반체"/>
              <a:ea typeface="Apple SD 산돌고딕 Neo 일반체"/>
              <a:cs typeface="Apple SD 산돌고딕 Neo 일반체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055936" y="3434579"/>
            <a:ext cx="5378210" cy="1803549"/>
          </a:xfrm>
          <a:prstGeom prst="rect">
            <a:avLst/>
          </a:prstGeom>
          <a:solidFill>
            <a:schemeClr val="accent6">
              <a:lumMod val="60000"/>
              <a:lumOff val="40000"/>
              <a:alpha val="27843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055936" y="1967836"/>
            <a:ext cx="5378210" cy="444067"/>
          </a:xfrm>
          <a:prstGeom prst="rect">
            <a:avLst/>
          </a:prstGeom>
          <a:solidFill>
            <a:schemeClr val="accent3">
              <a:lumMod val="40000"/>
              <a:lumOff val="60000"/>
              <a:alpha val="36863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8490694" y="1582288"/>
            <a:ext cx="1647979" cy="1478697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Source 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Domain</a:t>
            </a:r>
          </a:p>
        </p:txBody>
      </p:sp>
      <p:sp>
        <p:nvSpPr>
          <p:cNvPr id="10" name="Oval 9"/>
          <p:cNvSpPr/>
          <p:nvPr/>
        </p:nvSpPr>
        <p:spPr>
          <a:xfrm>
            <a:off x="8501360" y="3713427"/>
            <a:ext cx="1694073" cy="1488405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5000"/>
                  <a:lumOff val="95000"/>
                </a:schemeClr>
              </a:gs>
              <a:gs pos="74000">
                <a:schemeClr val="accent6">
                  <a:lumMod val="45000"/>
                  <a:lumOff val="55000"/>
                </a:schemeClr>
              </a:gs>
              <a:gs pos="83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Target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Domain</a:t>
            </a:r>
          </a:p>
        </p:txBody>
      </p:sp>
      <p:sp>
        <p:nvSpPr>
          <p:cNvPr id="11" name="Cloud 10"/>
          <p:cNvSpPr/>
          <p:nvPr/>
        </p:nvSpPr>
        <p:spPr>
          <a:xfrm>
            <a:off x="9465739" y="3022772"/>
            <a:ext cx="1830870" cy="677005"/>
          </a:xfrm>
          <a:prstGeom prst="cloud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chemeClr val="tx1"/>
                </a:solidFill>
              </a:rPr>
              <a:t>Constraint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Striped Right Arrow 11"/>
          <p:cNvSpPr/>
          <p:nvPr/>
        </p:nvSpPr>
        <p:spPr>
          <a:xfrm rot="5400000">
            <a:off x="8899190" y="3167117"/>
            <a:ext cx="898410" cy="508065"/>
          </a:xfrm>
          <a:prstGeom prst="stripedRightArrow">
            <a:avLst>
              <a:gd name="adj1" fmla="val 50000"/>
              <a:gd name="adj2" fmla="val 45610"/>
            </a:avLst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7616548" y="5365582"/>
            <a:ext cx="378655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Can constraint injection</a:t>
            </a:r>
          </a:p>
          <a:p>
            <a:pPr algn="ctr"/>
            <a:r>
              <a:rPr lang="en-US" dirty="0" smtClean="0"/>
              <a:t>transfer to other domains?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787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835699" y="1482065"/>
            <a:ext cx="9460909" cy="4555200"/>
          </a:xfrm>
        </p:spPr>
        <p:txBody>
          <a:bodyPr/>
          <a:lstStyle/>
          <a:p>
            <a:r>
              <a:rPr lang="en-US" altLang="ko-KR" sz="2400" dirty="0" smtClean="0">
                <a:sym typeface="Verdana"/>
              </a:rPr>
              <a:t>Generally higher failure rate on out-of-domain evaluation</a:t>
            </a:r>
            <a:br>
              <a:rPr lang="en-US" altLang="ko-KR" sz="2400" dirty="0" smtClean="0">
                <a:sym typeface="Verdana"/>
              </a:rPr>
            </a:br>
            <a:r>
              <a:rPr lang="en-US" altLang="ko-KR" sz="2400" dirty="0" smtClean="0">
                <a:sym typeface="Verdana"/>
              </a:rPr>
              <a:t>compared to in-domain </a:t>
            </a:r>
            <a:r>
              <a:rPr lang="en-US" altLang="ko-KR" sz="2000" dirty="0" smtClean="0">
                <a:sym typeface="Verdana"/>
              </a:rPr>
              <a:t>(parsing: 11.9 %, </a:t>
            </a:r>
            <a:r>
              <a:rPr lang="en-US" altLang="ko-KR" sz="2000" dirty="0">
                <a:sym typeface="Verdana"/>
              </a:rPr>
              <a:t>SRL: 18.1%</a:t>
            </a:r>
            <a:r>
              <a:rPr lang="en-US" altLang="ko-KR" sz="2000" dirty="0" smtClean="0">
                <a:sym typeface="Verdana"/>
              </a:rPr>
              <a:t>).</a:t>
            </a:r>
            <a:endParaRPr lang="en-US" altLang="ko-KR" sz="2000" dirty="0">
              <a:sym typeface="Verdana"/>
            </a:endParaRPr>
          </a:p>
          <a:p>
            <a:endParaRPr lang="en-US" altLang="ko-KR" sz="2800" dirty="0">
              <a:sym typeface="Verdana"/>
            </a:endParaRPr>
          </a:p>
          <a:p>
            <a:endParaRPr lang="en-US" altLang="ko-KR" sz="2800" dirty="0">
              <a:sym typeface="Verdana"/>
            </a:endParaRPr>
          </a:p>
          <a:p>
            <a:endParaRPr lang="en-US" altLang="ko-KR" sz="2800" dirty="0">
              <a:sym typeface="Verdana"/>
            </a:endParaRPr>
          </a:p>
          <a:p>
            <a:endParaRPr lang="en-US" altLang="ko-KR" sz="2800" dirty="0">
              <a:sym typeface="Verdana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88</a:t>
            </a:fld>
            <a:endParaRPr lang="en"/>
          </a:p>
        </p:txBody>
      </p:sp>
      <p:sp>
        <p:nvSpPr>
          <p:cNvPr id="23" name="Shape 66"/>
          <p:cNvSpPr txBox="1">
            <a:spLocks noGrp="1"/>
          </p:cNvSpPr>
          <p:nvPr>
            <p:ph type="title"/>
          </p:nvPr>
        </p:nvSpPr>
        <p:spPr>
          <a:xfrm>
            <a:off x="1835700" y="593367"/>
            <a:ext cx="8832300" cy="7636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lvl="0"/>
            <a:r>
              <a:rPr lang="en-US" altLang="ko-KR" dirty="0" smtClean="0">
                <a:sym typeface="Verdana"/>
              </a:rPr>
              <a:t>GBI on out-of-domain data</a:t>
            </a:r>
            <a:endParaRPr lang="en-US" sz="3600" b="1" dirty="0">
              <a:solidFill>
                <a:srgbClr val="404040"/>
              </a:solidFill>
              <a:latin typeface="Apple SD 산돌고딕 Neo 일반체"/>
              <a:ea typeface="Apple SD 산돌고딕 Neo 일반체"/>
              <a:cs typeface="Apple SD 산돌고딕 Neo 일반체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2500" y="2555119"/>
            <a:ext cx="7747000" cy="40132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147517" y="2544173"/>
            <a:ext cx="1037693" cy="4024146"/>
          </a:xfrm>
          <a:prstGeom prst="rect">
            <a:avLst/>
          </a:prstGeom>
          <a:solidFill>
            <a:srgbClr val="FFFF00">
              <a:alpha val="18000"/>
            </a:srgbClr>
          </a:solidFill>
          <a:ln>
            <a:solidFill>
              <a:schemeClr val="accent1">
                <a:shade val="95000"/>
                <a:satMod val="105000"/>
                <a:alpha val="98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92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835700" y="1482065"/>
            <a:ext cx="8520600" cy="4555200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4000" dirty="0"/>
              <a:t>Injecting constraints</a:t>
            </a:r>
            <a:r>
              <a:rPr lang="en-US" sz="4400" dirty="0"/>
              <a:t> </a:t>
            </a:r>
            <a:r>
              <a:rPr lang="en-US" sz="4400" dirty="0" smtClean="0"/>
              <a:t/>
            </a:r>
            <a:br>
              <a:rPr lang="en-US" sz="4400" dirty="0" smtClean="0"/>
            </a:br>
            <a:r>
              <a:rPr lang="en-US" sz="4000" dirty="0" smtClean="0"/>
              <a:t>into </a:t>
            </a:r>
            <a:r>
              <a:rPr lang="en-US" sz="4000" dirty="0"/>
              <a:t>neural NLP </a:t>
            </a:r>
            <a:r>
              <a:rPr lang="en-US" sz="4000" dirty="0" smtClean="0"/>
              <a:t>models</a:t>
            </a:r>
          </a:p>
          <a:p>
            <a:endParaRPr lang="en-US" altLang="ko-KR" sz="3600" dirty="0">
              <a:sym typeface="Verdana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8</a:t>
            </a:fld>
            <a:endParaRPr lang="en"/>
          </a:p>
        </p:txBody>
      </p:sp>
      <p:sp>
        <p:nvSpPr>
          <p:cNvPr id="23" name="Shape 66"/>
          <p:cNvSpPr txBox="1">
            <a:spLocks noGrp="1"/>
          </p:cNvSpPr>
          <p:nvPr>
            <p:ph type="title"/>
          </p:nvPr>
        </p:nvSpPr>
        <p:spPr>
          <a:xfrm>
            <a:off x="1835700" y="593367"/>
            <a:ext cx="8832300" cy="7636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lvl="0"/>
            <a:endParaRPr lang="en-US" sz="3600" b="1" dirty="0">
              <a:solidFill>
                <a:srgbClr val="404040"/>
              </a:solidFill>
              <a:latin typeface="Apple SD 산돌고딕 Neo 일반체"/>
              <a:ea typeface="Apple SD 산돌고딕 Neo 일반체"/>
              <a:cs typeface="Apple SD 산돌고딕 Neo 일반체"/>
            </a:endParaRPr>
          </a:p>
        </p:txBody>
      </p:sp>
    </p:spTree>
    <p:extLst>
      <p:ext uri="{BB962C8B-B14F-4D97-AF65-F5344CB8AC3E}">
        <p14:creationId xmlns:p14="http://schemas.microsoft.com/office/powerpoint/2010/main" val="1266791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835699" y="1482065"/>
            <a:ext cx="9460909" cy="4555200"/>
          </a:xfrm>
        </p:spPr>
        <p:txBody>
          <a:bodyPr/>
          <a:lstStyle/>
          <a:p>
            <a:r>
              <a:rPr lang="en-US" altLang="ko-KR" sz="2800" dirty="0" smtClean="0">
                <a:sym typeface="Verdana"/>
              </a:rPr>
              <a:t>In summary, improves in all cases (reporting on failure set)</a:t>
            </a:r>
          </a:p>
          <a:p>
            <a:pPr lvl="1"/>
            <a:r>
              <a:rPr lang="en-US" altLang="ko-KR" sz="2400" dirty="0" smtClean="0">
                <a:sym typeface="Verdana"/>
              </a:rPr>
              <a:t>While parsing is more sensitive to domains.</a:t>
            </a:r>
            <a:endParaRPr lang="en-US" altLang="ko-KR" sz="2400" dirty="0">
              <a:sym typeface="Verdana"/>
            </a:endParaRPr>
          </a:p>
          <a:p>
            <a:endParaRPr lang="en-US" altLang="ko-KR" sz="2800" dirty="0">
              <a:sym typeface="Verdana"/>
            </a:endParaRPr>
          </a:p>
          <a:p>
            <a:endParaRPr lang="en-US" altLang="ko-KR" sz="2800" dirty="0">
              <a:sym typeface="Verdana"/>
            </a:endParaRPr>
          </a:p>
          <a:p>
            <a:endParaRPr lang="en-US" altLang="ko-KR" sz="2800" dirty="0">
              <a:sym typeface="Verdana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89</a:t>
            </a:fld>
            <a:endParaRPr lang="en"/>
          </a:p>
        </p:txBody>
      </p:sp>
      <p:sp>
        <p:nvSpPr>
          <p:cNvPr id="23" name="Shape 66"/>
          <p:cNvSpPr txBox="1">
            <a:spLocks noGrp="1"/>
          </p:cNvSpPr>
          <p:nvPr>
            <p:ph type="title"/>
          </p:nvPr>
        </p:nvSpPr>
        <p:spPr>
          <a:xfrm>
            <a:off x="1835700" y="593367"/>
            <a:ext cx="8832300" cy="7636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lvl="0"/>
            <a:r>
              <a:rPr lang="en-US" altLang="ko-KR" dirty="0" smtClean="0">
                <a:sym typeface="Verdana"/>
              </a:rPr>
              <a:t>GBI on out-of-domain data</a:t>
            </a:r>
            <a:endParaRPr lang="en-US" sz="3600" b="1" dirty="0">
              <a:solidFill>
                <a:srgbClr val="404040"/>
              </a:solidFill>
              <a:latin typeface="Apple SD 산돌고딕 Neo 일반체"/>
              <a:ea typeface="Apple SD 산돌고딕 Neo 일반체"/>
              <a:cs typeface="Apple SD 산돌고딕 Neo 일반체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767" y="2381909"/>
            <a:ext cx="5743629" cy="426093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96"/>
          <a:stretch/>
        </p:blipFill>
        <p:spPr>
          <a:xfrm>
            <a:off x="6777317" y="2441134"/>
            <a:ext cx="4858972" cy="4201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53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681319" y="1482065"/>
            <a:ext cx="11346890" cy="4555200"/>
          </a:xfrm>
        </p:spPr>
        <p:txBody>
          <a:bodyPr>
            <a:noAutofit/>
          </a:bodyPr>
          <a:lstStyle/>
          <a:p>
            <a:r>
              <a:rPr lang="en-US" sz="2800" b="1" dirty="0" smtClean="0"/>
              <a:t>Q1.</a:t>
            </a:r>
            <a:r>
              <a:rPr lang="en-US" sz="2800" dirty="0" smtClean="0"/>
              <a:t> </a:t>
            </a:r>
            <a:r>
              <a:rPr lang="en-US" sz="2800" dirty="0"/>
              <a:t>Does </a:t>
            </a:r>
            <a:r>
              <a:rPr lang="en-US" sz="2800" b="1" dirty="0" smtClean="0"/>
              <a:t>GBI</a:t>
            </a:r>
            <a:r>
              <a:rPr lang="en-US" sz="2800" dirty="0" smtClean="0"/>
              <a:t> actually </a:t>
            </a:r>
            <a:r>
              <a:rPr lang="en-US" sz="2800" b="1" i="1" dirty="0"/>
              <a:t>enforce </a:t>
            </a:r>
            <a:r>
              <a:rPr lang="en-US" sz="2800" b="1" i="1" dirty="0" smtClean="0"/>
              <a:t>constraints</a:t>
            </a:r>
            <a:r>
              <a:rPr lang="en-US" sz="2800" dirty="0" smtClean="0"/>
              <a:t>?</a:t>
            </a:r>
          </a:p>
          <a:p>
            <a:pPr lvl="1"/>
            <a:r>
              <a:rPr lang="en-US" sz="2400" dirty="0" smtClean="0">
                <a:solidFill>
                  <a:srgbClr val="0070C0"/>
                </a:solidFill>
              </a:rPr>
              <a:t>Yes!</a:t>
            </a:r>
            <a:endParaRPr lang="en-US" sz="2400" dirty="0"/>
          </a:p>
          <a:p>
            <a:r>
              <a:rPr lang="en-US" sz="2800" b="1" dirty="0" smtClean="0"/>
              <a:t>Q2.</a:t>
            </a:r>
            <a:r>
              <a:rPr lang="en-US" sz="2800" dirty="0" smtClean="0"/>
              <a:t> </a:t>
            </a:r>
            <a:r>
              <a:rPr lang="en-US" sz="2800" dirty="0"/>
              <a:t>Does </a:t>
            </a:r>
            <a:r>
              <a:rPr lang="en-US" sz="2800" b="1" dirty="0" smtClean="0"/>
              <a:t>GBI</a:t>
            </a:r>
            <a:r>
              <a:rPr lang="en-US" sz="2800" dirty="0" smtClean="0"/>
              <a:t> </a:t>
            </a:r>
            <a:r>
              <a:rPr lang="en-US" sz="2800" b="1" i="1" dirty="0" smtClean="0"/>
              <a:t>enforce</a:t>
            </a:r>
            <a:r>
              <a:rPr lang="en-US" sz="2800" dirty="0" smtClean="0"/>
              <a:t> </a:t>
            </a:r>
            <a:r>
              <a:rPr lang="en-US" sz="2800" b="1" i="1" dirty="0" smtClean="0"/>
              <a:t>constraints 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smtClean="0"/>
              <a:t>		</a:t>
            </a:r>
            <a:r>
              <a:rPr lang="en-US" sz="2800" b="1" i="1" dirty="0" smtClean="0"/>
              <a:t>without </a:t>
            </a:r>
            <a:r>
              <a:rPr lang="en-US" sz="2800" b="1" i="1" dirty="0"/>
              <a:t>compromising</a:t>
            </a:r>
            <a:r>
              <a:rPr lang="en-US" sz="2800" i="1" dirty="0"/>
              <a:t> </a:t>
            </a:r>
            <a:r>
              <a:rPr lang="en-US" sz="2800" dirty="0"/>
              <a:t> </a:t>
            </a:r>
            <a:r>
              <a:rPr lang="en-US" sz="2800" dirty="0" smtClean="0"/>
              <a:t>the </a:t>
            </a:r>
            <a:r>
              <a:rPr lang="en-US" sz="2800" dirty="0"/>
              <a:t>quality of the system</a:t>
            </a:r>
            <a:r>
              <a:rPr lang="en-US" sz="2800" dirty="0" smtClean="0"/>
              <a:t>?</a:t>
            </a:r>
            <a:endParaRPr lang="en-US" sz="2800" dirty="0"/>
          </a:p>
          <a:p>
            <a:pPr lvl="1"/>
            <a:r>
              <a:rPr lang="en-US" sz="2400" dirty="0" smtClean="0">
                <a:solidFill>
                  <a:srgbClr val="0070C0"/>
                </a:solidFill>
              </a:rPr>
              <a:t>Yes. It rather Improves!</a:t>
            </a:r>
            <a:endParaRPr lang="en-US" sz="2400" b="1" dirty="0" smtClean="0"/>
          </a:p>
          <a:p>
            <a:r>
              <a:rPr lang="en-US" sz="2800" b="1" dirty="0" smtClean="0"/>
              <a:t>Q3. </a:t>
            </a:r>
            <a:r>
              <a:rPr lang="en-US" sz="2800" dirty="0" smtClean="0"/>
              <a:t>Is</a:t>
            </a:r>
            <a:r>
              <a:rPr lang="en-US" sz="2800" b="1" dirty="0" smtClean="0"/>
              <a:t> GBI </a:t>
            </a:r>
            <a:r>
              <a:rPr lang="en-US" sz="2800" b="1" i="1" dirty="0" smtClean="0"/>
              <a:t>sensitive</a:t>
            </a:r>
            <a:r>
              <a:rPr lang="en-US" sz="2800" dirty="0" smtClean="0"/>
              <a:t> to the </a:t>
            </a:r>
            <a:r>
              <a:rPr lang="en-US" sz="2800" b="1" i="1" dirty="0" smtClean="0"/>
              <a:t>baseline model</a:t>
            </a:r>
            <a:r>
              <a:rPr lang="en-US" sz="2800" dirty="0" smtClean="0"/>
              <a:t>?</a:t>
            </a:r>
          </a:p>
          <a:p>
            <a:pPr lvl="1"/>
            <a:r>
              <a:rPr lang="en-US" sz="2400" dirty="0" smtClean="0">
                <a:solidFill>
                  <a:srgbClr val="0070C0"/>
                </a:solidFill>
              </a:rPr>
              <a:t>Not on 3 applications (5 experiment settings)</a:t>
            </a:r>
            <a:endParaRPr lang="en-US" sz="2400" dirty="0"/>
          </a:p>
          <a:p>
            <a:r>
              <a:rPr lang="en-US" sz="2800" b="1" dirty="0" smtClean="0"/>
              <a:t>Q4.</a:t>
            </a:r>
            <a:r>
              <a:rPr lang="en-US" sz="2800" dirty="0" smtClean="0"/>
              <a:t> </a:t>
            </a:r>
            <a:r>
              <a:rPr lang="en-US" sz="2800" b="1" i="1" dirty="0" smtClean="0"/>
              <a:t>Performance</a:t>
            </a:r>
            <a:r>
              <a:rPr lang="en-US" sz="2800" dirty="0" smtClean="0"/>
              <a:t> of GBI </a:t>
            </a:r>
            <a:r>
              <a:rPr lang="en-US" sz="2800" b="1" dirty="0" smtClean="0"/>
              <a:t>on</a:t>
            </a:r>
            <a:r>
              <a:rPr lang="en-US" sz="2800" dirty="0" smtClean="0"/>
              <a:t> </a:t>
            </a:r>
            <a:r>
              <a:rPr lang="en-US" sz="2800" b="1" i="1" dirty="0" smtClean="0"/>
              <a:t>out-of-domain </a:t>
            </a:r>
            <a:r>
              <a:rPr lang="en-US" sz="2800" dirty="0" smtClean="0"/>
              <a:t>dataset?</a:t>
            </a:r>
          </a:p>
          <a:p>
            <a:pPr lvl="1"/>
            <a:r>
              <a:rPr lang="en-US" sz="2400" dirty="0" smtClean="0">
                <a:solidFill>
                  <a:srgbClr val="0070C0"/>
                </a:solidFill>
              </a:rPr>
              <a:t>Good!</a:t>
            </a:r>
            <a:endParaRPr lang="en-US" altLang="ko-KR" sz="2400" dirty="0">
              <a:sym typeface="Verdana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90</a:t>
            </a:fld>
            <a:endParaRPr lang="en"/>
          </a:p>
        </p:txBody>
      </p:sp>
      <p:sp>
        <p:nvSpPr>
          <p:cNvPr id="23" name="Shape 66"/>
          <p:cNvSpPr txBox="1">
            <a:spLocks noGrp="1"/>
          </p:cNvSpPr>
          <p:nvPr>
            <p:ph type="title"/>
          </p:nvPr>
        </p:nvSpPr>
        <p:spPr>
          <a:xfrm>
            <a:off x="1835700" y="593367"/>
            <a:ext cx="8832300" cy="7636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lvl="0"/>
            <a:r>
              <a:rPr lang="en-US" altLang="ko-KR" dirty="0" smtClean="0">
                <a:sym typeface="Verdana"/>
              </a:rPr>
              <a:t>Research Questions</a:t>
            </a:r>
            <a:endParaRPr lang="en-US" sz="3600" b="1" dirty="0">
              <a:solidFill>
                <a:srgbClr val="404040"/>
              </a:solidFill>
              <a:latin typeface="Apple SD 산돌고딕 Neo 일반체"/>
              <a:ea typeface="Apple SD 산돌고딕 Neo 일반체"/>
              <a:cs typeface="Apple SD 산돌고딕 Neo 일반체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377" y="1791920"/>
            <a:ext cx="456474" cy="47569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377" y="3037454"/>
            <a:ext cx="456474" cy="47569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377" y="3823223"/>
            <a:ext cx="456474" cy="47569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168" y="4576458"/>
            <a:ext cx="456474" cy="475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311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body" idx="1"/>
          </p:nvPr>
        </p:nvSpPr>
        <p:spPr>
          <a:xfrm>
            <a:off x="1835700" y="1536633"/>
            <a:ext cx="8520600" cy="45552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r>
              <a:rPr lang="en-US" dirty="0"/>
              <a:t>Applications &amp; constraints</a:t>
            </a:r>
          </a:p>
          <a:p>
            <a:endParaRPr lang="en-US" dirty="0" smtClean="0"/>
          </a:p>
          <a:p>
            <a:r>
              <a:rPr lang="en-US" dirty="0"/>
              <a:t>Inference with constraints [AAAI 19’]</a:t>
            </a:r>
          </a:p>
          <a:p>
            <a:endParaRPr lang="en-US" dirty="0" smtClean="0"/>
          </a:p>
          <a:p>
            <a:r>
              <a:rPr lang="en-US" b="1" dirty="0">
                <a:solidFill>
                  <a:srgbClr val="0070C0"/>
                </a:solidFill>
              </a:rPr>
              <a:t>Learning with constraints  [EMNLP 18</a:t>
            </a:r>
            <a:r>
              <a:rPr lang="en-US" b="1" dirty="0" smtClean="0">
                <a:solidFill>
                  <a:srgbClr val="0070C0"/>
                </a:solidFill>
              </a:rPr>
              <a:t>’]</a:t>
            </a:r>
          </a:p>
          <a:p>
            <a:pPr lvl="1"/>
            <a:r>
              <a:rPr lang="en-US" b="1" dirty="0" smtClean="0">
                <a:solidFill>
                  <a:srgbClr val="0070C0"/>
                </a:solidFill>
              </a:rPr>
              <a:t>Related Work</a:t>
            </a:r>
            <a:endParaRPr lang="en-US" b="1" dirty="0">
              <a:solidFill>
                <a:srgbClr val="0070C0"/>
              </a:solidFill>
            </a:endParaRPr>
          </a:p>
          <a:p>
            <a:pPr lvl="1"/>
            <a:endParaRPr lang="en-US" b="1" dirty="0">
              <a:solidFill>
                <a:srgbClr val="0070C0"/>
              </a:solidFill>
            </a:endParaRPr>
          </a:p>
          <a:p>
            <a:r>
              <a:rPr lang="en-US" dirty="0" smtClean="0"/>
              <a:t>Proposed Work</a:t>
            </a:r>
          </a:p>
          <a:p>
            <a:pPr lvl="1"/>
            <a:r>
              <a:rPr lang="en-US" dirty="0" smtClean="0"/>
              <a:t>New application.</a:t>
            </a:r>
          </a:p>
          <a:p>
            <a:pPr lvl="1"/>
            <a:r>
              <a:rPr lang="en-US" dirty="0"/>
              <a:t>New methods (exploration).</a:t>
            </a:r>
          </a:p>
          <a:p>
            <a:pPr lvl="1"/>
            <a:endParaRPr lang="en-US" dirty="0" smtClean="0"/>
          </a:p>
        </p:txBody>
      </p:sp>
      <p:sp>
        <p:nvSpPr>
          <p:cNvPr id="61" name="Shape 61"/>
          <p:cNvSpPr txBox="1">
            <a:spLocks noGrp="1"/>
          </p:cNvSpPr>
          <p:nvPr>
            <p:ph type="title"/>
          </p:nvPr>
        </p:nvSpPr>
        <p:spPr>
          <a:xfrm>
            <a:off x="1835700" y="593367"/>
            <a:ext cx="8520600" cy="7636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r>
              <a:rPr lang="en" dirty="0"/>
              <a:t>Roadmap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91</a:t>
            </a:fld>
            <a:endParaRPr lang="en"/>
          </a:p>
        </p:txBody>
      </p:sp>
      <p:sp>
        <p:nvSpPr>
          <p:cNvPr id="3" name="Left Bracket 2"/>
          <p:cNvSpPr/>
          <p:nvPr/>
        </p:nvSpPr>
        <p:spPr>
          <a:xfrm>
            <a:off x="1620371" y="2541494"/>
            <a:ext cx="322729" cy="1613647"/>
          </a:xfrm>
          <a:prstGeom prst="leftBracket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Left Bracket 6"/>
          <p:cNvSpPr/>
          <p:nvPr/>
        </p:nvSpPr>
        <p:spPr>
          <a:xfrm flipH="1">
            <a:off x="8962464" y="2541494"/>
            <a:ext cx="369795" cy="1613647"/>
          </a:xfrm>
          <a:prstGeom prst="leftBracket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9547588" y="2807304"/>
            <a:ext cx="1782283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/>
              <a:t>Completed</a:t>
            </a:r>
          </a:p>
          <a:p>
            <a:pPr algn="ctr"/>
            <a:r>
              <a:rPr lang="en-US" sz="2800" dirty="0" smtClean="0"/>
              <a:t>Work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377929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67"/>
          <p:cNvSpPr txBox="1">
            <a:spLocks noGrp="1"/>
          </p:cNvSpPr>
          <p:nvPr>
            <p:ph type="body" idx="1"/>
          </p:nvPr>
        </p:nvSpPr>
        <p:spPr>
          <a:xfrm>
            <a:off x="1803358" y="1536633"/>
            <a:ext cx="8520600" cy="45552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marL="971550" lvl="1"/>
            <a:endParaRPr lang="en-US" dirty="0" smtClean="0">
              <a:latin typeface="Apple SD 산돌고딕 Neo 일반체"/>
              <a:ea typeface="Apple SD 산돌고딕 Neo 일반체"/>
              <a:cs typeface="Apple SD 산돌고딕 Neo 일반체"/>
              <a:sym typeface="Verdana"/>
            </a:endParaRPr>
          </a:p>
          <a:p>
            <a:pPr marL="685800" lvl="1"/>
            <a:endParaRPr lang="en-US" sz="2000" dirty="0"/>
          </a:p>
        </p:txBody>
      </p:sp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1835700" y="593367"/>
            <a:ext cx="8520600" cy="7636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lvl="0"/>
            <a:r>
              <a:rPr lang="en-US" dirty="0" smtClean="0"/>
              <a:t>Learning with constraints</a:t>
            </a:r>
            <a:endParaRPr lang="en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92</a:t>
            </a:fld>
            <a:endParaRPr lang="en"/>
          </a:p>
        </p:txBody>
      </p:sp>
      <p:sp>
        <p:nvSpPr>
          <p:cNvPr id="5" name="TextBox 4"/>
          <p:cNvSpPr txBox="1"/>
          <p:nvPr/>
        </p:nvSpPr>
        <p:spPr>
          <a:xfrm>
            <a:off x="-251696" y="1796381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1458311" y="3335803"/>
            <a:ext cx="2040095" cy="67741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400" dirty="0">
                <a:solidFill>
                  <a:srgbClr val="000000"/>
                </a:solidFill>
              </a:rPr>
              <a:t>“He walked </a:t>
            </a:r>
            <a:br>
              <a:rPr lang="en-US" sz="2400" dirty="0">
                <a:solidFill>
                  <a:srgbClr val="000000"/>
                </a:solidFill>
              </a:rPr>
            </a:br>
            <a:r>
              <a:rPr lang="en-US" sz="2400" dirty="0">
                <a:solidFill>
                  <a:srgbClr val="000000"/>
                </a:solidFill>
              </a:rPr>
              <a:t>in the park”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736399" y="5186862"/>
            <a:ext cx="1320781" cy="378220"/>
          </a:xfrm>
          <a:prstGeom prst="rect">
            <a:avLst/>
          </a:prstGeom>
          <a:noFill/>
          <a:ln w="38100" cmpd="sng">
            <a:solidFill>
              <a:srgbClr val="F79646"/>
            </a:solidFill>
          </a:ln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400" b="1" dirty="0">
                <a:solidFill>
                  <a:srgbClr val="000000"/>
                </a:solidFill>
              </a:rPr>
              <a:t>Y</a:t>
            </a:r>
            <a:r>
              <a:rPr lang="en-US" sz="2400" dirty="0">
                <a:solidFill>
                  <a:srgbClr val="000000"/>
                </a:solidFill>
              </a:rPr>
              <a:t> (output)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739082" y="2778837"/>
            <a:ext cx="1199808" cy="393806"/>
          </a:xfrm>
          <a:prstGeom prst="rect">
            <a:avLst/>
          </a:prstGeom>
          <a:noFill/>
          <a:ln w="38100" cmpd="sng">
            <a:solidFill>
              <a:srgbClr val="00B0F0"/>
            </a:solidFill>
          </a:ln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400" b="1" dirty="0">
                <a:solidFill>
                  <a:srgbClr val="000000"/>
                </a:solidFill>
              </a:rPr>
              <a:t>X </a:t>
            </a:r>
            <a:r>
              <a:rPr lang="en-US" sz="2400" dirty="0">
                <a:solidFill>
                  <a:srgbClr val="000000"/>
                </a:solidFill>
              </a:rPr>
              <a:t>(Input )</a:t>
            </a:r>
            <a:endParaRPr lang="en-US" sz="2400" b="1" dirty="0">
              <a:solidFill>
                <a:srgbClr val="000000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697718" y="5680892"/>
            <a:ext cx="2040095" cy="118121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2400" dirty="0">
                <a:solidFill>
                  <a:srgbClr val="000000"/>
                </a:solidFill>
              </a:rPr>
              <a:t>VERB </a:t>
            </a:r>
            <a:r>
              <a:rPr lang="mr-IN" sz="2400" dirty="0">
                <a:solidFill>
                  <a:srgbClr val="000000"/>
                </a:solidFill>
              </a:rPr>
              <a:t>–</a:t>
            </a:r>
            <a:r>
              <a:rPr lang="en-US" sz="2400" dirty="0">
                <a:solidFill>
                  <a:srgbClr val="000000"/>
                </a:solidFill>
              </a:rPr>
              <a:t> walked</a:t>
            </a:r>
          </a:p>
          <a:p>
            <a:pPr>
              <a:lnSpc>
                <a:spcPct val="90000"/>
              </a:lnSpc>
            </a:pPr>
            <a:r>
              <a:rPr lang="en-US" sz="2400" dirty="0">
                <a:solidFill>
                  <a:srgbClr val="000000"/>
                </a:solidFill>
              </a:rPr>
              <a:t>ARG0 </a:t>
            </a:r>
            <a:r>
              <a:rPr lang="mr-IN" sz="2400" dirty="0">
                <a:solidFill>
                  <a:srgbClr val="000000"/>
                </a:solidFill>
              </a:rPr>
              <a:t>–</a:t>
            </a:r>
            <a:r>
              <a:rPr lang="en-US" sz="2400" dirty="0">
                <a:solidFill>
                  <a:srgbClr val="000000"/>
                </a:solidFill>
              </a:rPr>
              <a:t> He</a:t>
            </a:r>
          </a:p>
          <a:p>
            <a:pPr>
              <a:lnSpc>
                <a:spcPct val="90000"/>
              </a:lnSpc>
            </a:pPr>
            <a:r>
              <a:rPr lang="en-US" sz="2400" dirty="0">
                <a:solidFill>
                  <a:srgbClr val="000000"/>
                </a:solidFill>
              </a:rPr>
              <a:t>LOC</a:t>
            </a:r>
            <a:r>
              <a:rPr lang="mr-IN" sz="2400" dirty="0">
                <a:solidFill>
                  <a:srgbClr val="000000"/>
                </a:solidFill>
              </a:rPr>
              <a:t>–</a:t>
            </a:r>
            <a:r>
              <a:rPr lang="en-US" sz="2400" dirty="0">
                <a:solidFill>
                  <a:srgbClr val="000000"/>
                </a:solidFill>
              </a:rPr>
              <a:t> in the park</a:t>
            </a:r>
          </a:p>
          <a:p>
            <a:pPr>
              <a:lnSpc>
                <a:spcPct val="90000"/>
              </a:lnSpc>
            </a:pPr>
            <a:endParaRPr lang="en-US" sz="2400" dirty="0">
              <a:solidFill>
                <a:srgbClr val="000000"/>
              </a:solidFill>
            </a:endParaRPr>
          </a:p>
        </p:txBody>
      </p:sp>
      <p:sp>
        <p:nvSpPr>
          <p:cNvPr id="49" name="Right Arrow 48"/>
          <p:cNvSpPr/>
          <p:nvPr/>
        </p:nvSpPr>
        <p:spPr>
          <a:xfrm>
            <a:off x="3123337" y="2710523"/>
            <a:ext cx="3000798" cy="481978"/>
          </a:xfrm>
          <a:prstGeom prst="rightArrow">
            <a:avLst/>
          </a:prstGeom>
          <a:solidFill>
            <a:srgbClr val="0070C0">
              <a:alpha val="92000"/>
            </a:srgb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9" tIns="34295" rIns="68589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/>
          </a:p>
        </p:txBody>
      </p:sp>
      <p:sp>
        <p:nvSpPr>
          <p:cNvPr id="50" name="Right Arrow 49"/>
          <p:cNvSpPr/>
          <p:nvPr/>
        </p:nvSpPr>
        <p:spPr>
          <a:xfrm rot="10800000">
            <a:off x="3086214" y="5149830"/>
            <a:ext cx="3200960" cy="441227"/>
          </a:xfrm>
          <a:prstGeom prst="rightArrow">
            <a:avLst/>
          </a:prstGeom>
          <a:solidFill>
            <a:srgbClr val="F79646">
              <a:alpha val="92000"/>
            </a:srgb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9" tIns="34295" rIns="68589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6503963" y="1972427"/>
                <a:ext cx="4036784" cy="4119406"/>
              </a:xfrm>
              <a:prstGeom prst="rect">
                <a:avLst/>
              </a:prstGeom>
              <a:solidFill>
                <a:srgbClr val="000000">
                  <a:alpha val="67059"/>
                </a:srgbClr>
              </a:solidFill>
              <a:ln w="19050">
                <a:noFill/>
                <a:miter lim="800000"/>
              </a:ln>
              <a:effectLst>
                <a:outerShdw blurRad="50800" dist="50800" dir="5400000" algn="ctr" rotWithShape="0">
                  <a:srgbClr val="000000">
                    <a:alpha val="79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9" tIns="34295" rIns="68589" bIns="3429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3600" b="1" i="1">
                        <a:latin typeface="Cambria Math" charset="0"/>
                        <a:ea typeface="Cambria Math" charset="0"/>
                        <a:cs typeface="Cambria Math" charset="0"/>
                      </a:rPr>
                      <m:t>𝜽</m:t>
                    </m:r>
                  </m:oMath>
                </a14:m>
                <a:r>
                  <a:rPr lang="en-US" sz="3600" b="1" dirty="0"/>
                  <a:t> (model)</a:t>
                </a:r>
              </a:p>
              <a:p>
                <a:pPr algn="ctr">
                  <a:lnSpc>
                    <a:spcPct val="90000"/>
                  </a:lnSpc>
                </a:pPr>
                <a:endParaRPr lang="en-US" sz="3600" b="1" dirty="0"/>
              </a:p>
              <a:p>
                <a:pPr algn="ctr">
                  <a:lnSpc>
                    <a:spcPct val="90000"/>
                  </a:lnSpc>
                </a:pPr>
                <a:endParaRPr lang="en-US" sz="3600" b="1" dirty="0"/>
              </a:p>
              <a:p>
                <a:pPr algn="ctr">
                  <a:lnSpc>
                    <a:spcPct val="90000"/>
                  </a:lnSpc>
                </a:pPr>
                <a:endParaRPr lang="en-US" sz="3600" b="1" dirty="0"/>
              </a:p>
              <a:p>
                <a:pPr algn="ctr">
                  <a:lnSpc>
                    <a:spcPct val="90000"/>
                  </a:lnSpc>
                </a:pPr>
                <a:endParaRPr lang="en-US" sz="3600" b="1" dirty="0"/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3963" y="1972427"/>
                <a:ext cx="4036784" cy="411940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19050">
                <a:noFill/>
                <a:miter lim="800000"/>
              </a:ln>
              <a:effectLst>
                <a:outerShdw blurRad="50800" dist="50800" dir="5400000" algn="ctr" rotWithShape="0">
                  <a:srgbClr val="000000">
                    <a:alpha val="79000"/>
                  </a:srgb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95" r="2637" b="4569"/>
          <a:stretch/>
        </p:blipFill>
        <p:spPr>
          <a:xfrm>
            <a:off x="6757078" y="4167569"/>
            <a:ext cx="3654614" cy="1579494"/>
          </a:xfrm>
          <a:prstGeom prst="rect">
            <a:avLst/>
          </a:prstGeom>
        </p:spPr>
      </p:pic>
      <p:sp>
        <p:nvSpPr>
          <p:cNvPr id="19" name="Cloud 18"/>
          <p:cNvSpPr/>
          <p:nvPr/>
        </p:nvSpPr>
        <p:spPr>
          <a:xfrm>
            <a:off x="3523374" y="4418360"/>
            <a:ext cx="2213702" cy="1708738"/>
          </a:xfrm>
          <a:prstGeom prst="cloud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</a:rPr>
              <a:t>Knowledge/</a:t>
            </a:r>
            <a:br>
              <a:rPr lang="en-US" altLang="ko-KR" sz="2000" dirty="0">
                <a:solidFill>
                  <a:schemeClr val="tx1"/>
                </a:solidFill>
              </a:rPr>
            </a:br>
            <a:r>
              <a:rPr lang="en-US" altLang="ko-KR" sz="2000" dirty="0">
                <a:solidFill>
                  <a:schemeClr val="tx1"/>
                </a:solidFill>
              </a:rPr>
              <a:t>Constraint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085812" y="4041660"/>
            <a:ext cx="3201362" cy="37670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400" dirty="0" smtClean="0">
                <a:solidFill>
                  <a:srgbClr val="FF0000"/>
                </a:solidFill>
              </a:rPr>
              <a:t>Post-processing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22" name="Text Placeholder 1"/>
          <p:cNvSpPr txBox="1">
            <a:spLocks/>
          </p:cNvSpPr>
          <p:nvPr/>
        </p:nvSpPr>
        <p:spPr>
          <a:xfrm>
            <a:off x="1835700" y="1482065"/>
            <a:ext cx="8520600" cy="45552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rmAutofit/>
          </a:bodyPr>
          <a:lstStyle>
            <a:lvl1pPr marL="342900" lvl="0" indent="-342900" algn="l" defTabSz="457200" rtl="0" eaLnBrk="1" latinLnBrk="0" hangingPunct="1">
              <a:spcBef>
                <a:spcPts val="0"/>
              </a:spcBef>
              <a:buFont typeface="Arial"/>
              <a:buChar char="•"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1pPr>
            <a:lvl2pPr marL="742950" lvl="1" indent="-285750" algn="l" defTabSz="457200" rtl="0" eaLnBrk="1" latinLnBrk="0" hangingPunct="1">
              <a:spcBef>
                <a:spcPts val="0"/>
              </a:spcBef>
              <a:buFont typeface="Arial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2pPr>
            <a:lvl3pPr marL="1143000" lvl="2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3pPr>
            <a:lvl4pPr marL="1600200" lvl="3" indent="-228600" algn="l" defTabSz="457200" rtl="0" eaLnBrk="1" latinLnBrk="0" hangingPunct="1">
              <a:spcBef>
                <a:spcPts val="0"/>
              </a:spcBef>
              <a:buFont typeface="Arial"/>
              <a:buChar char="–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4pPr>
            <a:lvl5pPr marL="2057400" lvl="4" indent="-228600" algn="l" defTabSz="457200" rtl="0" eaLnBrk="1" latinLnBrk="0" hangingPunct="1">
              <a:spcBef>
                <a:spcPts val="0"/>
              </a:spcBef>
              <a:buFont typeface="Arial"/>
              <a:buChar char="»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5pPr>
            <a:lvl6pPr marL="2514600" lvl="5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 smtClean="0">
                <a:sym typeface="Verdana"/>
              </a:rPr>
              <a:t>Standard </a:t>
            </a:r>
            <a:r>
              <a:rPr lang="en-US" altLang="ko-KR" sz="2400" dirty="0" err="1" smtClean="0">
                <a:sym typeface="Verdana"/>
              </a:rPr>
              <a:t>approach:</a:t>
            </a:r>
            <a:r>
              <a:rPr lang="en-US" altLang="ko-KR" sz="2400" b="1" i="1" dirty="0" err="1" smtClean="0">
                <a:sym typeface="Verdana"/>
              </a:rPr>
              <a:t>“Post-processing</a:t>
            </a:r>
            <a:r>
              <a:rPr lang="en-US" altLang="ko-KR" sz="2400" b="1" i="1" dirty="0" smtClean="0">
                <a:sym typeface="Verdana"/>
              </a:rPr>
              <a:t>”</a:t>
            </a:r>
            <a:endParaRPr lang="en-US" altLang="ko-KR" sz="2000" b="1" i="1" dirty="0">
              <a:sym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1180470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1835700" y="593367"/>
            <a:ext cx="8520600" cy="7636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lvl="0"/>
            <a:r>
              <a:rPr lang="en-US" dirty="0"/>
              <a:t>Learning with constraints</a:t>
            </a:r>
            <a:endParaRPr lang="en" dirty="0"/>
          </a:p>
        </p:txBody>
      </p:sp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1803358" y="1536633"/>
            <a:ext cx="8520600" cy="45552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marL="971550" lvl="1"/>
            <a:endParaRPr lang="en-US" dirty="0" smtClean="0">
              <a:latin typeface="Apple SD 산돌고딕 Neo 일반체"/>
              <a:ea typeface="Apple SD 산돌고딕 Neo 일반체"/>
              <a:cs typeface="Apple SD 산돌고딕 Neo 일반체"/>
              <a:sym typeface="Verdana"/>
            </a:endParaRPr>
          </a:p>
          <a:p>
            <a:pPr marL="685800" lvl="1"/>
            <a:endParaRPr lang="en-US" sz="20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93</a:t>
            </a:fld>
            <a:endParaRPr lang="en"/>
          </a:p>
        </p:txBody>
      </p:sp>
      <p:sp>
        <p:nvSpPr>
          <p:cNvPr id="5" name="TextBox 4"/>
          <p:cNvSpPr txBox="1"/>
          <p:nvPr/>
        </p:nvSpPr>
        <p:spPr>
          <a:xfrm>
            <a:off x="-251696" y="1796381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Text Placeholder 1"/>
          <p:cNvSpPr txBox="1">
            <a:spLocks/>
          </p:cNvSpPr>
          <p:nvPr/>
        </p:nvSpPr>
        <p:spPr>
          <a:xfrm>
            <a:off x="1835699" y="1482065"/>
            <a:ext cx="9959351" cy="45552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rmAutofit/>
          </a:bodyPr>
          <a:lstStyle>
            <a:lvl1pPr marL="342900" lvl="0" indent="-342900" algn="l" defTabSz="457200" rtl="0" eaLnBrk="1" latinLnBrk="0" hangingPunct="1">
              <a:spcBef>
                <a:spcPts val="0"/>
              </a:spcBef>
              <a:buFont typeface="Arial"/>
              <a:buChar char="•"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1pPr>
            <a:lvl2pPr marL="742950" lvl="1" indent="-285750" algn="l" defTabSz="457200" rtl="0" eaLnBrk="1" latinLnBrk="0" hangingPunct="1">
              <a:spcBef>
                <a:spcPts val="0"/>
              </a:spcBef>
              <a:buFont typeface="Arial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2pPr>
            <a:lvl3pPr marL="1143000" lvl="2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3pPr>
            <a:lvl4pPr marL="1600200" lvl="3" indent="-228600" algn="l" defTabSz="457200" rtl="0" eaLnBrk="1" latinLnBrk="0" hangingPunct="1">
              <a:spcBef>
                <a:spcPts val="0"/>
              </a:spcBef>
              <a:buFont typeface="Arial"/>
              <a:buChar char="–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4pPr>
            <a:lvl5pPr marL="2057400" lvl="4" indent="-228600" algn="l" defTabSz="457200" rtl="0" eaLnBrk="1" latinLnBrk="0" hangingPunct="1">
              <a:spcBef>
                <a:spcPts val="0"/>
              </a:spcBef>
              <a:buFont typeface="Arial"/>
              <a:buChar char="»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5pPr>
            <a:lvl6pPr marL="2514600" lvl="5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b="1" dirty="0">
                <a:sym typeface="Verdana"/>
              </a:rPr>
              <a:t>“Injection of knowledge” </a:t>
            </a:r>
            <a:r>
              <a:rPr lang="en-US" altLang="ko-KR" sz="2400" b="1" dirty="0" smtClean="0">
                <a:sym typeface="Verdana"/>
              </a:rPr>
              <a:t> </a:t>
            </a:r>
            <a:r>
              <a:rPr lang="en-US" altLang="ko-KR" sz="2400" dirty="0" smtClean="0">
                <a:sym typeface="Verdana"/>
              </a:rPr>
              <a:t>beyond “</a:t>
            </a:r>
            <a:r>
              <a:rPr lang="en-US" altLang="ko-KR" sz="2400" dirty="0">
                <a:sym typeface="Verdana"/>
              </a:rPr>
              <a:t>Post-processing”.</a:t>
            </a:r>
            <a:endParaRPr lang="en-US" altLang="ko-KR" sz="2000" dirty="0">
              <a:sym typeface="Verdana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458311" y="3335803"/>
            <a:ext cx="2040095" cy="67741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400" dirty="0">
                <a:solidFill>
                  <a:srgbClr val="000000"/>
                </a:solidFill>
              </a:rPr>
              <a:t>“He walked </a:t>
            </a:r>
            <a:br>
              <a:rPr lang="en-US" sz="2400" dirty="0">
                <a:solidFill>
                  <a:srgbClr val="000000"/>
                </a:solidFill>
              </a:rPr>
            </a:br>
            <a:r>
              <a:rPr lang="en-US" sz="2400" dirty="0">
                <a:solidFill>
                  <a:srgbClr val="000000"/>
                </a:solidFill>
              </a:rPr>
              <a:t>in the park”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736399" y="5186862"/>
            <a:ext cx="1320781" cy="378220"/>
          </a:xfrm>
          <a:prstGeom prst="rect">
            <a:avLst/>
          </a:prstGeom>
          <a:noFill/>
          <a:ln w="38100" cmpd="sng">
            <a:solidFill>
              <a:srgbClr val="F79646"/>
            </a:solidFill>
          </a:ln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400" b="1" dirty="0">
                <a:solidFill>
                  <a:srgbClr val="000000"/>
                </a:solidFill>
              </a:rPr>
              <a:t>Y</a:t>
            </a:r>
            <a:r>
              <a:rPr lang="en-US" sz="2400" dirty="0">
                <a:solidFill>
                  <a:srgbClr val="000000"/>
                </a:solidFill>
              </a:rPr>
              <a:t> (output)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739082" y="2778837"/>
            <a:ext cx="1199808" cy="393806"/>
          </a:xfrm>
          <a:prstGeom prst="rect">
            <a:avLst/>
          </a:prstGeom>
          <a:noFill/>
          <a:ln w="38100" cmpd="sng">
            <a:solidFill>
              <a:srgbClr val="00B0F0"/>
            </a:solidFill>
          </a:ln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400" b="1" dirty="0">
                <a:solidFill>
                  <a:srgbClr val="000000"/>
                </a:solidFill>
              </a:rPr>
              <a:t>X </a:t>
            </a:r>
            <a:r>
              <a:rPr lang="en-US" sz="2400" dirty="0">
                <a:solidFill>
                  <a:srgbClr val="000000"/>
                </a:solidFill>
              </a:rPr>
              <a:t>(Input )</a:t>
            </a:r>
            <a:endParaRPr lang="en-US" sz="2400" b="1" dirty="0">
              <a:solidFill>
                <a:srgbClr val="000000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697718" y="5680892"/>
            <a:ext cx="2040095" cy="118121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2400" dirty="0">
                <a:solidFill>
                  <a:srgbClr val="000000"/>
                </a:solidFill>
              </a:rPr>
              <a:t>VERB </a:t>
            </a:r>
            <a:r>
              <a:rPr lang="mr-IN" sz="2400" dirty="0">
                <a:solidFill>
                  <a:srgbClr val="000000"/>
                </a:solidFill>
              </a:rPr>
              <a:t>–</a:t>
            </a:r>
            <a:r>
              <a:rPr lang="en-US" sz="2400" dirty="0">
                <a:solidFill>
                  <a:srgbClr val="000000"/>
                </a:solidFill>
              </a:rPr>
              <a:t> walked</a:t>
            </a:r>
          </a:p>
          <a:p>
            <a:pPr>
              <a:lnSpc>
                <a:spcPct val="90000"/>
              </a:lnSpc>
            </a:pPr>
            <a:r>
              <a:rPr lang="en-US" sz="2400" dirty="0">
                <a:solidFill>
                  <a:srgbClr val="000000"/>
                </a:solidFill>
              </a:rPr>
              <a:t>ARG0 </a:t>
            </a:r>
            <a:r>
              <a:rPr lang="mr-IN" sz="2400" dirty="0">
                <a:solidFill>
                  <a:srgbClr val="000000"/>
                </a:solidFill>
              </a:rPr>
              <a:t>–</a:t>
            </a:r>
            <a:r>
              <a:rPr lang="en-US" sz="2400" dirty="0">
                <a:solidFill>
                  <a:srgbClr val="000000"/>
                </a:solidFill>
              </a:rPr>
              <a:t> He</a:t>
            </a:r>
          </a:p>
          <a:p>
            <a:pPr>
              <a:lnSpc>
                <a:spcPct val="90000"/>
              </a:lnSpc>
            </a:pPr>
            <a:r>
              <a:rPr lang="en-US" sz="2400" dirty="0">
                <a:solidFill>
                  <a:srgbClr val="000000"/>
                </a:solidFill>
              </a:rPr>
              <a:t>LOC</a:t>
            </a:r>
            <a:r>
              <a:rPr lang="mr-IN" sz="2400" dirty="0">
                <a:solidFill>
                  <a:srgbClr val="000000"/>
                </a:solidFill>
              </a:rPr>
              <a:t>–</a:t>
            </a:r>
            <a:r>
              <a:rPr lang="en-US" sz="2400" dirty="0">
                <a:solidFill>
                  <a:srgbClr val="000000"/>
                </a:solidFill>
              </a:rPr>
              <a:t> in the park</a:t>
            </a:r>
          </a:p>
          <a:p>
            <a:pPr>
              <a:lnSpc>
                <a:spcPct val="90000"/>
              </a:lnSpc>
            </a:pPr>
            <a:endParaRPr lang="en-US" sz="2400" dirty="0">
              <a:solidFill>
                <a:srgbClr val="000000"/>
              </a:solidFill>
            </a:endParaRPr>
          </a:p>
        </p:txBody>
      </p:sp>
      <p:sp>
        <p:nvSpPr>
          <p:cNvPr id="49" name="Right Arrow 48"/>
          <p:cNvSpPr/>
          <p:nvPr/>
        </p:nvSpPr>
        <p:spPr>
          <a:xfrm>
            <a:off x="3123337" y="2710523"/>
            <a:ext cx="3000798" cy="481978"/>
          </a:xfrm>
          <a:prstGeom prst="rightArrow">
            <a:avLst/>
          </a:prstGeom>
          <a:solidFill>
            <a:srgbClr val="0070C0">
              <a:alpha val="92000"/>
            </a:srgb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9" tIns="34295" rIns="68589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/>
          </a:p>
        </p:txBody>
      </p:sp>
      <p:sp>
        <p:nvSpPr>
          <p:cNvPr id="50" name="Right Arrow 49"/>
          <p:cNvSpPr/>
          <p:nvPr/>
        </p:nvSpPr>
        <p:spPr>
          <a:xfrm rot="10800000">
            <a:off x="3086214" y="5149830"/>
            <a:ext cx="3200960" cy="441227"/>
          </a:xfrm>
          <a:prstGeom prst="rightArrow">
            <a:avLst/>
          </a:prstGeom>
          <a:solidFill>
            <a:srgbClr val="F79646">
              <a:alpha val="92000"/>
            </a:srgb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9" tIns="34295" rIns="68589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6503963" y="2243357"/>
                <a:ext cx="4036784" cy="4119406"/>
              </a:xfrm>
              <a:prstGeom prst="rect">
                <a:avLst/>
              </a:prstGeom>
              <a:solidFill>
                <a:srgbClr val="000000">
                  <a:alpha val="67059"/>
                </a:srgbClr>
              </a:solidFill>
              <a:ln w="19050">
                <a:noFill/>
                <a:miter lim="800000"/>
              </a:ln>
              <a:effectLst>
                <a:outerShdw blurRad="50800" dist="50800" dir="5400000" algn="ctr" rotWithShape="0">
                  <a:srgbClr val="000000">
                    <a:alpha val="79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9" tIns="34295" rIns="68589" bIns="3429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3600" b="1" i="1">
                        <a:latin typeface="Cambria Math" charset="0"/>
                        <a:ea typeface="Cambria Math" charset="0"/>
                        <a:cs typeface="Cambria Math" charset="0"/>
                      </a:rPr>
                      <m:t>𝜽</m:t>
                    </m:r>
                  </m:oMath>
                </a14:m>
                <a:r>
                  <a:rPr lang="en-US" sz="3600" b="1" dirty="0"/>
                  <a:t> (model)</a:t>
                </a:r>
              </a:p>
              <a:p>
                <a:pPr algn="ctr">
                  <a:lnSpc>
                    <a:spcPct val="90000"/>
                  </a:lnSpc>
                </a:pPr>
                <a:endParaRPr lang="en-US" sz="3600" b="1" dirty="0"/>
              </a:p>
              <a:p>
                <a:pPr algn="ctr">
                  <a:lnSpc>
                    <a:spcPct val="90000"/>
                  </a:lnSpc>
                </a:pPr>
                <a:endParaRPr lang="en-US" sz="3600" b="1" dirty="0"/>
              </a:p>
              <a:p>
                <a:pPr algn="ctr">
                  <a:lnSpc>
                    <a:spcPct val="90000"/>
                  </a:lnSpc>
                </a:pPr>
                <a:endParaRPr lang="en-US" sz="3600" b="1" dirty="0"/>
              </a:p>
              <a:p>
                <a:pPr algn="ctr">
                  <a:lnSpc>
                    <a:spcPct val="90000"/>
                  </a:lnSpc>
                </a:pPr>
                <a:endParaRPr lang="en-US" sz="3600" b="1" dirty="0"/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3963" y="2243357"/>
                <a:ext cx="4036784" cy="411940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19050">
                <a:noFill/>
                <a:miter lim="800000"/>
              </a:ln>
              <a:effectLst>
                <a:outerShdw blurRad="50800" dist="50800" dir="5400000" algn="ctr" rotWithShape="0">
                  <a:srgbClr val="000000">
                    <a:alpha val="79000"/>
                  </a:srgb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95" r="2637" b="4569"/>
          <a:stretch/>
        </p:blipFill>
        <p:spPr>
          <a:xfrm>
            <a:off x="6757078" y="4167569"/>
            <a:ext cx="3654614" cy="1579494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4162620" y="4032130"/>
            <a:ext cx="1403346" cy="378220"/>
          </a:xfrm>
          <a:prstGeom prst="rect">
            <a:avLst/>
          </a:prstGeom>
          <a:noFill/>
          <a:ln w="38100" cmpd="sng">
            <a:solidFill>
              <a:srgbClr val="00B050"/>
            </a:solidFill>
          </a:ln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400" b="1" dirty="0">
                <a:solidFill>
                  <a:srgbClr val="00B050"/>
                </a:solidFill>
              </a:rPr>
              <a:t>Injection</a:t>
            </a:r>
            <a:endParaRPr lang="en-US" sz="2400" dirty="0">
              <a:solidFill>
                <a:srgbClr val="00B050"/>
              </a:solidFill>
            </a:endParaRPr>
          </a:p>
        </p:txBody>
      </p:sp>
      <p:sp>
        <p:nvSpPr>
          <p:cNvPr id="19" name="Cloud 18"/>
          <p:cNvSpPr/>
          <p:nvPr/>
        </p:nvSpPr>
        <p:spPr>
          <a:xfrm>
            <a:off x="6031315" y="4764321"/>
            <a:ext cx="2374760" cy="1708738"/>
          </a:xfrm>
          <a:prstGeom prst="cloud">
            <a:avLst/>
          </a:prstGeom>
          <a:solidFill>
            <a:schemeClr val="tx1">
              <a:alpha val="89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Knowledge/</a:t>
            </a:r>
            <a:br>
              <a:rPr lang="en-US" altLang="ko-KR" sz="2000" b="1" dirty="0">
                <a:solidFill>
                  <a:schemeClr val="bg1"/>
                </a:solidFill>
              </a:rPr>
            </a:br>
            <a:r>
              <a:rPr lang="en-US" altLang="ko-KR" sz="2000" b="1" dirty="0">
                <a:solidFill>
                  <a:schemeClr val="bg1"/>
                </a:solidFill>
              </a:rPr>
              <a:t>Constraint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4" name="Striped Right Arrow 3"/>
          <p:cNvSpPr/>
          <p:nvPr/>
        </p:nvSpPr>
        <p:spPr>
          <a:xfrm rot="1833900">
            <a:off x="5542536" y="4556877"/>
            <a:ext cx="837208" cy="357181"/>
          </a:xfrm>
          <a:prstGeom prst="stripedRightArrow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990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1835700" y="593367"/>
            <a:ext cx="8520600" cy="7636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lvl="0"/>
            <a:r>
              <a:rPr lang="en-US" dirty="0"/>
              <a:t>Learning with constraints</a:t>
            </a:r>
            <a:endParaRPr lang="en" dirty="0"/>
          </a:p>
        </p:txBody>
      </p:sp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1803358" y="1536633"/>
            <a:ext cx="8520600" cy="45552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marL="971550" lvl="1"/>
            <a:endParaRPr lang="en-US" dirty="0" smtClean="0">
              <a:latin typeface="Apple SD 산돌고딕 Neo 일반체"/>
              <a:ea typeface="Apple SD 산돌고딕 Neo 일반체"/>
              <a:cs typeface="Apple SD 산돌고딕 Neo 일반체"/>
              <a:sym typeface="Verdana"/>
            </a:endParaRPr>
          </a:p>
          <a:p>
            <a:pPr marL="685800" lvl="1"/>
            <a:endParaRPr lang="en-US" sz="20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94</a:t>
            </a:fld>
            <a:endParaRPr lang="en"/>
          </a:p>
        </p:txBody>
      </p:sp>
      <p:sp>
        <p:nvSpPr>
          <p:cNvPr id="5" name="TextBox 4"/>
          <p:cNvSpPr txBox="1"/>
          <p:nvPr/>
        </p:nvSpPr>
        <p:spPr>
          <a:xfrm>
            <a:off x="-251696" y="1796381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Text Placeholder 1"/>
          <p:cNvSpPr txBox="1">
            <a:spLocks/>
          </p:cNvSpPr>
          <p:nvPr/>
        </p:nvSpPr>
        <p:spPr>
          <a:xfrm>
            <a:off x="1835700" y="1482065"/>
            <a:ext cx="8520600" cy="45552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rmAutofit/>
          </a:bodyPr>
          <a:lstStyle>
            <a:lvl1pPr marL="342900" lvl="0" indent="-342900" algn="l" defTabSz="457200" rtl="0" eaLnBrk="1" latinLnBrk="0" hangingPunct="1">
              <a:spcBef>
                <a:spcPts val="0"/>
              </a:spcBef>
              <a:buFont typeface="Arial"/>
              <a:buChar char="•"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1pPr>
            <a:lvl2pPr marL="742950" lvl="1" indent="-285750" algn="l" defTabSz="457200" rtl="0" eaLnBrk="1" latinLnBrk="0" hangingPunct="1">
              <a:spcBef>
                <a:spcPts val="0"/>
              </a:spcBef>
              <a:buFont typeface="Arial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2pPr>
            <a:lvl3pPr marL="1143000" lvl="2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3pPr>
            <a:lvl4pPr marL="1600200" lvl="3" indent="-228600" algn="l" defTabSz="457200" rtl="0" eaLnBrk="1" latinLnBrk="0" hangingPunct="1">
              <a:spcBef>
                <a:spcPts val="0"/>
              </a:spcBef>
              <a:buFont typeface="Arial"/>
              <a:buChar char="–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4pPr>
            <a:lvl5pPr marL="2057400" lvl="4" indent="-228600" algn="l" defTabSz="457200" rtl="0" eaLnBrk="1" latinLnBrk="0" hangingPunct="1">
              <a:spcBef>
                <a:spcPts val="0"/>
              </a:spcBef>
              <a:buFont typeface="Arial"/>
              <a:buChar char="»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5pPr>
            <a:lvl6pPr marL="2514600" lvl="5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 smtClean="0">
                <a:sym typeface="Verdana"/>
              </a:rPr>
              <a:t>Post-processing still can be done the same way.</a:t>
            </a:r>
          </a:p>
          <a:p>
            <a:r>
              <a:rPr lang="en-US" altLang="ko-KR" sz="2400" dirty="0" smtClean="0">
                <a:sym typeface="Verdana"/>
              </a:rPr>
              <a:t>But </a:t>
            </a:r>
            <a:r>
              <a:rPr lang="en-US" altLang="ko-KR" sz="2400" dirty="0" smtClean="0">
                <a:sym typeface="Verdana"/>
              </a:rPr>
              <a:t>would </a:t>
            </a:r>
            <a:r>
              <a:rPr lang="en-US" altLang="ko-KR" sz="2400" b="1" i="1" dirty="0" smtClean="0">
                <a:sym typeface="Verdana"/>
              </a:rPr>
              <a:t>post processing </a:t>
            </a:r>
            <a:r>
              <a:rPr lang="en-US" altLang="ko-KR" sz="2400" dirty="0" smtClean="0">
                <a:sym typeface="Verdana"/>
              </a:rPr>
              <a:t>help </a:t>
            </a:r>
            <a:r>
              <a:rPr lang="en-US" altLang="ko-KR" sz="2400" dirty="0" smtClean="0">
                <a:sym typeface="Verdana"/>
              </a:rPr>
              <a:t>as much as before?  </a:t>
            </a:r>
            <a:r>
              <a:rPr lang="en-US" altLang="ko-KR" sz="2400" b="1" dirty="0" smtClean="0">
                <a:sym typeface="Verdana"/>
              </a:rPr>
              <a:t>(Q4)</a:t>
            </a:r>
            <a:endParaRPr lang="en-US" altLang="ko-KR" sz="2400" b="1" dirty="0">
              <a:sym typeface="Verdana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458311" y="3335803"/>
            <a:ext cx="2040095" cy="67741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400" dirty="0">
                <a:solidFill>
                  <a:srgbClr val="000000"/>
                </a:solidFill>
              </a:rPr>
              <a:t>“He walked </a:t>
            </a:r>
            <a:br>
              <a:rPr lang="en-US" sz="2400" dirty="0">
                <a:solidFill>
                  <a:srgbClr val="000000"/>
                </a:solidFill>
              </a:rPr>
            </a:br>
            <a:r>
              <a:rPr lang="en-US" sz="2400" dirty="0">
                <a:solidFill>
                  <a:srgbClr val="000000"/>
                </a:solidFill>
              </a:rPr>
              <a:t>in the park”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736399" y="5186862"/>
            <a:ext cx="1320781" cy="378220"/>
          </a:xfrm>
          <a:prstGeom prst="rect">
            <a:avLst/>
          </a:prstGeom>
          <a:noFill/>
          <a:ln w="38100" cmpd="sng">
            <a:solidFill>
              <a:srgbClr val="F79646"/>
            </a:solidFill>
          </a:ln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400" b="1" dirty="0">
                <a:solidFill>
                  <a:srgbClr val="000000"/>
                </a:solidFill>
              </a:rPr>
              <a:t>Y</a:t>
            </a:r>
            <a:r>
              <a:rPr lang="en-US" sz="2400" dirty="0">
                <a:solidFill>
                  <a:srgbClr val="000000"/>
                </a:solidFill>
              </a:rPr>
              <a:t> (output)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739082" y="2778837"/>
            <a:ext cx="1199808" cy="393806"/>
          </a:xfrm>
          <a:prstGeom prst="rect">
            <a:avLst/>
          </a:prstGeom>
          <a:noFill/>
          <a:ln w="38100" cmpd="sng">
            <a:solidFill>
              <a:srgbClr val="00B0F0"/>
            </a:solidFill>
          </a:ln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400" b="1" dirty="0">
                <a:solidFill>
                  <a:srgbClr val="000000"/>
                </a:solidFill>
              </a:rPr>
              <a:t>X </a:t>
            </a:r>
            <a:r>
              <a:rPr lang="en-US" sz="2400" dirty="0">
                <a:solidFill>
                  <a:srgbClr val="000000"/>
                </a:solidFill>
              </a:rPr>
              <a:t>(Input )</a:t>
            </a:r>
            <a:endParaRPr lang="en-US" sz="2400" b="1" dirty="0">
              <a:solidFill>
                <a:srgbClr val="000000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697718" y="5680892"/>
            <a:ext cx="2040095" cy="118121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2400" dirty="0">
                <a:solidFill>
                  <a:srgbClr val="000000"/>
                </a:solidFill>
              </a:rPr>
              <a:t>VERB </a:t>
            </a:r>
            <a:r>
              <a:rPr lang="mr-IN" sz="2400" dirty="0">
                <a:solidFill>
                  <a:srgbClr val="000000"/>
                </a:solidFill>
              </a:rPr>
              <a:t>–</a:t>
            </a:r>
            <a:r>
              <a:rPr lang="en-US" sz="2400" dirty="0">
                <a:solidFill>
                  <a:srgbClr val="000000"/>
                </a:solidFill>
              </a:rPr>
              <a:t> walked</a:t>
            </a:r>
          </a:p>
          <a:p>
            <a:pPr>
              <a:lnSpc>
                <a:spcPct val="90000"/>
              </a:lnSpc>
            </a:pPr>
            <a:r>
              <a:rPr lang="en-US" sz="2400" dirty="0">
                <a:solidFill>
                  <a:srgbClr val="000000"/>
                </a:solidFill>
              </a:rPr>
              <a:t>ARG0 </a:t>
            </a:r>
            <a:r>
              <a:rPr lang="mr-IN" sz="2400" dirty="0">
                <a:solidFill>
                  <a:srgbClr val="000000"/>
                </a:solidFill>
              </a:rPr>
              <a:t>–</a:t>
            </a:r>
            <a:r>
              <a:rPr lang="en-US" sz="2400" dirty="0">
                <a:solidFill>
                  <a:srgbClr val="000000"/>
                </a:solidFill>
              </a:rPr>
              <a:t> He</a:t>
            </a:r>
          </a:p>
          <a:p>
            <a:pPr>
              <a:lnSpc>
                <a:spcPct val="90000"/>
              </a:lnSpc>
            </a:pPr>
            <a:r>
              <a:rPr lang="en-US" sz="2400" dirty="0">
                <a:solidFill>
                  <a:srgbClr val="000000"/>
                </a:solidFill>
              </a:rPr>
              <a:t>LOC</a:t>
            </a:r>
            <a:r>
              <a:rPr lang="mr-IN" sz="2400" dirty="0">
                <a:solidFill>
                  <a:srgbClr val="000000"/>
                </a:solidFill>
              </a:rPr>
              <a:t>–</a:t>
            </a:r>
            <a:r>
              <a:rPr lang="en-US" sz="2400" dirty="0">
                <a:solidFill>
                  <a:srgbClr val="000000"/>
                </a:solidFill>
              </a:rPr>
              <a:t> in the park</a:t>
            </a:r>
          </a:p>
          <a:p>
            <a:pPr>
              <a:lnSpc>
                <a:spcPct val="90000"/>
              </a:lnSpc>
            </a:pPr>
            <a:endParaRPr lang="en-US" sz="2400" dirty="0">
              <a:solidFill>
                <a:srgbClr val="000000"/>
              </a:solidFill>
            </a:endParaRPr>
          </a:p>
        </p:txBody>
      </p:sp>
      <p:sp>
        <p:nvSpPr>
          <p:cNvPr id="49" name="Right Arrow 48"/>
          <p:cNvSpPr/>
          <p:nvPr/>
        </p:nvSpPr>
        <p:spPr>
          <a:xfrm>
            <a:off x="3123337" y="2710523"/>
            <a:ext cx="3000798" cy="481978"/>
          </a:xfrm>
          <a:prstGeom prst="rightArrow">
            <a:avLst/>
          </a:prstGeom>
          <a:solidFill>
            <a:srgbClr val="0070C0">
              <a:alpha val="92000"/>
            </a:srgb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9" tIns="34295" rIns="68589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/>
          </a:p>
        </p:txBody>
      </p:sp>
      <p:sp>
        <p:nvSpPr>
          <p:cNvPr id="50" name="Right Arrow 49"/>
          <p:cNvSpPr/>
          <p:nvPr/>
        </p:nvSpPr>
        <p:spPr>
          <a:xfrm rot="10800000">
            <a:off x="3086214" y="5149830"/>
            <a:ext cx="3200960" cy="441227"/>
          </a:xfrm>
          <a:prstGeom prst="rightArrow">
            <a:avLst/>
          </a:prstGeom>
          <a:solidFill>
            <a:srgbClr val="F79646">
              <a:alpha val="92000"/>
            </a:srgb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9" tIns="34295" rIns="68589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6503963" y="2243357"/>
                <a:ext cx="4036784" cy="4119406"/>
              </a:xfrm>
              <a:prstGeom prst="rect">
                <a:avLst/>
              </a:prstGeom>
              <a:solidFill>
                <a:srgbClr val="000000">
                  <a:alpha val="67059"/>
                </a:srgbClr>
              </a:solidFill>
              <a:ln w="19050">
                <a:noFill/>
                <a:miter lim="800000"/>
              </a:ln>
              <a:effectLst>
                <a:outerShdw blurRad="50800" dist="50800" dir="5400000" algn="ctr" rotWithShape="0">
                  <a:srgbClr val="000000">
                    <a:alpha val="79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9" tIns="34295" rIns="68589" bIns="3429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3600" b="1" i="1">
                        <a:latin typeface="Cambria Math" charset="0"/>
                        <a:ea typeface="Cambria Math" charset="0"/>
                        <a:cs typeface="Cambria Math" charset="0"/>
                      </a:rPr>
                      <m:t>𝜽</m:t>
                    </m:r>
                  </m:oMath>
                </a14:m>
                <a:r>
                  <a:rPr lang="en-US" sz="3600" b="1" dirty="0"/>
                  <a:t> (model)</a:t>
                </a:r>
              </a:p>
              <a:p>
                <a:pPr algn="ctr">
                  <a:lnSpc>
                    <a:spcPct val="90000"/>
                  </a:lnSpc>
                </a:pPr>
                <a:endParaRPr lang="en-US" sz="3600" b="1" dirty="0"/>
              </a:p>
              <a:p>
                <a:pPr algn="ctr">
                  <a:lnSpc>
                    <a:spcPct val="90000"/>
                  </a:lnSpc>
                </a:pPr>
                <a:endParaRPr lang="en-US" sz="3600" b="1" dirty="0"/>
              </a:p>
              <a:p>
                <a:pPr algn="ctr">
                  <a:lnSpc>
                    <a:spcPct val="90000"/>
                  </a:lnSpc>
                </a:pPr>
                <a:endParaRPr lang="en-US" sz="3600" b="1" dirty="0"/>
              </a:p>
              <a:p>
                <a:pPr algn="ctr">
                  <a:lnSpc>
                    <a:spcPct val="90000"/>
                  </a:lnSpc>
                </a:pPr>
                <a:endParaRPr lang="en-US" sz="3600" b="1" dirty="0"/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3963" y="2243357"/>
                <a:ext cx="4036784" cy="411940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19050">
                <a:noFill/>
                <a:miter lim="800000"/>
              </a:ln>
              <a:effectLst>
                <a:outerShdw blurRad="50800" dist="50800" dir="5400000" algn="ctr" rotWithShape="0">
                  <a:srgbClr val="000000">
                    <a:alpha val="79000"/>
                  </a:srgb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95" r="2637" b="4569"/>
          <a:stretch/>
        </p:blipFill>
        <p:spPr>
          <a:xfrm>
            <a:off x="6757078" y="4167569"/>
            <a:ext cx="3654614" cy="1579494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4162620" y="4032130"/>
            <a:ext cx="1403346" cy="378220"/>
          </a:xfrm>
          <a:prstGeom prst="rect">
            <a:avLst/>
          </a:prstGeom>
          <a:noFill/>
          <a:ln w="38100" cmpd="sng">
            <a:solidFill>
              <a:srgbClr val="00B050"/>
            </a:solidFill>
          </a:ln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400" b="1" dirty="0">
                <a:solidFill>
                  <a:srgbClr val="00B050"/>
                </a:solidFill>
              </a:rPr>
              <a:t>Injection</a:t>
            </a:r>
            <a:endParaRPr lang="en-US" sz="2400" dirty="0">
              <a:solidFill>
                <a:srgbClr val="00B050"/>
              </a:solidFill>
            </a:endParaRPr>
          </a:p>
        </p:txBody>
      </p:sp>
      <p:sp>
        <p:nvSpPr>
          <p:cNvPr id="19" name="Cloud 18"/>
          <p:cNvSpPr/>
          <p:nvPr/>
        </p:nvSpPr>
        <p:spPr>
          <a:xfrm>
            <a:off x="6031315" y="4764321"/>
            <a:ext cx="2374760" cy="1708738"/>
          </a:xfrm>
          <a:prstGeom prst="cloud">
            <a:avLst/>
          </a:prstGeom>
          <a:solidFill>
            <a:schemeClr val="tx1">
              <a:alpha val="89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Knowledge/</a:t>
            </a:r>
            <a:br>
              <a:rPr lang="en-US" altLang="ko-KR" sz="2000" b="1" dirty="0">
                <a:solidFill>
                  <a:schemeClr val="bg1"/>
                </a:solidFill>
              </a:rPr>
            </a:br>
            <a:r>
              <a:rPr lang="en-US" altLang="ko-KR" sz="2000" b="1" dirty="0">
                <a:solidFill>
                  <a:schemeClr val="bg1"/>
                </a:solidFill>
              </a:rPr>
              <a:t>Constraint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4" name="Striped Right Arrow 3"/>
          <p:cNvSpPr/>
          <p:nvPr/>
        </p:nvSpPr>
        <p:spPr>
          <a:xfrm rot="1833900">
            <a:off x="5542536" y="4556877"/>
            <a:ext cx="837208" cy="357181"/>
          </a:xfrm>
          <a:prstGeom prst="stripedRightArrow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3681078" y="5032884"/>
            <a:ext cx="1638891" cy="79520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400" smtClean="0">
                <a:solidFill>
                  <a:srgbClr val="FF0000"/>
                </a:solidFill>
              </a:rPr>
              <a:t>Post-</a:t>
            </a:r>
            <a:br>
              <a:rPr lang="en-US" sz="2400" smtClean="0">
                <a:solidFill>
                  <a:srgbClr val="FF0000"/>
                </a:solidFill>
              </a:rPr>
            </a:br>
            <a:r>
              <a:rPr lang="en-US" sz="2400" smtClean="0">
                <a:solidFill>
                  <a:srgbClr val="FF0000"/>
                </a:solidFill>
              </a:rPr>
              <a:t>processing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5278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835700" y="1482065"/>
            <a:ext cx="8520600" cy="4555200"/>
          </a:xfrm>
        </p:spPr>
        <p:txBody>
          <a:bodyPr/>
          <a:lstStyle/>
          <a:p>
            <a:r>
              <a:rPr lang="en-US" altLang="ko-KR" sz="2800" dirty="0" smtClean="0">
                <a:sym typeface="Verdana"/>
              </a:rPr>
              <a:t>Standard Learning </a:t>
            </a:r>
          </a:p>
          <a:p>
            <a:pPr lvl="1"/>
            <a:r>
              <a:rPr lang="en-US" altLang="ko-KR" sz="2400" dirty="0" smtClean="0">
                <a:sym typeface="Verdana"/>
              </a:rPr>
              <a:t>minimizing negative log-likelihood</a:t>
            </a:r>
            <a:endParaRPr lang="en-US" altLang="ko-KR" sz="2400" dirty="0">
              <a:sym typeface="Verdana"/>
            </a:endParaRPr>
          </a:p>
          <a:p>
            <a:endParaRPr lang="en-US" altLang="ko-KR" sz="2800" dirty="0">
              <a:sym typeface="Verdana"/>
            </a:endParaRPr>
          </a:p>
          <a:p>
            <a:endParaRPr lang="en-US" altLang="ko-KR" sz="2800" dirty="0">
              <a:sym typeface="Verdana"/>
            </a:endParaRPr>
          </a:p>
          <a:p>
            <a:endParaRPr lang="en-US" altLang="ko-KR" sz="2800" dirty="0">
              <a:sym typeface="Verdana"/>
            </a:endParaRPr>
          </a:p>
          <a:p>
            <a:endParaRPr lang="en-US" altLang="ko-KR" sz="2800" dirty="0">
              <a:sym typeface="Verdana"/>
            </a:endParaRPr>
          </a:p>
          <a:p>
            <a:r>
              <a:rPr lang="en-US" altLang="ko-KR" sz="2800" dirty="0" smtClean="0">
                <a:sym typeface="Verdana"/>
              </a:rPr>
              <a:t>Learning with the reward:</a:t>
            </a:r>
            <a:endParaRPr lang="en-US" altLang="ko-KR" sz="2800" dirty="0">
              <a:sym typeface="Verdana"/>
            </a:endParaRPr>
          </a:p>
          <a:p>
            <a:pPr lvl="1"/>
            <a:r>
              <a:rPr lang="en-US" altLang="ko-KR" sz="2400" i="1" dirty="0">
                <a:sym typeface="Verdana"/>
              </a:rPr>
              <a:t>Reward defined by our constraint.</a:t>
            </a:r>
          </a:p>
          <a:p>
            <a:endParaRPr lang="en-US" altLang="ko-KR" sz="2800" dirty="0">
              <a:sym typeface="Verdana"/>
            </a:endParaRPr>
          </a:p>
          <a:p>
            <a:endParaRPr lang="en-US" altLang="ko-KR" sz="2800" dirty="0">
              <a:sym typeface="Verdana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95</a:t>
            </a:fld>
            <a:endParaRPr lang="en"/>
          </a:p>
        </p:txBody>
      </p:sp>
      <p:sp>
        <p:nvSpPr>
          <p:cNvPr id="10" name="Right Arrow 9"/>
          <p:cNvSpPr/>
          <p:nvPr/>
        </p:nvSpPr>
        <p:spPr>
          <a:xfrm rot="16200000">
            <a:off x="6209494" y="5487742"/>
            <a:ext cx="734028" cy="481978"/>
          </a:xfrm>
          <a:prstGeom prst="rightArrow">
            <a:avLst/>
          </a:prstGeom>
          <a:solidFill>
            <a:srgbClr val="0070C0">
              <a:alpha val="92000"/>
            </a:srgb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9" tIns="34295" rIns="68589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9172393" y="6186100"/>
            <a:ext cx="1320781" cy="378220"/>
          </a:xfrm>
          <a:prstGeom prst="rect">
            <a:avLst/>
          </a:prstGeom>
          <a:noFill/>
          <a:ln w="38100" cmpd="sng">
            <a:solidFill>
              <a:srgbClr val="F79646"/>
            </a:solidFill>
          </a:ln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400" b="1" dirty="0">
                <a:solidFill>
                  <a:srgbClr val="000000"/>
                </a:solidFill>
              </a:rPr>
              <a:t>Y</a:t>
            </a:r>
            <a:r>
              <a:rPr lang="en-US" sz="2400" dirty="0">
                <a:solidFill>
                  <a:srgbClr val="000000"/>
                </a:solidFill>
              </a:rPr>
              <a:t> (output)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877552" y="6170514"/>
            <a:ext cx="1199808" cy="393806"/>
          </a:xfrm>
          <a:prstGeom prst="rect">
            <a:avLst/>
          </a:prstGeom>
          <a:noFill/>
          <a:ln w="38100" cmpd="sng">
            <a:solidFill>
              <a:srgbClr val="00B0F0"/>
            </a:solidFill>
          </a:ln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400" b="1" dirty="0">
                <a:solidFill>
                  <a:srgbClr val="000000"/>
                </a:solidFill>
              </a:rPr>
              <a:t>X </a:t>
            </a:r>
            <a:r>
              <a:rPr lang="en-US" sz="2400" dirty="0">
                <a:solidFill>
                  <a:srgbClr val="000000"/>
                </a:solidFill>
              </a:rPr>
              <a:t>(Input )</a:t>
            </a:r>
            <a:endParaRPr lang="en-US" sz="2400" b="1" dirty="0">
              <a:solidFill>
                <a:srgbClr val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5635935" y="4784168"/>
                <a:ext cx="5036093" cy="579581"/>
              </a:xfrm>
              <a:prstGeom prst="rect">
                <a:avLst/>
              </a:prstGeom>
              <a:solidFill>
                <a:srgbClr val="000000">
                  <a:alpha val="92000"/>
                </a:srgbClr>
              </a:solidFill>
              <a:ln w="19050">
                <a:noFill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9" tIns="34295" rIns="68589" bIns="3429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3600" b="1" i="1">
                        <a:latin typeface="Cambria Math" charset="0"/>
                        <a:ea typeface="Cambria Math" charset="0"/>
                        <a:cs typeface="Cambria Math" charset="0"/>
                      </a:rPr>
                      <m:t>𝜽</m:t>
                    </m:r>
                  </m:oMath>
                </a14:m>
                <a:r>
                  <a:rPr lang="en-US" sz="3600" b="1" dirty="0"/>
                  <a:t> (model)</a:t>
                </a:r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5935" y="4784168"/>
                <a:ext cx="5036093" cy="579581"/>
              </a:xfrm>
              <a:prstGeom prst="rect">
                <a:avLst/>
              </a:prstGeom>
              <a:blipFill rotWithShape="0">
                <a:blip r:embed="rId3"/>
                <a:stretch>
                  <a:fillRect t="-26316" b="-40000"/>
                </a:stretch>
              </a:blipFill>
              <a:ln w="19050">
                <a:noFill/>
                <a:miter lim="8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ight Arrow 14"/>
          <p:cNvSpPr/>
          <p:nvPr/>
        </p:nvSpPr>
        <p:spPr>
          <a:xfrm rot="5400000">
            <a:off x="9465768" y="5533935"/>
            <a:ext cx="734028" cy="481978"/>
          </a:xfrm>
          <a:prstGeom prst="rightArrow">
            <a:avLst/>
          </a:prstGeom>
          <a:solidFill>
            <a:srgbClr val="F79646">
              <a:alpha val="92000"/>
            </a:srgb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9" tIns="34295" rIns="68589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/>
          </a:p>
        </p:txBody>
      </p:sp>
      <p:sp>
        <p:nvSpPr>
          <p:cNvPr id="16" name="Shape 66"/>
          <p:cNvSpPr txBox="1">
            <a:spLocks/>
          </p:cNvSpPr>
          <p:nvPr/>
        </p:nvSpPr>
        <p:spPr>
          <a:xfrm>
            <a:off x="1835700" y="593367"/>
            <a:ext cx="8520600" cy="7636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lvl="0" algn="l" defTabSz="457200" rtl="0" eaLnBrk="1" latinLnBrk="0" hangingPunct="1">
              <a:spcBef>
                <a:spcPts val="0"/>
              </a:spcBef>
              <a:buNone/>
              <a:defRPr sz="44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r>
              <a:rPr lang="en-US" smtClean="0"/>
              <a:t>Learning with constraints</a:t>
            </a:r>
            <a:endParaRPr lang="en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4"/>
          <a:srcRect l="27754" r="2296" b="-753"/>
          <a:stretch/>
        </p:blipFill>
        <p:spPr>
          <a:xfrm>
            <a:off x="4608733" y="2317738"/>
            <a:ext cx="3323155" cy="1222633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8153982" y="2179318"/>
            <a:ext cx="3921478" cy="2308324"/>
          </a:xfrm>
          <a:prstGeom prst="rect">
            <a:avLst/>
          </a:prstGeom>
          <a:ln>
            <a:solidFill>
              <a:srgbClr val="00B05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2400" b="1" dirty="0" smtClean="0">
                <a:solidFill>
                  <a:srgbClr val="00B050"/>
                </a:solidFill>
                <a:sym typeface="Verdana"/>
              </a:rPr>
              <a:t>Motivation</a:t>
            </a:r>
            <a:r>
              <a:rPr lang="en-US" altLang="ko-KR" sz="2400" b="1" dirty="0" smtClean="0">
                <a:sym typeface="Verdana"/>
              </a:rPr>
              <a:t>:</a:t>
            </a:r>
          </a:p>
          <a:p>
            <a:r>
              <a:rPr lang="en-US" sz="2400" dirty="0" smtClean="0">
                <a:sym typeface="Verdana"/>
              </a:rPr>
              <a:t>Can we use how well </a:t>
            </a:r>
            <a:br>
              <a:rPr lang="en-US" sz="2400" dirty="0" smtClean="0">
                <a:sym typeface="Verdana"/>
              </a:rPr>
            </a:br>
            <a:r>
              <a:rPr lang="en-US" sz="2400" dirty="0" smtClean="0">
                <a:sym typeface="Verdana"/>
              </a:rPr>
              <a:t>(or how bad) the model satisfies the constraint as a signal to learn further?</a:t>
            </a:r>
          </a:p>
          <a:p>
            <a:endParaRPr lang="en-US" sz="2400" dirty="0" smtClean="0">
              <a:sym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950685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835700" y="1482065"/>
            <a:ext cx="8520600" cy="4555200"/>
          </a:xfrm>
        </p:spPr>
        <p:txBody>
          <a:bodyPr/>
          <a:lstStyle/>
          <a:p>
            <a:r>
              <a:rPr lang="en-US" altLang="ko-KR" sz="2800" dirty="0" smtClean="0">
                <a:sym typeface="Verdana"/>
              </a:rPr>
              <a:t>Standard Learning </a:t>
            </a:r>
          </a:p>
          <a:p>
            <a:pPr lvl="1"/>
            <a:r>
              <a:rPr lang="en-US" altLang="ko-KR" sz="2400" dirty="0" smtClean="0">
                <a:sym typeface="Verdana"/>
              </a:rPr>
              <a:t>minimizing negative log-likelihood</a:t>
            </a:r>
            <a:endParaRPr lang="en-US" altLang="ko-KR" sz="2400" dirty="0">
              <a:sym typeface="Verdana"/>
            </a:endParaRPr>
          </a:p>
          <a:p>
            <a:endParaRPr lang="en-US" altLang="ko-KR" sz="2800" dirty="0">
              <a:sym typeface="Verdana"/>
            </a:endParaRPr>
          </a:p>
          <a:p>
            <a:endParaRPr lang="en-US" altLang="ko-KR" sz="2800" dirty="0">
              <a:sym typeface="Verdana"/>
            </a:endParaRPr>
          </a:p>
          <a:p>
            <a:endParaRPr lang="en-US" altLang="ko-KR" sz="2800" dirty="0">
              <a:sym typeface="Verdana"/>
            </a:endParaRPr>
          </a:p>
          <a:p>
            <a:endParaRPr lang="en-US" altLang="ko-KR" sz="2800" dirty="0">
              <a:sym typeface="Verdana"/>
            </a:endParaRPr>
          </a:p>
          <a:p>
            <a:r>
              <a:rPr lang="en-US" altLang="ko-KR" sz="2800" dirty="0" smtClean="0">
                <a:sym typeface="Verdana"/>
              </a:rPr>
              <a:t>Learning with the reward:</a:t>
            </a:r>
            <a:endParaRPr lang="en-US" altLang="ko-KR" sz="2800" dirty="0">
              <a:sym typeface="Verdana"/>
            </a:endParaRPr>
          </a:p>
          <a:p>
            <a:pPr lvl="1"/>
            <a:r>
              <a:rPr lang="en-US" altLang="ko-KR" sz="2400" i="1" dirty="0">
                <a:sym typeface="Verdana"/>
              </a:rPr>
              <a:t>Reward defined by our constraint.</a:t>
            </a:r>
          </a:p>
          <a:p>
            <a:endParaRPr lang="en-US" altLang="ko-KR" sz="2800" dirty="0">
              <a:sym typeface="Verdana"/>
            </a:endParaRPr>
          </a:p>
          <a:p>
            <a:endParaRPr lang="en-US" altLang="ko-KR" sz="2800" dirty="0">
              <a:sym typeface="Verdana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96</a:t>
            </a:fld>
            <a:endParaRPr lang="en"/>
          </a:p>
        </p:txBody>
      </p:sp>
      <p:sp>
        <p:nvSpPr>
          <p:cNvPr id="10" name="Right Arrow 9"/>
          <p:cNvSpPr/>
          <p:nvPr/>
        </p:nvSpPr>
        <p:spPr>
          <a:xfrm rot="16200000">
            <a:off x="6209494" y="5487742"/>
            <a:ext cx="734028" cy="481978"/>
          </a:xfrm>
          <a:prstGeom prst="rightArrow">
            <a:avLst/>
          </a:prstGeom>
          <a:solidFill>
            <a:srgbClr val="0070C0">
              <a:alpha val="92000"/>
            </a:srgb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9" tIns="34295" rIns="68589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9172393" y="6186100"/>
            <a:ext cx="1320781" cy="378220"/>
          </a:xfrm>
          <a:prstGeom prst="rect">
            <a:avLst/>
          </a:prstGeom>
          <a:noFill/>
          <a:ln w="38100" cmpd="sng">
            <a:solidFill>
              <a:srgbClr val="F79646"/>
            </a:solidFill>
          </a:ln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400" b="1" dirty="0">
                <a:solidFill>
                  <a:srgbClr val="000000"/>
                </a:solidFill>
              </a:rPr>
              <a:t>Y</a:t>
            </a:r>
            <a:r>
              <a:rPr lang="en-US" sz="2400" dirty="0">
                <a:solidFill>
                  <a:srgbClr val="000000"/>
                </a:solidFill>
              </a:rPr>
              <a:t> (output)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877552" y="6170514"/>
            <a:ext cx="1199808" cy="393806"/>
          </a:xfrm>
          <a:prstGeom prst="rect">
            <a:avLst/>
          </a:prstGeom>
          <a:noFill/>
          <a:ln w="38100" cmpd="sng">
            <a:solidFill>
              <a:srgbClr val="00B0F0"/>
            </a:solidFill>
          </a:ln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400" b="1" dirty="0">
                <a:solidFill>
                  <a:srgbClr val="000000"/>
                </a:solidFill>
              </a:rPr>
              <a:t>X </a:t>
            </a:r>
            <a:r>
              <a:rPr lang="en-US" sz="2400" dirty="0">
                <a:solidFill>
                  <a:srgbClr val="000000"/>
                </a:solidFill>
              </a:rPr>
              <a:t>(Input )</a:t>
            </a:r>
            <a:endParaRPr lang="en-US" sz="2400" b="1" dirty="0">
              <a:solidFill>
                <a:srgbClr val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5635935" y="4784168"/>
                <a:ext cx="5036093" cy="579581"/>
              </a:xfrm>
              <a:prstGeom prst="rect">
                <a:avLst/>
              </a:prstGeom>
              <a:solidFill>
                <a:srgbClr val="000000">
                  <a:alpha val="92000"/>
                </a:srgbClr>
              </a:solidFill>
              <a:ln w="19050">
                <a:noFill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9" tIns="34295" rIns="68589" bIns="3429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3600" b="1" i="1">
                        <a:latin typeface="Cambria Math" charset="0"/>
                        <a:ea typeface="Cambria Math" charset="0"/>
                        <a:cs typeface="Cambria Math" charset="0"/>
                      </a:rPr>
                      <m:t>𝜽</m:t>
                    </m:r>
                  </m:oMath>
                </a14:m>
                <a:r>
                  <a:rPr lang="en-US" sz="3600" b="1" dirty="0"/>
                  <a:t> (model)</a:t>
                </a:r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5935" y="4784168"/>
                <a:ext cx="5036093" cy="579581"/>
              </a:xfrm>
              <a:prstGeom prst="rect">
                <a:avLst/>
              </a:prstGeom>
              <a:blipFill rotWithShape="0">
                <a:blip r:embed="rId3"/>
                <a:stretch>
                  <a:fillRect t="-26316" b="-40000"/>
                </a:stretch>
              </a:blipFill>
              <a:ln w="19050">
                <a:noFill/>
                <a:miter lim="8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ight Arrow 14"/>
          <p:cNvSpPr/>
          <p:nvPr/>
        </p:nvSpPr>
        <p:spPr>
          <a:xfrm rot="5400000">
            <a:off x="9465768" y="5533935"/>
            <a:ext cx="734028" cy="481978"/>
          </a:xfrm>
          <a:prstGeom prst="rightArrow">
            <a:avLst/>
          </a:prstGeom>
          <a:solidFill>
            <a:srgbClr val="F79646">
              <a:alpha val="92000"/>
            </a:srgb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9" tIns="34295" rIns="68589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/>
          </a:p>
        </p:txBody>
      </p:sp>
      <p:sp>
        <p:nvSpPr>
          <p:cNvPr id="16" name="Shape 66"/>
          <p:cNvSpPr txBox="1">
            <a:spLocks/>
          </p:cNvSpPr>
          <p:nvPr/>
        </p:nvSpPr>
        <p:spPr>
          <a:xfrm>
            <a:off x="1835700" y="593367"/>
            <a:ext cx="8520600" cy="7636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lvl="0" algn="l" defTabSz="457200" rtl="0" eaLnBrk="1" latinLnBrk="0" hangingPunct="1">
              <a:spcBef>
                <a:spcPts val="0"/>
              </a:spcBef>
              <a:buNone/>
              <a:defRPr sz="44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r>
              <a:rPr lang="en-US" smtClean="0"/>
              <a:t>Learning with constraints</a:t>
            </a:r>
            <a:endParaRPr lang="en" dirty="0"/>
          </a:p>
        </p:txBody>
      </p:sp>
      <p:sp>
        <p:nvSpPr>
          <p:cNvPr id="17" name="Arrow: U-Turn 54"/>
          <p:cNvSpPr/>
          <p:nvPr/>
        </p:nvSpPr>
        <p:spPr>
          <a:xfrm flipH="1">
            <a:off x="8846181" y="3868828"/>
            <a:ext cx="1601110" cy="2301686"/>
          </a:xfrm>
          <a:prstGeom prst="uturnArrow">
            <a:avLst>
              <a:gd name="adj1" fmla="val 20526"/>
              <a:gd name="adj2" fmla="val 23210"/>
              <a:gd name="adj3" fmla="val 24319"/>
              <a:gd name="adj4" fmla="val 23040"/>
              <a:gd name="adj5" fmla="val 4321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8799860" y="3499496"/>
                <a:ext cx="259231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latin typeface="Cambria Math" charset="0"/>
                          <a:ea typeface="Cambria Math" panose="02040503050406030204" pitchFamily="18" charset="0"/>
                        </a:rPr>
                        <m:t>𝑟𝑒𝑤𝑎𝑟𝑑</m:t>
                      </m:r>
                      <m:r>
                        <a:rPr lang="en-US" i="1">
                          <a:latin typeface="Cambria Math" charset="0"/>
                          <a:ea typeface="Cambria Math" panose="02040503050406030204" pitchFamily="18" charset="0"/>
                        </a:rPr>
                        <m:t> ∗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func>
                        <m:funcPr>
                          <m:ctrlPr>
                            <a:rPr lang="en-US" i="1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</m:e>
                      </m:func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9860" y="3499496"/>
                <a:ext cx="2592313" cy="369332"/>
              </a:xfrm>
              <a:prstGeom prst="rect">
                <a:avLst/>
              </a:prstGeom>
              <a:blipFill rotWithShape="0">
                <a:blip r:embed="rId4"/>
                <a:stretch>
                  <a:fillRect t="-96721" b="-1196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5"/>
          <a:srcRect l="27754" r="2296" b="-753"/>
          <a:stretch/>
        </p:blipFill>
        <p:spPr>
          <a:xfrm>
            <a:off x="4608733" y="2317738"/>
            <a:ext cx="3323155" cy="1222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347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835700" y="1482065"/>
            <a:ext cx="8520600" cy="4555200"/>
          </a:xfrm>
        </p:spPr>
        <p:txBody>
          <a:bodyPr/>
          <a:lstStyle/>
          <a:p>
            <a:r>
              <a:rPr lang="en-US" altLang="ko-KR" sz="2800" dirty="0" smtClean="0">
                <a:sym typeface="Verdana"/>
              </a:rPr>
              <a:t>Standard Learning </a:t>
            </a:r>
          </a:p>
          <a:p>
            <a:pPr lvl="1"/>
            <a:r>
              <a:rPr lang="en-US" altLang="ko-KR" sz="2400" dirty="0" smtClean="0">
                <a:sym typeface="Verdana"/>
              </a:rPr>
              <a:t>minimizing negative log-likelihood</a:t>
            </a:r>
            <a:endParaRPr lang="en-US" altLang="ko-KR" sz="2400" dirty="0">
              <a:sym typeface="Verdana"/>
            </a:endParaRPr>
          </a:p>
          <a:p>
            <a:endParaRPr lang="en-US" altLang="ko-KR" sz="2800" dirty="0">
              <a:sym typeface="Verdana"/>
            </a:endParaRPr>
          </a:p>
          <a:p>
            <a:endParaRPr lang="en-US" altLang="ko-KR" sz="2800" dirty="0">
              <a:sym typeface="Verdana"/>
            </a:endParaRPr>
          </a:p>
          <a:p>
            <a:endParaRPr lang="en-US" altLang="ko-KR" sz="2800" dirty="0">
              <a:sym typeface="Verdana"/>
            </a:endParaRPr>
          </a:p>
          <a:p>
            <a:endParaRPr lang="en-US" altLang="ko-KR" sz="2800" dirty="0">
              <a:sym typeface="Verdana"/>
            </a:endParaRPr>
          </a:p>
          <a:p>
            <a:r>
              <a:rPr lang="en-US" altLang="ko-KR" sz="2800" dirty="0" smtClean="0">
                <a:sym typeface="Verdana"/>
              </a:rPr>
              <a:t>Learning with the reward:</a:t>
            </a:r>
            <a:endParaRPr lang="en-US" altLang="ko-KR" sz="2800" dirty="0">
              <a:sym typeface="Verdana"/>
            </a:endParaRPr>
          </a:p>
          <a:p>
            <a:pPr lvl="1"/>
            <a:r>
              <a:rPr lang="en-US" altLang="ko-KR" sz="2400" i="1" dirty="0">
                <a:sym typeface="Verdana"/>
              </a:rPr>
              <a:t>Reward defined by our constraint.</a:t>
            </a:r>
          </a:p>
          <a:p>
            <a:endParaRPr lang="en-US" altLang="ko-KR" sz="2800" dirty="0">
              <a:sym typeface="Verdana"/>
            </a:endParaRPr>
          </a:p>
          <a:p>
            <a:endParaRPr lang="en-US" altLang="ko-KR" sz="2800" dirty="0">
              <a:sym typeface="Verdana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97</a:t>
            </a:fld>
            <a:endParaRPr lang="en"/>
          </a:p>
        </p:txBody>
      </p:sp>
      <p:sp>
        <p:nvSpPr>
          <p:cNvPr id="10" name="Right Arrow 9"/>
          <p:cNvSpPr/>
          <p:nvPr/>
        </p:nvSpPr>
        <p:spPr>
          <a:xfrm rot="16200000">
            <a:off x="6209494" y="5487742"/>
            <a:ext cx="734028" cy="481978"/>
          </a:xfrm>
          <a:prstGeom prst="rightArrow">
            <a:avLst/>
          </a:prstGeom>
          <a:solidFill>
            <a:srgbClr val="0070C0">
              <a:alpha val="92000"/>
            </a:srgb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9" tIns="34295" rIns="68589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9172393" y="6186100"/>
            <a:ext cx="1320781" cy="378220"/>
          </a:xfrm>
          <a:prstGeom prst="rect">
            <a:avLst/>
          </a:prstGeom>
          <a:noFill/>
          <a:ln w="38100" cmpd="sng">
            <a:solidFill>
              <a:srgbClr val="F79646"/>
            </a:solidFill>
          </a:ln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400" b="1" dirty="0">
                <a:solidFill>
                  <a:srgbClr val="000000"/>
                </a:solidFill>
              </a:rPr>
              <a:t>Y</a:t>
            </a:r>
            <a:r>
              <a:rPr lang="en-US" sz="2400" dirty="0">
                <a:solidFill>
                  <a:srgbClr val="000000"/>
                </a:solidFill>
              </a:rPr>
              <a:t> (output)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877552" y="6170514"/>
            <a:ext cx="1199808" cy="393806"/>
          </a:xfrm>
          <a:prstGeom prst="rect">
            <a:avLst/>
          </a:prstGeom>
          <a:noFill/>
          <a:ln w="38100" cmpd="sng">
            <a:solidFill>
              <a:srgbClr val="00B0F0"/>
            </a:solidFill>
          </a:ln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400" b="1" dirty="0">
                <a:solidFill>
                  <a:srgbClr val="000000"/>
                </a:solidFill>
              </a:rPr>
              <a:t>X </a:t>
            </a:r>
            <a:r>
              <a:rPr lang="en-US" sz="2400" dirty="0">
                <a:solidFill>
                  <a:srgbClr val="000000"/>
                </a:solidFill>
              </a:rPr>
              <a:t>(Input )</a:t>
            </a:r>
            <a:endParaRPr lang="en-US" sz="2400" b="1" dirty="0">
              <a:solidFill>
                <a:srgbClr val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5635935" y="4784168"/>
                <a:ext cx="5036093" cy="579581"/>
              </a:xfrm>
              <a:prstGeom prst="rect">
                <a:avLst/>
              </a:prstGeom>
              <a:solidFill>
                <a:srgbClr val="000000">
                  <a:alpha val="92000"/>
                </a:srgbClr>
              </a:solidFill>
              <a:ln w="19050">
                <a:noFill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9" tIns="34295" rIns="68589" bIns="3429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3600" b="1" i="1">
                        <a:latin typeface="Cambria Math" charset="0"/>
                        <a:ea typeface="Cambria Math" charset="0"/>
                        <a:cs typeface="Cambria Math" charset="0"/>
                      </a:rPr>
                      <m:t>𝜽</m:t>
                    </m:r>
                  </m:oMath>
                </a14:m>
                <a:r>
                  <a:rPr lang="en-US" sz="3600" b="1" dirty="0"/>
                  <a:t> (model)</a:t>
                </a:r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5935" y="4784168"/>
                <a:ext cx="5036093" cy="579581"/>
              </a:xfrm>
              <a:prstGeom prst="rect">
                <a:avLst/>
              </a:prstGeom>
              <a:blipFill rotWithShape="0">
                <a:blip r:embed="rId3"/>
                <a:stretch>
                  <a:fillRect t="-26316" b="-40000"/>
                </a:stretch>
              </a:blipFill>
              <a:ln w="19050">
                <a:noFill/>
                <a:miter lim="8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ight Arrow 14"/>
          <p:cNvSpPr/>
          <p:nvPr/>
        </p:nvSpPr>
        <p:spPr>
          <a:xfrm rot="5400000">
            <a:off x="9465768" y="5533935"/>
            <a:ext cx="734028" cy="481978"/>
          </a:xfrm>
          <a:prstGeom prst="rightArrow">
            <a:avLst/>
          </a:prstGeom>
          <a:solidFill>
            <a:srgbClr val="F79646">
              <a:alpha val="92000"/>
            </a:srgb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9" tIns="34295" rIns="68589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/>
          </a:p>
        </p:txBody>
      </p:sp>
      <p:sp>
        <p:nvSpPr>
          <p:cNvPr id="16" name="Shape 66"/>
          <p:cNvSpPr txBox="1">
            <a:spLocks/>
          </p:cNvSpPr>
          <p:nvPr/>
        </p:nvSpPr>
        <p:spPr>
          <a:xfrm>
            <a:off x="1835700" y="593367"/>
            <a:ext cx="8520600" cy="7636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lvl="0" algn="l" defTabSz="457200" rtl="0" eaLnBrk="1" latinLnBrk="0" hangingPunct="1">
              <a:spcBef>
                <a:spcPts val="0"/>
              </a:spcBef>
              <a:buNone/>
              <a:defRPr sz="44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r>
              <a:rPr lang="en-US" smtClean="0"/>
              <a:t>Learning with constraints</a:t>
            </a:r>
            <a:endParaRPr lang="en" dirty="0"/>
          </a:p>
        </p:txBody>
      </p:sp>
      <p:sp>
        <p:nvSpPr>
          <p:cNvPr id="17" name="Arrow: U-Turn 54"/>
          <p:cNvSpPr/>
          <p:nvPr/>
        </p:nvSpPr>
        <p:spPr>
          <a:xfrm flipH="1">
            <a:off x="8846181" y="3868828"/>
            <a:ext cx="1601110" cy="2301686"/>
          </a:xfrm>
          <a:prstGeom prst="uturnArrow">
            <a:avLst>
              <a:gd name="adj1" fmla="val 20526"/>
              <a:gd name="adj2" fmla="val 23210"/>
              <a:gd name="adj3" fmla="val 24319"/>
              <a:gd name="adj4" fmla="val 23040"/>
              <a:gd name="adj5" fmla="val 4321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8799860" y="3499496"/>
                <a:ext cx="259231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latin typeface="Cambria Math" charset="0"/>
                          <a:ea typeface="Cambria Math" panose="02040503050406030204" pitchFamily="18" charset="0"/>
                        </a:rPr>
                        <m:t>𝑟𝑒𝑤𝑎𝑟𝑑</m:t>
                      </m:r>
                      <m:r>
                        <a:rPr lang="en-US" i="1">
                          <a:latin typeface="Cambria Math" charset="0"/>
                          <a:ea typeface="Cambria Math" panose="02040503050406030204" pitchFamily="18" charset="0"/>
                        </a:rPr>
                        <m:t> ∗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func>
                        <m:funcPr>
                          <m:ctrlPr>
                            <a:rPr lang="en-US" i="1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</m:e>
                      </m:func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9860" y="3499496"/>
                <a:ext cx="2592313" cy="369332"/>
              </a:xfrm>
              <a:prstGeom prst="rect">
                <a:avLst/>
              </a:prstGeom>
              <a:blipFill rotWithShape="0">
                <a:blip r:embed="rId4"/>
                <a:stretch>
                  <a:fillRect t="-96721" b="-1196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5"/>
          <a:srcRect l="27754" r="2296" b="-753"/>
          <a:stretch/>
        </p:blipFill>
        <p:spPr>
          <a:xfrm>
            <a:off x="4608733" y="2317738"/>
            <a:ext cx="3323155" cy="122263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8258510" y="1868280"/>
            <a:ext cx="3630521" cy="1631216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2000" dirty="0" smtClean="0">
                <a:solidFill>
                  <a:srgbClr val="FF0000"/>
                </a:solidFill>
                <a:sym typeface="Verdana"/>
              </a:rPr>
              <a:t>Challenge:</a:t>
            </a:r>
          </a:p>
          <a:p>
            <a:r>
              <a:rPr lang="en-US" sz="2000" dirty="0" smtClean="0">
                <a:sym typeface="Verdana"/>
              </a:rPr>
              <a:t>Which instances do we examine?</a:t>
            </a:r>
          </a:p>
          <a:p>
            <a:r>
              <a:rPr lang="en-US" sz="2000" dirty="0" smtClean="0">
                <a:sym typeface="Verdana"/>
              </a:rPr>
              <a:t>If we </a:t>
            </a:r>
            <a:r>
              <a:rPr lang="en-US" sz="2000" dirty="0" smtClean="0">
                <a:sym typeface="Verdana"/>
              </a:rPr>
              <a:t>sample through model </a:t>
            </a:r>
            <a:r>
              <a:rPr lang="en-US" sz="2000" dirty="0" err="1" smtClean="0">
                <a:sym typeface="Verdana"/>
              </a:rPr>
              <a:t>prob</a:t>
            </a:r>
            <a:r>
              <a:rPr lang="en-US" sz="2000" dirty="0" smtClean="0">
                <a:sym typeface="Verdana"/>
              </a:rPr>
              <a:t>, </a:t>
            </a:r>
            <a:r>
              <a:rPr lang="en-US" sz="2000" dirty="0" smtClean="0">
                <a:sym typeface="Verdana"/>
              </a:rPr>
              <a:t>we are likely </a:t>
            </a:r>
            <a:r>
              <a:rPr lang="en-US" sz="2000" dirty="0" smtClean="0">
                <a:sym typeface="Verdana"/>
              </a:rPr>
              <a:t>to have high constraint violations.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633126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1835700" y="1482065"/>
                <a:ext cx="8520600" cy="4555200"/>
              </a:xfrm>
            </p:spPr>
            <p:txBody>
              <a:bodyPr/>
              <a:lstStyle/>
              <a:p>
                <a:r>
                  <a:rPr lang="en-US" altLang="ko-KR" sz="2800" dirty="0" smtClean="0">
                    <a:sym typeface="Verdana"/>
                  </a:rPr>
                  <a:t>Standard Learning </a:t>
                </a:r>
              </a:p>
              <a:p>
                <a:pPr lvl="1"/>
                <a:r>
                  <a:rPr lang="en-US" altLang="ko-KR" sz="2400" dirty="0" smtClean="0">
                    <a:sym typeface="Verdana"/>
                  </a:rPr>
                  <a:t>minimizing negative log-likelihood</a:t>
                </a:r>
                <a:endParaRPr lang="en-US" altLang="ko-KR" sz="2400" dirty="0">
                  <a:sym typeface="Verdana"/>
                </a:endParaRPr>
              </a:p>
              <a:p>
                <a:endParaRPr lang="en-US" altLang="ko-KR" sz="2800" dirty="0">
                  <a:sym typeface="Verdana"/>
                </a:endParaRPr>
              </a:p>
              <a:p>
                <a:endParaRPr lang="en-US" altLang="ko-KR" sz="2800" dirty="0" smtClean="0">
                  <a:sym typeface="Verdana"/>
                </a:endParaRPr>
              </a:p>
              <a:p>
                <a:endParaRPr lang="en-US" altLang="ko-KR" sz="2800" dirty="0">
                  <a:sym typeface="Verdana"/>
                </a:endParaRPr>
              </a:p>
              <a:p>
                <a:endParaRPr lang="en-US" altLang="ko-KR" sz="2800" dirty="0">
                  <a:sym typeface="Verdana"/>
                </a:endParaRPr>
              </a:p>
              <a:p>
                <a:r>
                  <a:rPr lang="en-US" altLang="ko-KR" sz="2800" dirty="0" smtClean="0">
                    <a:sym typeface="Verdana"/>
                  </a:rPr>
                  <a:t>Learning with the reward:</a:t>
                </a:r>
                <a:endParaRPr lang="en-US" altLang="ko-KR" sz="2800" dirty="0">
                  <a:sym typeface="Verdana"/>
                </a:endParaRPr>
              </a:p>
              <a:p>
                <a:pPr lvl="1"/>
                <a:r>
                  <a:rPr lang="en-US" altLang="ko-KR" sz="2400" i="1" dirty="0">
                    <a:sym typeface="Verdana"/>
                  </a:rPr>
                  <a:t>Reward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  <a:ea typeface="Cambria Math" panose="02040503050406030204" pitchFamily="18" charset="0"/>
                      </a:rPr>
                      <m:t>𝑠</m:t>
                    </m:r>
                    <m:d>
                      <m:dPr>
                        <m:ctrlPr>
                          <a:rPr lang="en-US" sz="2400" i="1"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i="1">
                            <a:latin typeface="Cambria Math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latin typeface="Cambria Math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2400" b="0" i="1" smtClean="0">
                        <a:latin typeface="Cambria Math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z="2400" i="1" dirty="0" smtClean="0">
                    <a:sym typeface="Verdana"/>
                  </a:rPr>
                  <a:t>defined </a:t>
                </a:r>
                <a:r>
                  <a:rPr lang="en-US" altLang="ko-KR" sz="2400" i="1" dirty="0">
                    <a:sym typeface="Verdana"/>
                  </a:rPr>
                  <a:t>by our constraint.</a:t>
                </a:r>
              </a:p>
              <a:p>
                <a:endParaRPr lang="en-US" altLang="ko-KR" sz="2800" dirty="0">
                  <a:sym typeface="Verdana"/>
                </a:endParaRPr>
              </a:p>
              <a:p>
                <a:endParaRPr lang="en-US" altLang="ko-KR" sz="2800" dirty="0">
                  <a:sym typeface="Verdana"/>
                </a:endParaRPr>
              </a:p>
            </p:txBody>
          </p:sp>
        </mc:Choice>
        <mc:Fallback xmlns="">
          <p:sp>
            <p:nvSpPr>
              <p:cNvPr id="2" name="Tex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835700" y="1482065"/>
                <a:ext cx="8520600" cy="4555200"/>
              </a:xfrm>
              <a:blipFill rotWithShape="0">
                <a:blip r:embed="rId3"/>
                <a:stretch>
                  <a:fillRect l="-1288" t="-4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98</a:t>
            </a:fld>
            <a:endParaRPr lang="en"/>
          </a:p>
        </p:txBody>
      </p:sp>
      <p:sp>
        <p:nvSpPr>
          <p:cNvPr id="16" name="Shape 66"/>
          <p:cNvSpPr txBox="1">
            <a:spLocks/>
          </p:cNvSpPr>
          <p:nvPr/>
        </p:nvSpPr>
        <p:spPr>
          <a:xfrm>
            <a:off x="1835700" y="593367"/>
            <a:ext cx="8520600" cy="7636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lvl="0" algn="l" defTabSz="457200" rtl="0" eaLnBrk="1" latinLnBrk="0" hangingPunct="1">
              <a:spcBef>
                <a:spcPts val="0"/>
              </a:spcBef>
              <a:buNone/>
              <a:defRPr sz="44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r>
              <a:rPr lang="en-US" smtClean="0"/>
              <a:t>Learning with constraints</a:t>
            </a:r>
            <a:endParaRPr lang="en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4"/>
          <a:srcRect l="7286"/>
          <a:stretch/>
        </p:blipFill>
        <p:spPr>
          <a:xfrm>
            <a:off x="4010147" y="5141228"/>
            <a:ext cx="3703186" cy="945257"/>
          </a:xfrm>
          <a:prstGeom prst="rect">
            <a:avLst/>
          </a:prstGeom>
        </p:spPr>
      </p:pic>
      <p:sp>
        <p:nvSpPr>
          <p:cNvPr id="22" name="Oval 21"/>
          <p:cNvSpPr/>
          <p:nvPr/>
        </p:nvSpPr>
        <p:spPr>
          <a:xfrm>
            <a:off x="3769341" y="5247390"/>
            <a:ext cx="1419693" cy="729664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/>
          <p:cNvCxnSpPr/>
          <p:nvPr/>
        </p:nvCxnSpPr>
        <p:spPr>
          <a:xfrm flipV="1">
            <a:off x="2802521" y="5665516"/>
            <a:ext cx="960316" cy="31153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>
            <a:outerShdw blurRad="40000" dist="20000" dir="5400000" rotWithShape="0">
              <a:schemeClr val="accent6">
                <a:alpha val="38000"/>
              </a:scheme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1118788" y="5715444"/>
            <a:ext cx="1677229" cy="52322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/>
              <a:t>REWARD</a:t>
            </a:r>
            <a:endParaRPr lang="en-US" sz="28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/>
          <a:srcRect l="27754" r="2296" b="-753"/>
          <a:stretch/>
        </p:blipFill>
        <p:spPr>
          <a:xfrm>
            <a:off x="4608733" y="2317738"/>
            <a:ext cx="3323155" cy="1222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919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26502</TotalTime>
  <Words>9549</Words>
  <Application>Microsoft Macintosh PowerPoint</Application>
  <PresentationFormat>Widescreen</PresentationFormat>
  <Paragraphs>2725</Paragraphs>
  <Slides>210</Slides>
  <Notes>191</Notes>
  <HiddenSlides>14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210</vt:i4>
      </vt:variant>
    </vt:vector>
  </HeadingPairs>
  <TitlesOfParts>
    <vt:vector size="221" baseType="lpstr">
      <vt:lpstr>Apple SD 산돌고딕 Neo 일반체</vt:lpstr>
      <vt:lpstr>Calibri</vt:lpstr>
      <vt:lpstr>Cambria Math</vt:lpstr>
      <vt:lpstr>Helvetica</vt:lpstr>
      <vt:lpstr>Lucida Grande</vt:lpstr>
      <vt:lpstr>Mangal</vt:lpstr>
      <vt:lpstr>Verdana</vt:lpstr>
      <vt:lpstr>Wingdings</vt:lpstr>
      <vt:lpstr>맑은 고딕</vt:lpstr>
      <vt:lpstr>Arial</vt:lpstr>
      <vt:lpstr>Office Theme</vt:lpstr>
      <vt:lpstr>Injecting constraints into neural NLP models</vt:lpstr>
      <vt:lpstr>PowerPoint Presentation</vt:lpstr>
      <vt:lpstr>Constraints?</vt:lpstr>
      <vt:lpstr>Constraints?</vt:lpstr>
      <vt:lpstr>Constraints?</vt:lpstr>
      <vt:lpstr>Constraints?</vt:lpstr>
      <vt:lpstr>Constraints?</vt:lpstr>
      <vt:lpstr>Constraints?</vt:lpstr>
      <vt:lpstr>PowerPoint Presentation</vt:lpstr>
      <vt:lpstr>neural NLP</vt:lpstr>
      <vt:lpstr>neural NLP</vt:lpstr>
      <vt:lpstr>Typical neural model training</vt:lpstr>
      <vt:lpstr>Typical neural model training</vt:lpstr>
      <vt:lpstr>Challenges in injecting constraints</vt:lpstr>
      <vt:lpstr>Goal of constraint injection</vt:lpstr>
      <vt:lpstr>Roadmap</vt:lpstr>
      <vt:lpstr>Considered Application</vt:lpstr>
      <vt:lpstr>Transduction constraints</vt:lpstr>
      <vt:lpstr>Transduction constraints</vt:lpstr>
      <vt:lpstr>Considered Applications in NLP</vt:lpstr>
      <vt:lpstr>Considered Applications in NLP</vt:lpstr>
      <vt:lpstr>Constraints in Parsing</vt:lpstr>
      <vt:lpstr>Constraints in Parsing</vt:lpstr>
      <vt:lpstr>Constraints in Parsing</vt:lpstr>
      <vt:lpstr>Considered Applications in NLP</vt:lpstr>
      <vt:lpstr>Semantic Role Labeling</vt:lpstr>
      <vt:lpstr>Semantic Role Labeling</vt:lpstr>
      <vt:lpstr>Application using SRL</vt:lpstr>
      <vt:lpstr>Semantic Role Labeling</vt:lpstr>
      <vt:lpstr>Complex task</vt:lpstr>
      <vt:lpstr>Complex models - example</vt:lpstr>
      <vt:lpstr>Complex models - example</vt:lpstr>
      <vt:lpstr>Complex models to End-to-End</vt:lpstr>
      <vt:lpstr>How to solve it?</vt:lpstr>
      <vt:lpstr>What are different constraints for SRL task?</vt:lpstr>
      <vt:lpstr>Syntactic constraint on SRL</vt:lpstr>
      <vt:lpstr>Syntactic constraint on SRL</vt:lpstr>
      <vt:lpstr>Syntactic constraint on SRL</vt:lpstr>
      <vt:lpstr>Syntactic constraint on SRL</vt:lpstr>
      <vt:lpstr>Inference using constraint</vt:lpstr>
      <vt:lpstr>Inference using constraint</vt:lpstr>
      <vt:lpstr>Learning with constraints</vt:lpstr>
      <vt:lpstr>Roadmap</vt:lpstr>
      <vt:lpstr>Gradient-Based Inference* (GBI)</vt:lpstr>
      <vt:lpstr>Gradient-Based Inference* (GBI)</vt:lpstr>
      <vt:lpstr>PowerPoint Presentation</vt:lpstr>
      <vt:lpstr>PowerPoint Presentation</vt:lpstr>
      <vt:lpstr>Gradient-Based Inference* (GBI)</vt:lpstr>
      <vt:lpstr>Gradient-Based Inference* (GBI)</vt:lpstr>
      <vt:lpstr>Gradient-Based Inference* (GBI)</vt:lpstr>
      <vt:lpstr>Gradient-Based Inference (GBI)</vt:lpstr>
      <vt:lpstr>Gradient-Based Inference (GBI)</vt:lpstr>
      <vt:lpstr>Gradient-Based Inference (GBI)</vt:lpstr>
      <vt:lpstr>Gradient-Based Inference (GBI)</vt:lpstr>
      <vt:lpstr>Gradient-Based Inference (GBI)</vt:lpstr>
      <vt:lpstr>Gradient-Based Inference (GBI)</vt:lpstr>
      <vt:lpstr>Research Questions</vt:lpstr>
      <vt:lpstr>Research Questions</vt:lpstr>
      <vt:lpstr>Research Questions</vt:lpstr>
      <vt:lpstr>Research Questions</vt:lpstr>
      <vt:lpstr>Research Questions</vt:lpstr>
      <vt:lpstr>Back to SRL</vt:lpstr>
      <vt:lpstr>Syntactic constraint on SRL</vt:lpstr>
      <vt:lpstr>Constraint on SRL</vt:lpstr>
      <vt:lpstr>Constraint on SRL</vt:lpstr>
      <vt:lpstr>GBI on SRL: Experiments</vt:lpstr>
      <vt:lpstr>GBI on SRL: Experiments</vt:lpstr>
      <vt:lpstr>GBI on SRL: Experiments</vt:lpstr>
      <vt:lpstr>GBI on SRL: Experiments</vt:lpstr>
      <vt:lpstr>GBI on SRL: Experiments</vt:lpstr>
      <vt:lpstr>GBI on SRL: Experiments</vt:lpstr>
      <vt:lpstr>GBI on SRL: Experiments</vt:lpstr>
      <vt:lpstr>GBI on SRL: Experiments</vt:lpstr>
      <vt:lpstr>Application 2: Syntactic Parsing</vt:lpstr>
      <vt:lpstr>Constraints on parsing model</vt:lpstr>
      <vt:lpstr>Constraints function</vt:lpstr>
      <vt:lpstr>GBI on parsing: Experiments</vt:lpstr>
      <vt:lpstr>PowerPoint Presentation</vt:lpstr>
      <vt:lpstr>PowerPoint Presentation</vt:lpstr>
      <vt:lpstr>PowerPoint Presentation</vt:lpstr>
      <vt:lpstr>GBI on transducer</vt:lpstr>
      <vt:lpstr>GBI on transducer</vt:lpstr>
      <vt:lpstr>GBI: extra considerations</vt:lpstr>
      <vt:lpstr>Robustness of GBI</vt:lpstr>
      <vt:lpstr>Robustness of GBI</vt:lpstr>
      <vt:lpstr>Robustness of GBI</vt:lpstr>
      <vt:lpstr>GBI on out-of-domain data (Q5)</vt:lpstr>
      <vt:lpstr>GBI on out-of-domain data</vt:lpstr>
      <vt:lpstr>GBI on out-of-domain data</vt:lpstr>
      <vt:lpstr>GBI on out-of-domain data</vt:lpstr>
      <vt:lpstr>Research Questions</vt:lpstr>
      <vt:lpstr>Roadmap</vt:lpstr>
      <vt:lpstr>Learning with constraints</vt:lpstr>
      <vt:lpstr>Learning with constraints</vt:lpstr>
      <vt:lpstr>Learning with constraints</vt:lpstr>
      <vt:lpstr>PowerPoint Presentation</vt:lpstr>
      <vt:lpstr>PowerPoint Presentation</vt:lpstr>
      <vt:lpstr>PowerPoint Presentation</vt:lpstr>
      <vt:lpstr>PowerPoint Presentation</vt:lpstr>
      <vt:lpstr>Learning with constraints</vt:lpstr>
      <vt:lpstr>Learning with constraints</vt:lpstr>
      <vt:lpstr>Learning with constraints</vt:lpstr>
      <vt:lpstr>Learning with constraints</vt:lpstr>
      <vt:lpstr>Learning with constraints</vt:lpstr>
      <vt:lpstr>Learning with constraints</vt:lpstr>
      <vt:lpstr>Related Work</vt:lpstr>
      <vt:lpstr>Research Questions</vt:lpstr>
      <vt:lpstr>SRL Experiments (again)</vt:lpstr>
      <vt:lpstr>Comparison of losses (on 1%)</vt:lpstr>
      <vt:lpstr>Comparison of losses (on 1%)</vt:lpstr>
      <vt:lpstr>Comparison of losses (on 1%)</vt:lpstr>
      <vt:lpstr>Comparison of losses (on 10%)</vt:lpstr>
      <vt:lpstr>Comparison of losses (on 10%)</vt:lpstr>
      <vt:lpstr>Q5 train &amp; test are complementary?</vt:lpstr>
      <vt:lpstr>Q5 train &amp; test are complementary?</vt:lpstr>
      <vt:lpstr>Q5 Constraints on train vs. test.</vt:lpstr>
      <vt:lpstr>Summary: Learning with constraints</vt:lpstr>
      <vt:lpstr>Summary on completed work</vt:lpstr>
      <vt:lpstr>Conclusion</vt:lpstr>
      <vt:lpstr>Roadmap</vt:lpstr>
      <vt:lpstr>[App 1] Domain adaptation</vt:lpstr>
      <vt:lpstr>[App 1] Domain adaptation</vt:lpstr>
      <vt:lpstr>CoNLL2012 domain again</vt:lpstr>
      <vt:lpstr>Preliminary Experiment</vt:lpstr>
      <vt:lpstr>[App 2] “Any” span-based application</vt:lpstr>
      <vt:lpstr>[App 2] “Any” span-based application</vt:lpstr>
      <vt:lpstr>Roadmap</vt:lpstr>
      <vt:lpstr>[Method 1] Negative sampling</vt:lpstr>
      <vt:lpstr>Proposed Timeline</vt:lpstr>
      <vt:lpstr>Thank You!</vt:lpstr>
      <vt:lpstr>Backup slides</vt:lpstr>
      <vt:lpstr>[Revisit] Complex models</vt:lpstr>
      <vt:lpstr>Deep Learning: sequence data</vt:lpstr>
      <vt:lpstr>Deep Learning: sequence data</vt:lpstr>
      <vt:lpstr>Deep Learning: sequence data</vt:lpstr>
      <vt:lpstr>Deep Learning: sequence data</vt:lpstr>
      <vt:lpstr>Deep Learning: LSTM</vt:lpstr>
      <vt:lpstr>Deep Learning: LSTM</vt:lpstr>
      <vt:lpstr>Deep Learning: LSTM</vt:lpstr>
      <vt:lpstr>Deep Learning: LSTM</vt:lpstr>
      <vt:lpstr>Deep Learning: LSTM</vt:lpstr>
      <vt:lpstr>Deep Learning: LSTM</vt:lpstr>
      <vt:lpstr>Application1: Syntactic Parsing</vt:lpstr>
      <vt:lpstr>Representation Learning</vt:lpstr>
      <vt:lpstr>Representation Learning</vt:lpstr>
      <vt:lpstr>GBI on  </vt:lpstr>
      <vt:lpstr>How to express the Grammar Tree as a sequence?</vt:lpstr>
      <vt:lpstr>How to express the Grammar Tree as a sequence?</vt:lpstr>
      <vt:lpstr>Shift-Reduce syntax</vt:lpstr>
      <vt:lpstr>Shift-Reduce syntax</vt:lpstr>
      <vt:lpstr>Shift-Reduce syntax</vt:lpstr>
      <vt:lpstr>Shift-Reduce syntax</vt:lpstr>
      <vt:lpstr>Shift-Reduce syntax</vt:lpstr>
      <vt:lpstr>Shift-Reduce syntax</vt:lpstr>
      <vt:lpstr>Shift-Reduce syntax</vt:lpstr>
      <vt:lpstr>Shift-Reduce syntax</vt:lpstr>
      <vt:lpstr>Shift-Reduce syntax</vt:lpstr>
      <vt:lpstr>Shift-Reduce syntax</vt:lpstr>
      <vt:lpstr>Shift-Reduce syntax</vt:lpstr>
      <vt:lpstr>Shift-Reduce syntax</vt:lpstr>
      <vt:lpstr>GBI on  </vt:lpstr>
      <vt:lpstr>Case study of GBI on parsing</vt:lpstr>
      <vt:lpstr>GBI on  </vt:lpstr>
      <vt:lpstr>GBI runtime [WIP]</vt:lpstr>
      <vt:lpstr>GBI runtime [WIP]</vt:lpstr>
      <vt:lpstr>GBI extra experiment   [WIP]</vt:lpstr>
      <vt:lpstr>GBI on Transduction [WIP]</vt:lpstr>
      <vt:lpstr>GBI on Transduction</vt:lpstr>
      <vt:lpstr>GBI on Transduction</vt:lpstr>
      <vt:lpstr>GBI on  </vt:lpstr>
      <vt:lpstr>GBI on Syntactic Parsing</vt:lpstr>
      <vt:lpstr>GBI on Syntactic Parsing</vt:lpstr>
      <vt:lpstr>PowerPoint Presentation</vt:lpstr>
      <vt:lpstr>Learning with constraints</vt:lpstr>
      <vt:lpstr>GBI on  </vt:lpstr>
      <vt:lpstr>Learning with constraints</vt:lpstr>
      <vt:lpstr>Learning with constraints</vt:lpstr>
      <vt:lpstr>Learning with constraints</vt:lpstr>
      <vt:lpstr>Learning with constraints</vt:lpstr>
      <vt:lpstr>Problem Definition</vt:lpstr>
      <vt:lpstr>Gradient-Based Inference (GBI)</vt:lpstr>
      <vt:lpstr>Gradient-Based Inference (GBI)</vt:lpstr>
      <vt:lpstr>Gradient-Based Inference (GBI)</vt:lpstr>
      <vt:lpstr>Gradient-Based Inference (GBI)</vt:lpstr>
      <vt:lpstr>Gradient-Based Inference (GBI)</vt:lpstr>
      <vt:lpstr>Gradient-Based Inference (GBI)</vt:lpstr>
      <vt:lpstr>Gradient-Based Inference (GBI)</vt:lpstr>
      <vt:lpstr>Gradient-Based Inference (GBI)</vt:lpstr>
      <vt:lpstr>Gradient-Based Inference (GBI)</vt:lpstr>
      <vt:lpstr>Gradient-Based Inference (GBI)</vt:lpstr>
      <vt:lpstr>Gradient-Based Inference (GBI)</vt:lpstr>
      <vt:lpstr>Gradient-Based Inference (GBI)</vt:lpstr>
      <vt:lpstr>Gradient-Based Inference (GBI)</vt:lpstr>
      <vt:lpstr>GBI on Parsing </vt:lpstr>
      <vt:lpstr>Preliminary Experiment: Parsing</vt:lpstr>
      <vt:lpstr>Preliminary Experiment: Parsing</vt:lpstr>
      <vt:lpstr>GBI on Parsing </vt:lpstr>
      <vt:lpstr>Motivation</vt:lpstr>
      <vt:lpstr>Motivation</vt:lpstr>
      <vt:lpstr>Motivation</vt:lpstr>
      <vt:lpstr>Motivation</vt:lpstr>
      <vt:lpstr>Motivation</vt:lpstr>
      <vt:lpstr>GBI on Parsing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GBI on Parsing </vt:lpstr>
      <vt:lpstr>Posterior Regularization &amp; Distillation </vt:lpstr>
    </vt:vector>
  </TitlesOfParts>
  <Company>Carnegie Mellon University</Company>
  <LinksUpToDate>false</LinksUpToDate>
  <SharedDoc>false</SharedDoc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One Deep Learning for Multiple part failure</dc:title>
  <dc:creator>Jay Yoon Lee</dc:creator>
  <cp:lastModifiedBy>Jay Yoon Lee</cp:lastModifiedBy>
  <cp:revision>1043</cp:revision>
  <cp:lastPrinted>2018-11-09T15:50:48Z</cp:lastPrinted>
  <dcterms:created xsi:type="dcterms:W3CDTF">2016-08-14T16:32:48Z</dcterms:created>
  <dcterms:modified xsi:type="dcterms:W3CDTF">2018-11-09T16:05:50Z</dcterms:modified>
</cp:coreProperties>
</file>